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1" r:id="rId3"/>
    <p:sldId id="257" r:id="rId4"/>
    <p:sldId id="1052" r:id="rId5"/>
    <p:sldId id="301" r:id="rId6"/>
    <p:sldId id="1055" r:id="rId7"/>
    <p:sldId id="272" r:id="rId8"/>
    <p:sldId id="1061" r:id="rId9"/>
    <p:sldId id="324" r:id="rId10"/>
    <p:sldId id="325" r:id="rId11"/>
    <p:sldId id="1054" r:id="rId12"/>
    <p:sldId id="410" r:id="rId13"/>
    <p:sldId id="268" r:id="rId14"/>
    <p:sldId id="266" r:id="rId15"/>
    <p:sldId id="475" r:id="rId16"/>
    <p:sldId id="263" r:id="rId17"/>
    <p:sldId id="1062" r:id="rId18"/>
    <p:sldId id="1056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7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7F221-392A-4848-8CC8-09D0EE3E74AA}" type="doc">
      <dgm:prSet loTypeId="urn:microsoft.com/office/officeart/2005/8/layout/balance1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0D89B89-6E8A-43A7-9790-C829190AC973}">
      <dgm:prSet phldrT="[Texto]"/>
      <dgm:spPr/>
      <dgm:t>
        <a:bodyPr/>
        <a:lstStyle/>
        <a:p>
          <a:r>
            <a:rPr lang="es-ES" dirty="0"/>
            <a:t>Ingresos locales</a:t>
          </a:r>
        </a:p>
      </dgm:t>
    </dgm:pt>
    <dgm:pt modelId="{8658CD99-C80E-41E9-90A2-D6E167051997}" type="parTrans" cxnId="{04FA875E-E294-4F9C-A020-F5B602293EB6}">
      <dgm:prSet/>
      <dgm:spPr/>
      <dgm:t>
        <a:bodyPr/>
        <a:lstStyle/>
        <a:p>
          <a:endParaRPr lang="es-ES"/>
        </a:p>
      </dgm:t>
    </dgm:pt>
    <dgm:pt modelId="{D599DA5F-D88A-4F74-9EF4-08BA368FC86F}" type="sibTrans" cxnId="{04FA875E-E294-4F9C-A020-F5B602293EB6}">
      <dgm:prSet/>
      <dgm:spPr/>
      <dgm:t>
        <a:bodyPr/>
        <a:lstStyle/>
        <a:p>
          <a:endParaRPr lang="es-ES"/>
        </a:p>
      </dgm:t>
    </dgm:pt>
    <dgm:pt modelId="{419EF261-4D9A-4F32-A739-A1F1B1E9CEF4}">
      <dgm:prSet phldrT="[Texto]"/>
      <dgm:spPr/>
      <dgm:t>
        <a:bodyPr/>
        <a:lstStyle/>
        <a:p>
          <a:r>
            <a:rPr lang="es-ES" dirty="0"/>
            <a:t>Deuda</a:t>
          </a:r>
        </a:p>
      </dgm:t>
    </dgm:pt>
    <dgm:pt modelId="{DAAE4725-94E7-4341-9985-133FE85CFC6D}" type="parTrans" cxnId="{C5DB95A6-31B9-4E20-B550-D7DE94D824C2}">
      <dgm:prSet/>
      <dgm:spPr/>
      <dgm:t>
        <a:bodyPr/>
        <a:lstStyle/>
        <a:p>
          <a:endParaRPr lang="es-ES"/>
        </a:p>
      </dgm:t>
    </dgm:pt>
    <dgm:pt modelId="{9F6F3D38-F1BE-4CAD-B204-26671FFB5547}" type="sibTrans" cxnId="{C5DB95A6-31B9-4E20-B550-D7DE94D824C2}">
      <dgm:prSet/>
      <dgm:spPr/>
      <dgm:t>
        <a:bodyPr/>
        <a:lstStyle/>
        <a:p>
          <a:endParaRPr lang="es-ES"/>
        </a:p>
      </dgm:t>
    </dgm:pt>
    <dgm:pt modelId="{CA814F65-4647-4D9D-858B-2FBE21682A80}">
      <dgm:prSet phldrT="[Texto]"/>
      <dgm:spPr/>
      <dgm:t>
        <a:bodyPr/>
        <a:lstStyle/>
        <a:p>
          <a:r>
            <a:rPr lang="es-ES" dirty="0"/>
            <a:t>Contribuciones municipales</a:t>
          </a:r>
        </a:p>
      </dgm:t>
    </dgm:pt>
    <dgm:pt modelId="{5D15165E-E83F-4154-A8C0-E4E92E9DFD1E}" type="parTrans" cxnId="{CBFFCBC7-5616-4999-A8A5-2AB158FDD43E}">
      <dgm:prSet/>
      <dgm:spPr/>
      <dgm:t>
        <a:bodyPr/>
        <a:lstStyle/>
        <a:p>
          <a:endParaRPr lang="es-ES"/>
        </a:p>
      </dgm:t>
    </dgm:pt>
    <dgm:pt modelId="{4988EC35-CC7D-4FDC-BD0B-D0538AA90DED}" type="sibTrans" cxnId="{CBFFCBC7-5616-4999-A8A5-2AB158FDD43E}">
      <dgm:prSet/>
      <dgm:spPr/>
      <dgm:t>
        <a:bodyPr/>
        <a:lstStyle/>
        <a:p>
          <a:endParaRPr lang="es-ES"/>
        </a:p>
      </dgm:t>
    </dgm:pt>
    <dgm:pt modelId="{E4A03B8E-5475-46B5-A5FB-26EBEBB40CE6}">
      <dgm:prSet phldrT="[Texto]"/>
      <dgm:spPr/>
      <dgm:t>
        <a:bodyPr/>
        <a:lstStyle/>
        <a:p>
          <a:r>
            <a:rPr lang="es-ES" dirty="0"/>
            <a:t>Ingresos federales</a:t>
          </a:r>
        </a:p>
      </dgm:t>
    </dgm:pt>
    <dgm:pt modelId="{84C10546-24A3-4012-A5C2-81D61CFA409A}" type="parTrans" cxnId="{A4BBEFBB-153A-444E-A7BE-906A2A437ACB}">
      <dgm:prSet/>
      <dgm:spPr/>
      <dgm:t>
        <a:bodyPr/>
        <a:lstStyle/>
        <a:p>
          <a:endParaRPr lang="es-ES"/>
        </a:p>
      </dgm:t>
    </dgm:pt>
    <dgm:pt modelId="{07C3CFAC-8B5F-4DB2-90DF-AA2A76BE4145}" type="sibTrans" cxnId="{A4BBEFBB-153A-444E-A7BE-906A2A437ACB}">
      <dgm:prSet/>
      <dgm:spPr/>
      <dgm:t>
        <a:bodyPr/>
        <a:lstStyle/>
        <a:p>
          <a:endParaRPr lang="es-ES"/>
        </a:p>
      </dgm:t>
    </dgm:pt>
    <dgm:pt modelId="{61AEB4B2-136E-4227-A5D0-D4C448DD24D8}">
      <dgm:prSet phldrT="[Texto]"/>
      <dgm:spPr/>
      <dgm:t>
        <a:bodyPr/>
        <a:lstStyle/>
        <a:p>
          <a:r>
            <a:rPr lang="es-ES" dirty="0"/>
            <a:t>Convenios y subsidios</a:t>
          </a:r>
        </a:p>
      </dgm:t>
    </dgm:pt>
    <dgm:pt modelId="{7D038910-101F-4AE5-A35A-ED76B0A70458}" type="parTrans" cxnId="{7CA597B4-1730-4212-9C72-A1D65BC1828F}">
      <dgm:prSet/>
      <dgm:spPr/>
      <dgm:t>
        <a:bodyPr/>
        <a:lstStyle/>
        <a:p>
          <a:endParaRPr lang="es-ES"/>
        </a:p>
      </dgm:t>
    </dgm:pt>
    <dgm:pt modelId="{20C636BE-E3D2-45AF-AB1B-9AE92CC5804B}" type="sibTrans" cxnId="{7CA597B4-1730-4212-9C72-A1D65BC1828F}">
      <dgm:prSet/>
      <dgm:spPr/>
      <dgm:t>
        <a:bodyPr/>
        <a:lstStyle/>
        <a:p>
          <a:endParaRPr lang="es-ES"/>
        </a:p>
      </dgm:t>
    </dgm:pt>
    <dgm:pt modelId="{98CD925E-8DFB-4768-9409-E068D79C779D}">
      <dgm:prSet phldrT="[Texto]"/>
      <dgm:spPr/>
      <dgm:t>
        <a:bodyPr/>
        <a:lstStyle/>
        <a:p>
          <a:r>
            <a:rPr lang="es-ES" dirty="0"/>
            <a:t>Aportaciones</a:t>
          </a:r>
        </a:p>
      </dgm:t>
    </dgm:pt>
    <dgm:pt modelId="{E8E24671-389E-4786-A4C3-26B08CBE75CC}" type="parTrans" cxnId="{3628DDF8-C4D8-42E9-819A-1C0FABEC32E0}">
      <dgm:prSet/>
      <dgm:spPr/>
      <dgm:t>
        <a:bodyPr/>
        <a:lstStyle/>
        <a:p>
          <a:endParaRPr lang="es-ES"/>
        </a:p>
      </dgm:t>
    </dgm:pt>
    <dgm:pt modelId="{D92D0BE8-A887-46F0-AC41-EEE28642D2B8}" type="sibTrans" cxnId="{3628DDF8-C4D8-42E9-819A-1C0FABEC32E0}">
      <dgm:prSet/>
      <dgm:spPr/>
      <dgm:t>
        <a:bodyPr/>
        <a:lstStyle/>
        <a:p>
          <a:endParaRPr lang="es-ES"/>
        </a:p>
      </dgm:t>
    </dgm:pt>
    <dgm:pt modelId="{BD44CAD8-96F9-45AF-9B65-61F1FC0E330C}">
      <dgm:prSet phldrT="[Texto]"/>
      <dgm:spPr/>
      <dgm:t>
        <a:bodyPr/>
        <a:lstStyle/>
        <a:p>
          <a:r>
            <a:rPr lang="es-ES" dirty="0"/>
            <a:t>Incentivos económicos</a:t>
          </a:r>
        </a:p>
      </dgm:t>
    </dgm:pt>
    <dgm:pt modelId="{23094FFE-9B94-4332-9787-A5D7634439FF}" type="parTrans" cxnId="{77CEE043-086D-4588-AB2F-35A34B8D8749}">
      <dgm:prSet/>
      <dgm:spPr/>
      <dgm:t>
        <a:bodyPr/>
        <a:lstStyle/>
        <a:p>
          <a:endParaRPr lang="es-ES"/>
        </a:p>
      </dgm:t>
    </dgm:pt>
    <dgm:pt modelId="{BE846F06-4CB2-4A37-B57D-E5F79AF12056}" type="sibTrans" cxnId="{77CEE043-086D-4588-AB2F-35A34B8D8749}">
      <dgm:prSet/>
      <dgm:spPr/>
      <dgm:t>
        <a:bodyPr/>
        <a:lstStyle/>
        <a:p>
          <a:endParaRPr lang="es-ES"/>
        </a:p>
      </dgm:t>
    </dgm:pt>
    <dgm:pt modelId="{8A07B0D8-7856-44E0-BE9B-F628184177A8}">
      <dgm:prSet phldrT="[Texto]"/>
      <dgm:spPr/>
      <dgm:t>
        <a:bodyPr/>
        <a:lstStyle/>
        <a:p>
          <a:r>
            <a:rPr lang="es-ES" dirty="0"/>
            <a:t>Participaciones</a:t>
          </a:r>
        </a:p>
      </dgm:t>
    </dgm:pt>
    <dgm:pt modelId="{53DD6E18-AE66-4780-8631-3D174C67D23E}" type="parTrans" cxnId="{EB43E9AD-1A39-4069-906B-370846D0B84B}">
      <dgm:prSet/>
      <dgm:spPr/>
      <dgm:t>
        <a:bodyPr/>
        <a:lstStyle/>
        <a:p>
          <a:endParaRPr lang="es-ES"/>
        </a:p>
      </dgm:t>
    </dgm:pt>
    <dgm:pt modelId="{5770BFA6-2C64-4FB1-9272-375F78A18798}" type="sibTrans" cxnId="{EB43E9AD-1A39-4069-906B-370846D0B84B}">
      <dgm:prSet/>
      <dgm:spPr/>
      <dgm:t>
        <a:bodyPr/>
        <a:lstStyle/>
        <a:p>
          <a:endParaRPr lang="es-ES"/>
        </a:p>
      </dgm:t>
    </dgm:pt>
    <dgm:pt modelId="{4DC1D341-DEF8-4F63-B349-06520BADED59}">
      <dgm:prSet phldrT="[Texto]"/>
      <dgm:spPr/>
      <dgm:t>
        <a:bodyPr/>
        <a:lstStyle/>
        <a:p>
          <a:r>
            <a:rPr lang="es-ES" dirty="0"/>
            <a:t> Contribuciones estatales</a:t>
          </a:r>
        </a:p>
      </dgm:t>
    </dgm:pt>
    <dgm:pt modelId="{D0B07FBF-D65F-4434-9890-3D489F29EE2C}" type="parTrans" cxnId="{ACD2F51E-8016-456A-8EEF-DC7E852FF009}">
      <dgm:prSet/>
      <dgm:spPr/>
      <dgm:t>
        <a:bodyPr/>
        <a:lstStyle/>
        <a:p>
          <a:endParaRPr lang="es-ES"/>
        </a:p>
      </dgm:t>
    </dgm:pt>
    <dgm:pt modelId="{1A63C5BE-F57B-4436-9CD5-DBE4946F813B}" type="sibTrans" cxnId="{ACD2F51E-8016-456A-8EEF-DC7E852FF009}">
      <dgm:prSet/>
      <dgm:spPr/>
      <dgm:t>
        <a:bodyPr/>
        <a:lstStyle/>
        <a:p>
          <a:endParaRPr lang="es-ES"/>
        </a:p>
      </dgm:t>
    </dgm:pt>
    <dgm:pt modelId="{26875860-D0B5-45CA-AE1D-BD70A35CBA52}" type="pres">
      <dgm:prSet presAssocID="{CF97F221-392A-4848-8CC8-09D0EE3E74A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1632BFF3-71E0-4ABE-B874-C9F11859119D}" type="pres">
      <dgm:prSet presAssocID="{CF97F221-392A-4848-8CC8-09D0EE3E74AA}" presName="dummyMaxCanvas" presStyleCnt="0"/>
      <dgm:spPr/>
    </dgm:pt>
    <dgm:pt modelId="{208362A0-0EBE-4872-B5B3-7B81CA43D003}" type="pres">
      <dgm:prSet presAssocID="{CF97F221-392A-4848-8CC8-09D0EE3E74AA}" presName="parentComposite" presStyleCnt="0"/>
      <dgm:spPr/>
    </dgm:pt>
    <dgm:pt modelId="{A11E16E6-1754-4516-BD4B-DC5CEAF35B51}" type="pres">
      <dgm:prSet presAssocID="{CF97F221-392A-4848-8CC8-09D0EE3E74AA}" presName="parent1" presStyleLbl="alignAccFollowNode1" presStyleIdx="0" presStyleCnt="4">
        <dgm:presLayoutVars>
          <dgm:chMax val="4"/>
        </dgm:presLayoutVars>
      </dgm:prSet>
      <dgm:spPr/>
    </dgm:pt>
    <dgm:pt modelId="{53F61075-FA22-48BA-860A-9DD6550D7002}" type="pres">
      <dgm:prSet presAssocID="{CF97F221-392A-4848-8CC8-09D0EE3E74AA}" presName="parent2" presStyleLbl="alignAccFollowNode1" presStyleIdx="1" presStyleCnt="4">
        <dgm:presLayoutVars>
          <dgm:chMax val="4"/>
        </dgm:presLayoutVars>
      </dgm:prSet>
      <dgm:spPr/>
    </dgm:pt>
    <dgm:pt modelId="{03933B2F-E671-4016-81BD-9F2015A731EC}" type="pres">
      <dgm:prSet presAssocID="{CF97F221-392A-4848-8CC8-09D0EE3E74AA}" presName="childrenComposite" presStyleCnt="0"/>
      <dgm:spPr/>
    </dgm:pt>
    <dgm:pt modelId="{2A04B926-34E9-4578-8E51-E580C8C53843}" type="pres">
      <dgm:prSet presAssocID="{CF97F221-392A-4848-8CC8-09D0EE3E74AA}" presName="dummyMaxCanvas_ChildArea" presStyleCnt="0"/>
      <dgm:spPr/>
    </dgm:pt>
    <dgm:pt modelId="{DB8789A2-46A2-4088-B082-12A5FD367DD0}" type="pres">
      <dgm:prSet presAssocID="{CF97F221-392A-4848-8CC8-09D0EE3E74AA}" presName="fulcrum" presStyleLbl="alignAccFollowNode1" presStyleIdx="2" presStyleCnt="4"/>
      <dgm:spPr/>
    </dgm:pt>
    <dgm:pt modelId="{457E4BDD-9A95-45CF-A1A3-0589EEF96EFA}" type="pres">
      <dgm:prSet presAssocID="{CF97F221-392A-4848-8CC8-09D0EE3E74AA}" presName="balance_34" presStyleLbl="alignAccFollowNode1" presStyleIdx="3" presStyleCnt="4">
        <dgm:presLayoutVars>
          <dgm:bulletEnabled val="1"/>
        </dgm:presLayoutVars>
      </dgm:prSet>
      <dgm:spPr/>
    </dgm:pt>
    <dgm:pt modelId="{1C7EDE33-FA38-4EC0-9139-AD2DFDD68A35}" type="pres">
      <dgm:prSet presAssocID="{CF97F221-392A-4848-8CC8-09D0EE3E74AA}" presName="right_34_1" presStyleLbl="node1" presStyleIdx="0" presStyleCnt="7">
        <dgm:presLayoutVars>
          <dgm:bulletEnabled val="1"/>
        </dgm:presLayoutVars>
      </dgm:prSet>
      <dgm:spPr/>
    </dgm:pt>
    <dgm:pt modelId="{AC81112C-4173-4F21-8BFA-23B9E1A3BF80}" type="pres">
      <dgm:prSet presAssocID="{CF97F221-392A-4848-8CC8-09D0EE3E74AA}" presName="right_34_2" presStyleLbl="node1" presStyleIdx="1" presStyleCnt="7">
        <dgm:presLayoutVars>
          <dgm:bulletEnabled val="1"/>
        </dgm:presLayoutVars>
      </dgm:prSet>
      <dgm:spPr/>
    </dgm:pt>
    <dgm:pt modelId="{F7110E05-3FFC-43A6-83C5-91DA21700673}" type="pres">
      <dgm:prSet presAssocID="{CF97F221-392A-4848-8CC8-09D0EE3E74AA}" presName="right_34_3" presStyleLbl="node1" presStyleIdx="2" presStyleCnt="7">
        <dgm:presLayoutVars>
          <dgm:bulletEnabled val="1"/>
        </dgm:presLayoutVars>
      </dgm:prSet>
      <dgm:spPr/>
    </dgm:pt>
    <dgm:pt modelId="{F39AE9DF-6053-4640-9938-E05C71C7E4C2}" type="pres">
      <dgm:prSet presAssocID="{CF97F221-392A-4848-8CC8-09D0EE3E74AA}" presName="right_34_4" presStyleLbl="node1" presStyleIdx="3" presStyleCnt="7">
        <dgm:presLayoutVars>
          <dgm:bulletEnabled val="1"/>
        </dgm:presLayoutVars>
      </dgm:prSet>
      <dgm:spPr/>
    </dgm:pt>
    <dgm:pt modelId="{55B00A0A-9C8A-48EB-AE19-FCEDA827E2F0}" type="pres">
      <dgm:prSet presAssocID="{CF97F221-392A-4848-8CC8-09D0EE3E74AA}" presName="left_34_1" presStyleLbl="node1" presStyleIdx="4" presStyleCnt="7">
        <dgm:presLayoutVars>
          <dgm:bulletEnabled val="1"/>
        </dgm:presLayoutVars>
      </dgm:prSet>
      <dgm:spPr/>
    </dgm:pt>
    <dgm:pt modelId="{D981B70D-8DCC-41E0-93B4-56EE61A405FB}" type="pres">
      <dgm:prSet presAssocID="{CF97F221-392A-4848-8CC8-09D0EE3E74AA}" presName="left_34_2" presStyleLbl="node1" presStyleIdx="5" presStyleCnt="7">
        <dgm:presLayoutVars>
          <dgm:bulletEnabled val="1"/>
        </dgm:presLayoutVars>
      </dgm:prSet>
      <dgm:spPr/>
    </dgm:pt>
    <dgm:pt modelId="{1465917A-A997-448E-BBE5-849F7AA5CA9C}" type="pres">
      <dgm:prSet presAssocID="{CF97F221-392A-4848-8CC8-09D0EE3E74AA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B841B70A-6A55-468A-8265-622D018EB1CE}" type="presOf" srcId="{CA814F65-4647-4D9D-858B-2FBE21682A80}" destId="{D981B70D-8DCC-41E0-93B4-56EE61A405FB}" srcOrd="0" destOrd="0" presId="urn:microsoft.com/office/officeart/2005/8/layout/balance1"/>
    <dgm:cxn modelId="{ACD2F51E-8016-456A-8EEF-DC7E852FF009}" srcId="{B0D89B89-6E8A-43A7-9790-C829190AC973}" destId="{4DC1D341-DEF8-4F63-B349-06520BADED59}" srcOrd="2" destOrd="0" parTransId="{D0B07FBF-D65F-4434-9890-3D489F29EE2C}" sibTransId="{1A63C5BE-F57B-4436-9CD5-DBE4946F813B}"/>
    <dgm:cxn modelId="{7CB94835-4798-46D5-BCE3-20674279F7D4}" type="presOf" srcId="{98CD925E-8DFB-4768-9409-E068D79C779D}" destId="{AC81112C-4173-4F21-8BFA-23B9E1A3BF80}" srcOrd="0" destOrd="0" presId="urn:microsoft.com/office/officeart/2005/8/layout/balance1"/>
    <dgm:cxn modelId="{E597873C-7C14-4DA7-8D09-246D0F042858}" type="presOf" srcId="{419EF261-4D9A-4F32-A739-A1F1B1E9CEF4}" destId="{55B00A0A-9C8A-48EB-AE19-FCEDA827E2F0}" srcOrd="0" destOrd="0" presId="urn:microsoft.com/office/officeart/2005/8/layout/balance1"/>
    <dgm:cxn modelId="{77CEE043-086D-4588-AB2F-35A34B8D8749}" srcId="{E4A03B8E-5475-46B5-A5FB-26EBEBB40CE6}" destId="{BD44CAD8-96F9-45AF-9B65-61F1FC0E330C}" srcOrd="2" destOrd="0" parTransId="{23094FFE-9B94-4332-9787-A5D7634439FF}" sibTransId="{BE846F06-4CB2-4A37-B57D-E5F79AF12056}"/>
    <dgm:cxn modelId="{8B1FD144-BDDB-4B3C-AC12-E1E6EA47A691}" type="presOf" srcId="{4DC1D341-DEF8-4F63-B349-06520BADED59}" destId="{1465917A-A997-448E-BBE5-849F7AA5CA9C}" srcOrd="0" destOrd="0" presId="urn:microsoft.com/office/officeart/2005/8/layout/balance1"/>
    <dgm:cxn modelId="{04FA875E-E294-4F9C-A020-F5B602293EB6}" srcId="{CF97F221-392A-4848-8CC8-09D0EE3E74AA}" destId="{B0D89B89-6E8A-43A7-9790-C829190AC973}" srcOrd="0" destOrd="0" parTransId="{8658CD99-C80E-41E9-90A2-D6E167051997}" sibTransId="{D599DA5F-D88A-4F74-9EF4-08BA368FC86F}"/>
    <dgm:cxn modelId="{0AA222A0-128C-49A5-8A65-B49C19654EC2}" type="presOf" srcId="{61AEB4B2-136E-4227-A5D0-D4C448DD24D8}" destId="{1C7EDE33-FA38-4EC0-9139-AD2DFDD68A35}" srcOrd="0" destOrd="0" presId="urn:microsoft.com/office/officeart/2005/8/layout/balance1"/>
    <dgm:cxn modelId="{C5DB95A6-31B9-4E20-B550-D7DE94D824C2}" srcId="{B0D89B89-6E8A-43A7-9790-C829190AC973}" destId="{419EF261-4D9A-4F32-A739-A1F1B1E9CEF4}" srcOrd="0" destOrd="0" parTransId="{DAAE4725-94E7-4341-9985-133FE85CFC6D}" sibTransId="{9F6F3D38-F1BE-4CAD-B204-26671FFB5547}"/>
    <dgm:cxn modelId="{9262CFAB-88D5-4654-A6E0-9F342E946430}" type="presOf" srcId="{CF97F221-392A-4848-8CC8-09D0EE3E74AA}" destId="{26875860-D0B5-45CA-AE1D-BD70A35CBA52}" srcOrd="0" destOrd="0" presId="urn:microsoft.com/office/officeart/2005/8/layout/balance1"/>
    <dgm:cxn modelId="{EB43E9AD-1A39-4069-906B-370846D0B84B}" srcId="{E4A03B8E-5475-46B5-A5FB-26EBEBB40CE6}" destId="{8A07B0D8-7856-44E0-BE9B-F628184177A8}" srcOrd="3" destOrd="0" parTransId="{53DD6E18-AE66-4780-8631-3D174C67D23E}" sibTransId="{5770BFA6-2C64-4FB1-9272-375F78A18798}"/>
    <dgm:cxn modelId="{7CA597B4-1730-4212-9C72-A1D65BC1828F}" srcId="{E4A03B8E-5475-46B5-A5FB-26EBEBB40CE6}" destId="{61AEB4B2-136E-4227-A5D0-D4C448DD24D8}" srcOrd="0" destOrd="0" parTransId="{7D038910-101F-4AE5-A35A-ED76B0A70458}" sibTransId="{20C636BE-E3D2-45AF-AB1B-9AE92CC5804B}"/>
    <dgm:cxn modelId="{81587EB5-B28D-4CA4-8DB6-8EEEFB585431}" type="presOf" srcId="{B0D89B89-6E8A-43A7-9790-C829190AC973}" destId="{A11E16E6-1754-4516-BD4B-DC5CEAF35B51}" srcOrd="0" destOrd="0" presId="urn:microsoft.com/office/officeart/2005/8/layout/balance1"/>
    <dgm:cxn modelId="{7C2E06B9-A82A-4A33-9C34-E8BE8CC6830A}" type="presOf" srcId="{E4A03B8E-5475-46B5-A5FB-26EBEBB40CE6}" destId="{53F61075-FA22-48BA-860A-9DD6550D7002}" srcOrd="0" destOrd="0" presId="urn:microsoft.com/office/officeart/2005/8/layout/balance1"/>
    <dgm:cxn modelId="{A4BBEFBB-153A-444E-A7BE-906A2A437ACB}" srcId="{CF97F221-392A-4848-8CC8-09D0EE3E74AA}" destId="{E4A03B8E-5475-46B5-A5FB-26EBEBB40CE6}" srcOrd="1" destOrd="0" parTransId="{84C10546-24A3-4012-A5C2-81D61CFA409A}" sibTransId="{07C3CFAC-8B5F-4DB2-90DF-AA2A76BE4145}"/>
    <dgm:cxn modelId="{647012C3-D329-4AFF-ACDA-44A08A31A470}" type="presOf" srcId="{BD44CAD8-96F9-45AF-9B65-61F1FC0E330C}" destId="{F7110E05-3FFC-43A6-83C5-91DA21700673}" srcOrd="0" destOrd="0" presId="urn:microsoft.com/office/officeart/2005/8/layout/balance1"/>
    <dgm:cxn modelId="{CBFFCBC7-5616-4999-A8A5-2AB158FDD43E}" srcId="{B0D89B89-6E8A-43A7-9790-C829190AC973}" destId="{CA814F65-4647-4D9D-858B-2FBE21682A80}" srcOrd="1" destOrd="0" parTransId="{5D15165E-E83F-4154-A8C0-E4E92E9DFD1E}" sibTransId="{4988EC35-CC7D-4FDC-BD0B-D0538AA90DED}"/>
    <dgm:cxn modelId="{573298F6-9541-4F6C-B875-95C52AD4C4A9}" type="presOf" srcId="{8A07B0D8-7856-44E0-BE9B-F628184177A8}" destId="{F39AE9DF-6053-4640-9938-E05C71C7E4C2}" srcOrd="0" destOrd="0" presId="urn:microsoft.com/office/officeart/2005/8/layout/balance1"/>
    <dgm:cxn modelId="{3628DDF8-C4D8-42E9-819A-1C0FABEC32E0}" srcId="{E4A03B8E-5475-46B5-A5FB-26EBEBB40CE6}" destId="{98CD925E-8DFB-4768-9409-E068D79C779D}" srcOrd="1" destOrd="0" parTransId="{E8E24671-389E-4786-A4C3-26B08CBE75CC}" sibTransId="{D92D0BE8-A887-46F0-AC41-EEE28642D2B8}"/>
    <dgm:cxn modelId="{7A0EFC8A-C3B3-4972-83D2-B40FAAEA72B8}" type="presParOf" srcId="{26875860-D0B5-45CA-AE1D-BD70A35CBA52}" destId="{1632BFF3-71E0-4ABE-B874-C9F11859119D}" srcOrd="0" destOrd="0" presId="urn:microsoft.com/office/officeart/2005/8/layout/balance1"/>
    <dgm:cxn modelId="{8C589566-8FFF-4D41-86B4-E561CA6ED18C}" type="presParOf" srcId="{26875860-D0B5-45CA-AE1D-BD70A35CBA52}" destId="{208362A0-0EBE-4872-B5B3-7B81CA43D003}" srcOrd="1" destOrd="0" presId="urn:microsoft.com/office/officeart/2005/8/layout/balance1"/>
    <dgm:cxn modelId="{482729B0-393A-43CC-BAE8-15D1FC52F936}" type="presParOf" srcId="{208362A0-0EBE-4872-B5B3-7B81CA43D003}" destId="{A11E16E6-1754-4516-BD4B-DC5CEAF35B51}" srcOrd="0" destOrd="0" presId="urn:microsoft.com/office/officeart/2005/8/layout/balance1"/>
    <dgm:cxn modelId="{D6447EE1-6B7F-4B91-B87A-9684F0621AEF}" type="presParOf" srcId="{208362A0-0EBE-4872-B5B3-7B81CA43D003}" destId="{53F61075-FA22-48BA-860A-9DD6550D7002}" srcOrd="1" destOrd="0" presId="urn:microsoft.com/office/officeart/2005/8/layout/balance1"/>
    <dgm:cxn modelId="{84C23BFE-CFC8-450B-8082-8E9A97D7D6C2}" type="presParOf" srcId="{26875860-D0B5-45CA-AE1D-BD70A35CBA52}" destId="{03933B2F-E671-4016-81BD-9F2015A731EC}" srcOrd="2" destOrd="0" presId="urn:microsoft.com/office/officeart/2005/8/layout/balance1"/>
    <dgm:cxn modelId="{4BBAE17B-2C02-4976-A9F5-ACF2D91FC664}" type="presParOf" srcId="{03933B2F-E671-4016-81BD-9F2015A731EC}" destId="{2A04B926-34E9-4578-8E51-E580C8C53843}" srcOrd="0" destOrd="0" presId="urn:microsoft.com/office/officeart/2005/8/layout/balance1"/>
    <dgm:cxn modelId="{72F65787-5FEC-4BB4-8608-AE26D66AD895}" type="presParOf" srcId="{03933B2F-E671-4016-81BD-9F2015A731EC}" destId="{DB8789A2-46A2-4088-B082-12A5FD367DD0}" srcOrd="1" destOrd="0" presId="urn:microsoft.com/office/officeart/2005/8/layout/balance1"/>
    <dgm:cxn modelId="{3F6C9215-B21A-45AB-ACDA-DD963070FB62}" type="presParOf" srcId="{03933B2F-E671-4016-81BD-9F2015A731EC}" destId="{457E4BDD-9A95-45CF-A1A3-0589EEF96EFA}" srcOrd="2" destOrd="0" presId="urn:microsoft.com/office/officeart/2005/8/layout/balance1"/>
    <dgm:cxn modelId="{A5FC4D64-BD92-4B68-9D95-26CC5262F844}" type="presParOf" srcId="{03933B2F-E671-4016-81BD-9F2015A731EC}" destId="{1C7EDE33-FA38-4EC0-9139-AD2DFDD68A35}" srcOrd="3" destOrd="0" presId="urn:microsoft.com/office/officeart/2005/8/layout/balance1"/>
    <dgm:cxn modelId="{8DCC2682-0392-423E-BE78-9F13A8BE8145}" type="presParOf" srcId="{03933B2F-E671-4016-81BD-9F2015A731EC}" destId="{AC81112C-4173-4F21-8BFA-23B9E1A3BF80}" srcOrd="4" destOrd="0" presId="urn:microsoft.com/office/officeart/2005/8/layout/balance1"/>
    <dgm:cxn modelId="{6DA91460-93A3-40F8-A69D-416E16708676}" type="presParOf" srcId="{03933B2F-E671-4016-81BD-9F2015A731EC}" destId="{F7110E05-3FFC-43A6-83C5-91DA21700673}" srcOrd="5" destOrd="0" presId="urn:microsoft.com/office/officeart/2005/8/layout/balance1"/>
    <dgm:cxn modelId="{109BBFA6-8185-4D66-9C34-862D55D6A39A}" type="presParOf" srcId="{03933B2F-E671-4016-81BD-9F2015A731EC}" destId="{F39AE9DF-6053-4640-9938-E05C71C7E4C2}" srcOrd="6" destOrd="0" presId="urn:microsoft.com/office/officeart/2005/8/layout/balance1"/>
    <dgm:cxn modelId="{3263D8B1-E60D-4182-A2A0-AC66881E19AE}" type="presParOf" srcId="{03933B2F-E671-4016-81BD-9F2015A731EC}" destId="{55B00A0A-9C8A-48EB-AE19-FCEDA827E2F0}" srcOrd="7" destOrd="0" presId="urn:microsoft.com/office/officeart/2005/8/layout/balance1"/>
    <dgm:cxn modelId="{AEF56F5C-1FE9-4C10-9E87-81934B0F2748}" type="presParOf" srcId="{03933B2F-E671-4016-81BD-9F2015A731EC}" destId="{D981B70D-8DCC-41E0-93B4-56EE61A405FB}" srcOrd="8" destOrd="0" presId="urn:microsoft.com/office/officeart/2005/8/layout/balance1"/>
    <dgm:cxn modelId="{4E8E835E-A61B-42BB-B22F-BFA977AC71EA}" type="presParOf" srcId="{03933B2F-E671-4016-81BD-9F2015A731EC}" destId="{1465917A-A997-448E-BBE5-849F7AA5CA9C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A2293-28BD-5144-B9ED-DC62AFAF7E8B}" type="doc">
      <dgm:prSet loTypeId="urn:microsoft.com/office/officeart/2009/3/layout/RandomtoResult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6D3C1A1-DF1B-A347-B703-483BCFE01AFD}">
      <dgm:prSet phldrT="[Texto]" custT="1"/>
      <dgm:spPr/>
      <dgm:t>
        <a:bodyPr/>
        <a:lstStyle/>
        <a:p>
          <a:r>
            <a:rPr lang="es-ES" sz="2800" dirty="0"/>
            <a:t> </a:t>
          </a:r>
        </a:p>
        <a:p>
          <a:r>
            <a:rPr lang="es-ES" sz="2800" dirty="0"/>
            <a:t>Identificada en Clasificador </a:t>
          </a:r>
        </a:p>
      </dgm:t>
    </dgm:pt>
    <dgm:pt modelId="{0AC0827C-F444-8B46-81C2-55A668499ABD}" type="parTrans" cxnId="{AFFD2FC0-886D-6F4E-821A-11E8B8700C16}">
      <dgm:prSet/>
      <dgm:spPr/>
      <dgm:t>
        <a:bodyPr/>
        <a:lstStyle/>
        <a:p>
          <a:endParaRPr lang="es-ES"/>
        </a:p>
      </dgm:t>
    </dgm:pt>
    <dgm:pt modelId="{7FDA8755-375D-1D4F-9B4F-301D1ED92B98}" type="sibTrans" cxnId="{AFFD2FC0-886D-6F4E-821A-11E8B8700C16}">
      <dgm:prSet/>
      <dgm:spPr/>
      <dgm:t>
        <a:bodyPr/>
        <a:lstStyle/>
        <a:p>
          <a:endParaRPr lang="es-ES"/>
        </a:p>
      </dgm:t>
    </dgm:pt>
    <dgm:pt modelId="{FB920EA1-C371-6B4E-90CB-1B4BF701BEC3}">
      <dgm:prSet phldrT="[Texto]" custT="1"/>
      <dgm:spPr/>
      <dgm:t>
        <a:bodyPr/>
        <a:lstStyle/>
        <a:p>
          <a:r>
            <a:rPr lang="es-ES" sz="3200" dirty="0"/>
            <a:t>Ejecutores</a:t>
          </a:r>
        </a:p>
      </dgm:t>
    </dgm:pt>
    <dgm:pt modelId="{F266AEB7-FC92-3245-9E51-B9E65CE7A2CB}" type="parTrans" cxnId="{F3AF3EA4-47E2-F844-9B10-7DBC4DCB6A6E}">
      <dgm:prSet/>
      <dgm:spPr/>
      <dgm:t>
        <a:bodyPr/>
        <a:lstStyle/>
        <a:p>
          <a:endParaRPr lang="es-ES"/>
        </a:p>
      </dgm:t>
    </dgm:pt>
    <dgm:pt modelId="{97002834-38AD-E14B-B871-9FABE5447A94}" type="sibTrans" cxnId="{F3AF3EA4-47E2-F844-9B10-7DBC4DCB6A6E}">
      <dgm:prSet/>
      <dgm:spPr/>
      <dgm:t>
        <a:bodyPr/>
        <a:lstStyle/>
        <a:p>
          <a:endParaRPr lang="es-ES"/>
        </a:p>
      </dgm:t>
    </dgm:pt>
    <dgm:pt modelId="{56C9330D-A3EB-4E4F-BD3C-642CB0CF7B38}">
      <dgm:prSet phldrT="[Texto]"/>
      <dgm:spPr/>
      <dgm:t>
        <a:bodyPr/>
        <a:lstStyle/>
        <a:p>
          <a:r>
            <a:rPr lang="es-ES" dirty="0"/>
            <a:t>ministrado</a:t>
          </a:r>
        </a:p>
      </dgm:t>
    </dgm:pt>
    <dgm:pt modelId="{6ADB30D7-3F7C-6549-85F6-1BC4FC2D63F1}" type="parTrans" cxnId="{503EB20B-9FCB-B448-B9BE-32CE07E9EB91}">
      <dgm:prSet/>
      <dgm:spPr/>
      <dgm:t>
        <a:bodyPr/>
        <a:lstStyle/>
        <a:p>
          <a:endParaRPr lang="es-ES"/>
        </a:p>
      </dgm:t>
    </dgm:pt>
    <dgm:pt modelId="{408F4B73-70BB-EB4F-8651-0DCC8115F3F0}" type="sibTrans" cxnId="{503EB20B-9FCB-B448-B9BE-32CE07E9EB91}">
      <dgm:prSet/>
      <dgm:spPr/>
      <dgm:t>
        <a:bodyPr/>
        <a:lstStyle/>
        <a:p>
          <a:endParaRPr lang="es-ES"/>
        </a:p>
      </dgm:t>
    </dgm:pt>
    <dgm:pt modelId="{DD638DCE-00ED-FB4F-A7C8-B118A46F8C69}">
      <dgm:prSet phldrT="[Texto]"/>
      <dgm:spPr/>
      <dgm:t>
        <a:bodyPr/>
        <a:lstStyle/>
        <a:p>
          <a:endParaRPr lang="es-ES" dirty="0"/>
        </a:p>
      </dgm:t>
    </dgm:pt>
    <dgm:pt modelId="{7308B124-3678-0B41-B3F0-2DBE324120C3}" type="parTrans" cxnId="{626A6329-71C8-A542-8129-BC1247F918E5}">
      <dgm:prSet/>
      <dgm:spPr/>
      <dgm:t>
        <a:bodyPr/>
        <a:lstStyle/>
        <a:p>
          <a:endParaRPr lang="es-ES"/>
        </a:p>
      </dgm:t>
    </dgm:pt>
    <dgm:pt modelId="{3262E3FA-B3AF-E141-9D05-207F4A670354}" type="sibTrans" cxnId="{626A6329-71C8-A542-8129-BC1247F918E5}">
      <dgm:prSet/>
      <dgm:spPr/>
      <dgm:t>
        <a:bodyPr/>
        <a:lstStyle/>
        <a:p>
          <a:endParaRPr lang="es-ES"/>
        </a:p>
      </dgm:t>
    </dgm:pt>
    <dgm:pt modelId="{B9344777-5F7D-584C-970A-79C5680BA99C}" type="pres">
      <dgm:prSet presAssocID="{097A2293-28BD-5144-B9ED-DC62AFAF7E8B}" presName="Name0" presStyleCnt="0">
        <dgm:presLayoutVars>
          <dgm:dir/>
          <dgm:animOne val="branch"/>
          <dgm:animLvl val="lvl"/>
        </dgm:presLayoutVars>
      </dgm:prSet>
      <dgm:spPr/>
    </dgm:pt>
    <dgm:pt modelId="{BB6DE75E-87CC-9641-96B7-0A29A1EF55CC}" type="pres">
      <dgm:prSet presAssocID="{D6D3C1A1-DF1B-A347-B703-483BCFE01AFD}" presName="chaos" presStyleCnt="0"/>
      <dgm:spPr/>
    </dgm:pt>
    <dgm:pt modelId="{FBE98EA8-329C-3E45-8C14-E0915F8131FF}" type="pres">
      <dgm:prSet presAssocID="{D6D3C1A1-DF1B-A347-B703-483BCFE01AFD}" presName="parTx1" presStyleLbl="revTx" presStyleIdx="0" presStyleCnt="3" custLinFactNeighborX="94657" custLinFactNeighborY="-68353"/>
      <dgm:spPr/>
    </dgm:pt>
    <dgm:pt modelId="{A12C0917-A13C-BA4A-83AF-0BD3F3168DDF}" type="pres">
      <dgm:prSet presAssocID="{D6D3C1A1-DF1B-A347-B703-483BCFE01AFD}" presName="desTx1" presStyleLbl="revTx" presStyleIdx="1" presStyleCnt="3" custLinFactY="-28984" custLinFactNeighborX="4271" custLinFactNeighborY="-100000">
        <dgm:presLayoutVars>
          <dgm:bulletEnabled val="1"/>
        </dgm:presLayoutVars>
      </dgm:prSet>
      <dgm:spPr/>
    </dgm:pt>
    <dgm:pt modelId="{F2B74A92-8B50-9D4C-826A-EC2A95983EE7}" type="pres">
      <dgm:prSet presAssocID="{D6D3C1A1-DF1B-A347-B703-483BCFE01AFD}" presName="c1" presStyleLbl="node1" presStyleIdx="0" presStyleCnt="19"/>
      <dgm:spPr/>
    </dgm:pt>
    <dgm:pt modelId="{00393FBE-2B10-2C4E-89ED-5BCEF21818AF}" type="pres">
      <dgm:prSet presAssocID="{D6D3C1A1-DF1B-A347-B703-483BCFE01AFD}" presName="c2" presStyleLbl="node1" presStyleIdx="1" presStyleCnt="19"/>
      <dgm:spPr/>
    </dgm:pt>
    <dgm:pt modelId="{76B71516-9FB0-1A4D-A91D-41D493D3096B}" type="pres">
      <dgm:prSet presAssocID="{D6D3C1A1-DF1B-A347-B703-483BCFE01AFD}" presName="c3" presStyleLbl="node1" presStyleIdx="2" presStyleCnt="19"/>
      <dgm:spPr/>
    </dgm:pt>
    <dgm:pt modelId="{5E62FF00-364C-BF4C-952D-E826EC36F770}" type="pres">
      <dgm:prSet presAssocID="{D6D3C1A1-DF1B-A347-B703-483BCFE01AFD}" presName="c4" presStyleLbl="node1" presStyleIdx="3" presStyleCnt="19" custLinFactX="46812" custLinFactY="200000" custLinFactNeighborX="100000" custLinFactNeighborY="275160"/>
      <dgm:spPr/>
    </dgm:pt>
    <dgm:pt modelId="{AEBD5491-593C-074D-A141-A4BDC5AB79AC}" type="pres">
      <dgm:prSet presAssocID="{D6D3C1A1-DF1B-A347-B703-483BCFE01AFD}" presName="c5" presStyleLbl="node1" presStyleIdx="4" presStyleCnt="19" custLinFactX="-100000" custLinFactY="231160" custLinFactNeighborX="-174687" custLinFactNeighborY="300000"/>
      <dgm:spPr/>
    </dgm:pt>
    <dgm:pt modelId="{0E715B3E-DAF1-334B-B497-4083479B8F77}" type="pres">
      <dgm:prSet presAssocID="{D6D3C1A1-DF1B-A347-B703-483BCFE01AFD}" presName="c6" presStyleLbl="node1" presStyleIdx="5" presStyleCnt="19" custLinFactX="-500000" custLinFactY="200000" custLinFactNeighborX="-584923" custLinFactNeighborY="277840"/>
      <dgm:spPr/>
    </dgm:pt>
    <dgm:pt modelId="{62A16147-FBB7-C84E-BA23-F25C4EC80499}" type="pres">
      <dgm:prSet presAssocID="{D6D3C1A1-DF1B-A347-B703-483BCFE01AFD}" presName="c7" presStyleLbl="node1" presStyleIdx="6" presStyleCnt="19"/>
      <dgm:spPr/>
    </dgm:pt>
    <dgm:pt modelId="{32A56E30-4B24-D442-AC0C-1DD37992B509}" type="pres">
      <dgm:prSet presAssocID="{D6D3C1A1-DF1B-A347-B703-483BCFE01AFD}" presName="c8" presStyleLbl="node1" presStyleIdx="7" presStyleCnt="19"/>
      <dgm:spPr/>
    </dgm:pt>
    <dgm:pt modelId="{61A61CB6-14A1-A548-B413-9984C5475323}" type="pres">
      <dgm:prSet presAssocID="{D6D3C1A1-DF1B-A347-B703-483BCFE01AFD}" presName="c9" presStyleLbl="node1" presStyleIdx="8" presStyleCnt="19"/>
      <dgm:spPr/>
    </dgm:pt>
    <dgm:pt modelId="{1D5E6F28-297C-2D4D-A34C-A84C3BADD69D}" type="pres">
      <dgm:prSet presAssocID="{D6D3C1A1-DF1B-A347-B703-483BCFE01AFD}" presName="c10" presStyleLbl="node1" presStyleIdx="9" presStyleCnt="19"/>
      <dgm:spPr/>
    </dgm:pt>
    <dgm:pt modelId="{443F71A7-3A01-584E-9C7C-2B51AF88BA18}" type="pres">
      <dgm:prSet presAssocID="{D6D3C1A1-DF1B-A347-B703-483BCFE01AFD}" presName="c11" presStyleLbl="node1" presStyleIdx="10" presStyleCnt="19"/>
      <dgm:spPr/>
    </dgm:pt>
    <dgm:pt modelId="{21A65613-B72E-AC49-88E7-FAE67C37DE0D}" type="pres">
      <dgm:prSet presAssocID="{D6D3C1A1-DF1B-A347-B703-483BCFE01AFD}" presName="c12" presStyleLbl="node1" presStyleIdx="11" presStyleCnt="19"/>
      <dgm:spPr/>
    </dgm:pt>
    <dgm:pt modelId="{48DEB6F6-4C97-7045-908A-D5D9C89A805A}" type="pres">
      <dgm:prSet presAssocID="{D6D3C1A1-DF1B-A347-B703-483BCFE01AFD}" presName="c13" presStyleLbl="node1" presStyleIdx="12" presStyleCnt="19" custLinFactNeighborX="-23575" custLinFactNeighborY="32806"/>
      <dgm:spPr/>
    </dgm:pt>
    <dgm:pt modelId="{95C6806B-FFA8-BB4A-9ADE-F4E253EF15C0}" type="pres">
      <dgm:prSet presAssocID="{D6D3C1A1-DF1B-A347-B703-483BCFE01AFD}" presName="c14" presStyleLbl="node1" presStyleIdx="13" presStyleCnt="19"/>
      <dgm:spPr/>
    </dgm:pt>
    <dgm:pt modelId="{7951B26A-AB59-E547-A5AC-6F8E505F2675}" type="pres">
      <dgm:prSet presAssocID="{D6D3C1A1-DF1B-A347-B703-483BCFE01AFD}" presName="c15" presStyleLbl="node1" presStyleIdx="14" presStyleCnt="19" custLinFactNeighborX="19807" custLinFactNeighborY="32784"/>
      <dgm:spPr/>
    </dgm:pt>
    <dgm:pt modelId="{55DA2DB7-FFDE-D048-BDDA-FD7186CCCFFA}" type="pres">
      <dgm:prSet presAssocID="{D6D3C1A1-DF1B-A347-B703-483BCFE01AFD}" presName="c16" presStyleLbl="node1" presStyleIdx="15" presStyleCnt="19"/>
      <dgm:spPr/>
    </dgm:pt>
    <dgm:pt modelId="{83E34230-D1E2-8340-A14E-7E21E6B30E0C}" type="pres">
      <dgm:prSet presAssocID="{D6D3C1A1-DF1B-A347-B703-483BCFE01AFD}" presName="c17" presStyleLbl="node1" presStyleIdx="16" presStyleCnt="19" custLinFactNeighborX="9823" custLinFactNeighborY="45056"/>
      <dgm:spPr/>
    </dgm:pt>
    <dgm:pt modelId="{B268FFC0-E5CF-954F-8941-647703D18779}" type="pres">
      <dgm:prSet presAssocID="{D6D3C1A1-DF1B-A347-B703-483BCFE01AFD}" presName="c18" presStyleLbl="node1" presStyleIdx="17" presStyleCnt="19"/>
      <dgm:spPr/>
    </dgm:pt>
    <dgm:pt modelId="{09BD6E20-81AA-154F-8DC9-EAC5B62ADB29}" type="pres">
      <dgm:prSet presAssocID="{7FDA8755-375D-1D4F-9B4F-301D1ED92B98}" presName="chevronComposite1" presStyleCnt="0"/>
      <dgm:spPr/>
    </dgm:pt>
    <dgm:pt modelId="{C14D78D6-0C37-9F43-8768-EF1D6EEE58D9}" type="pres">
      <dgm:prSet presAssocID="{7FDA8755-375D-1D4F-9B4F-301D1ED92B98}" presName="chevron1" presStyleLbl="sibTrans2D1" presStyleIdx="0" presStyleCnt="2" custAng="10800000" custScaleX="69721" custScaleY="60928" custLinFactX="50078" custLinFactNeighborX="100000" custLinFactNeighborY="8072"/>
      <dgm:spPr/>
    </dgm:pt>
    <dgm:pt modelId="{DDC3C1F9-7794-7A49-9A56-673527222DF5}" type="pres">
      <dgm:prSet presAssocID="{7FDA8755-375D-1D4F-9B4F-301D1ED92B98}" presName="spChevron1" presStyleCnt="0"/>
      <dgm:spPr/>
    </dgm:pt>
    <dgm:pt modelId="{80810101-D743-C149-BDCE-31A2891F4473}" type="pres">
      <dgm:prSet presAssocID="{7FDA8755-375D-1D4F-9B4F-301D1ED92B98}" presName="overlap" presStyleCnt="0"/>
      <dgm:spPr/>
    </dgm:pt>
    <dgm:pt modelId="{AF12BDD7-14F7-C74D-BE7A-15AF1AE5A3A9}" type="pres">
      <dgm:prSet presAssocID="{7FDA8755-375D-1D4F-9B4F-301D1ED92B98}" presName="chevronComposite2" presStyleCnt="0"/>
      <dgm:spPr/>
    </dgm:pt>
    <dgm:pt modelId="{8C6335EF-7673-224E-B1DB-826E2DA5C5BC}" type="pres">
      <dgm:prSet presAssocID="{7FDA8755-375D-1D4F-9B4F-301D1ED92B98}" presName="chevron2" presStyleLbl="sibTrans2D1" presStyleIdx="1" presStyleCnt="2" custAng="10800000" custScaleX="67242" custScaleY="61732" custLinFactX="8634" custLinFactNeighborX="100000" custLinFactNeighborY="8476"/>
      <dgm:spPr/>
    </dgm:pt>
    <dgm:pt modelId="{04BF1173-44D5-A34E-8B26-8BC7B3DF8B5D}" type="pres">
      <dgm:prSet presAssocID="{7FDA8755-375D-1D4F-9B4F-301D1ED92B98}" presName="spChevron2" presStyleCnt="0"/>
      <dgm:spPr/>
    </dgm:pt>
    <dgm:pt modelId="{4B1C0093-020C-7E45-9914-5F26E9202C74}" type="pres">
      <dgm:prSet presAssocID="{56C9330D-A3EB-4E4F-BD3C-642CB0CF7B38}" presName="last" presStyleCnt="0"/>
      <dgm:spPr/>
    </dgm:pt>
    <dgm:pt modelId="{3EE4B5D2-7056-4C4F-9536-94CDDAD17A91}" type="pres">
      <dgm:prSet presAssocID="{56C9330D-A3EB-4E4F-BD3C-642CB0CF7B38}" presName="circleTx" presStyleLbl="node1" presStyleIdx="18" presStyleCnt="19" custScaleX="62066" custScaleY="57636" custLinFactNeighborX="26490" custLinFactNeighborY="-19571"/>
      <dgm:spPr/>
    </dgm:pt>
    <dgm:pt modelId="{702DE859-890D-344F-8A80-126E0C879AFF}" type="pres">
      <dgm:prSet presAssocID="{56C9330D-A3EB-4E4F-BD3C-642CB0CF7B38}" presName="desTxN" presStyleLbl="revTx" presStyleIdx="2" presStyleCnt="3" custLinFactNeighborX="2341" custLinFactNeighborY="11482">
        <dgm:presLayoutVars>
          <dgm:bulletEnabled val="1"/>
        </dgm:presLayoutVars>
      </dgm:prSet>
      <dgm:spPr/>
    </dgm:pt>
    <dgm:pt modelId="{5967C7B3-E2E8-3443-9F56-ABDB416DFD54}" type="pres">
      <dgm:prSet presAssocID="{56C9330D-A3EB-4E4F-BD3C-642CB0CF7B38}" presName="spN" presStyleCnt="0"/>
      <dgm:spPr/>
    </dgm:pt>
  </dgm:ptLst>
  <dgm:cxnLst>
    <dgm:cxn modelId="{503EB20B-9FCB-B448-B9BE-32CE07E9EB91}" srcId="{097A2293-28BD-5144-B9ED-DC62AFAF7E8B}" destId="{56C9330D-A3EB-4E4F-BD3C-642CB0CF7B38}" srcOrd="1" destOrd="0" parTransId="{6ADB30D7-3F7C-6549-85F6-1BC4FC2D63F1}" sibTransId="{408F4B73-70BB-EB4F-8651-0DCC8115F3F0}"/>
    <dgm:cxn modelId="{6EB0E719-68C9-2543-9F27-EE1DCC6B3E99}" type="presOf" srcId="{FB920EA1-C371-6B4E-90CB-1B4BF701BEC3}" destId="{A12C0917-A13C-BA4A-83AF-0BD3F3168DDF}" srcOrd="0" destOrd="0" presId="urn:microsoft.com/office/officeart/2009/3/layout/RandomtoResultProcess"/>
    <dgm:cxn modelId="{626A6329-71C8-A542-8129-BC1247F918E5}" srcId="{56C9330D-A3EB-4E4F-BD3C-642CB0CF7B38}" destId="{DD638DCE-00ED-FB4F-A7C8-B118A46F8C69}" srcOrd="0" destOrd="0" parTransId="{7308B124-3678-0B41-B3F0-2DBE324120C3}" sibTransId="{3262E3FA-B3AF-E141-9D05-207F4A670354}"/>
    <dgm:cxn modelId="{66CC2A44-403C-1B4D-98B3-57DDE71E460C}" type="presOf" srcId="{D6D3C1A1-DF1B-A347-B703-483BCFE01AFD}" destId="{FBE98EA8-329C-3E45-8C14-E0915F8131FF}" srcOrd="0" destOrd="0" presId="urn:microsoft.com/office/officeart/2009/3/layout/RandomtoResultProcess"/>
    <dgm:cxn modelId="{624BBA45-8F0B-0C44-AE00-C83940E93224}" type="presOf" srcId="{097A2293-28BD-5144-B9ED-DC62AFAF7E8B}" destId="{B9344777-5F7D-584C-970A-79C5680BA99C}" srcOrd="0" destOrd="0" presId="urn:microsoft.com/office/officeart/2009/3/layout/RandomtoResultProcess"/>
    <dgm:cxn modelId="{110E9A4D-E24D-394D-BE17-3A2CA0ECFD23}" type="presOf" srcId="{56C9330D-A3EB-4E4F-BD3C-642CB0CF7B38}" destId="{3EE4B5D2-7056-4C4F-9536-94CDDAD17A91}" srcOrd="0" destOrd="0" presId="urn:microsoft.com/office/officeart/2009/3/layout/RandomtoResultProcess"/>
    <dgm:cxn modelId="{F3AF3EA4-47E2-F844-9B10-7DBC4DCB6A6E}" srcId="{D6D3C1A1-DF1B-A347-B703-483BCFE01AFD}" destId="{FB920EA1-C371-6B4E-90CB-1B4BF701BEC3}" srcOrd="0" destOrd="0" parTransId="{F266AEB7-FC92-3245-9E51-B9E65CE7A2CB}" sibTransId="{97002834-38AD-E14B-B871-9FABE5447A94}"/>
    <dgm:cxn modelId="{AFFD2FC0-886D-6F4E-821A-11E8B8700C16}" srcId="{097A2293-28BD-5144-B9ED-DC62AFAF7E8B}" destId="{D6D3C1A1-DF1B-A347-B703-483BCFE01AFD}" srcOrd="0" destOrd="0" parTransId="{0AC0827C-F444-8B46-81C2-55A668499ABD}" sibTransId="{7FDA8755-375D-1D4F-9B4F-301D1ED92B98}"/>
    <dgm:cxn modelId="{8FA1A8EB-76C3-434C-AC2F-854735181407}" type="presOf" srcId="{DD638DCE-00ED-FB4F-A7C8-B118A46F8C69}" destId="{702DE859-890D-344F-8A80-126E0C879AFF}" srcOrd="0" destOrd="0" presId="urn:microsoft.com/office/officeart/2009/3/layout/RandomtoResultProcess"/>
    <dgm:cxn modelId="{75891B89-CF73-874F-A2B4-594C826B3409}" type="presParOf" srcId="{B9344777-5F7D-584C-970A-79C5680BA99C}" destId="{BB6DE75E-87CC-9641-96B7-0A29A1EF55CC}" srcOrd="0" destOrd="0" presId="urn:microsoft.com/office/officeart/2009/3/layout/RandomtoResultProcess"/>
    <dgm:cxn modelId="{BE560ECF-7254-AB43-8B4D-066DBBF9DDE4}" type="presParOf" srcId="{BB6DE75E-87CC-9641-96B7-0A29A1EF55CC}" destId="{FBE98EA8-329C-3E45-8C14-E0915F8131FF}" srcOrd="0" destOrd="0" presId="urn:microsoft.com/office/officeart/2009/3/layout/RandomtoResultProcess"/>
    <dgm:cxn modelId="{71E21DC2-51C9-2743-B2D5-F1E4683F0981}" type="presParOf" srcId="{BB6DE75E-87CC-9641-96B7-0A29A1EF55CC}" destId="{A12C0917-A13C-BA4A-83AF-0BD3F3168DDF}" srcOrd="1" destOrd="0" presId="urn:microsoft.com/office/officeart/2009/3/layout/RandomtoResultProcess"/>
    <dgm:cxn modelId="{3F9F6D41-11CC-5546-9177-DE33D0C080E9}" type="presParOf" srcId="{BB6DE75E-87CC-9641-96B7-0A29A1EF55CC}" destId="{F2B74A92-8B50-9D4C-826A-EC2A95983EE7}" srcOrd="2" destOrd="0" presId="urn:microsoft.com/office/officeart/2009/3/layout/RandomtoResultProcess"/>
    <dgm:cxn modelId="{C7A698A9-B94F-D141-AB69-814CB738CF19}" type="presParOf" srcId="{BB6DE75E-87CC-9641-96B7-0A29A1EF55CC}" destId="{00393FBE-2B10-2C4E-89ED-5BCEF21818AF}" srcOrd="3" destOrd="0" presId="urn:microsoft.com/office/officeart/2009/3/layout/RandomtoResultProcess"/>
    <dgm:cxn modelId="{89984B06-252B-0744-9018-94415D2E9820}" type="presParOf" srcId="{BB6DE75E-87CC-9641-96B7-0A29A1EF55CC}" destId="{76B71516-9FB0-1A4D-A91D-41D493D3096B}" srcOrd="4" destOrd="0" presId="urn:microsoft.com/office/officeart/2009/3/layout/RandomtoResultProcess"/>
    <dgm:cxn modelId="{AF3D7BA4-DD49-184A-BC1B-3D2B6DE26B47}" type="presParOf" srcId="{BB6DE75E-87CC-9641-96B7-0A29A1EF55CC}" destId="{5E62FF00-364C-BF4C-952D-E826EC36F770}" srcOrd="5" destOrd="0" presId="urn:microsoft.com/office/officeart/2009/3/layout/RandomtoResultProcess"/>
    <dgm:cxn modelId="{C69CAE97-AAE4-9C42-A953-D4C133240C47}" type="presParOf" srcId="{BB6DE75E-87CC-9641-96B7-0A29A1EF55CC}" destId="{AEBD5491-593C-074D-A141-A4BDC5AB79AC}" srcOrd="6" destOrd="0" presId="urn:microsoft.com/office/officeart/2009/3/layout/RandomtoResultProcess"/>
    <dgm:cxn modelId="{FE812634-B4F5-324F-8D24-F66386A2580F}" type="presParOf" srcId="{BB6DE75E-87CC-9641-96B7-0A29A1EF55CC}" destId="{0E715B3E-DAF1-334B-B497-4083479B8F77}" srcOrd="7" destOrd="0" presId="urn:microsoft.com/office/officeart/2009/3/layout/RandomtoResultProcess"/>
    <dgm:cxn modelId="{E470490E-464A-E74B-8BDD-B42692C479B9}" type="presParOf" srcId="{BB6DE75E-87CC-9641-96B7-0A29A1EF55CC}" destId="{62A16147-FBB7-C84E-BA23-F25C4EC80499}" srcOrd="8" destOrd="0" presId="urn:microsoft.com/office/officeart/2009/3/layout/RandomtoResultProcess"/>
    <dgm:cxn modelId="{2CD4FA6F-C47A-4243-9786-4A3635E88D3A}" type="presParOf" srcId="{BB6DE75E-87CC-9641-96B7-0A29A1EF55CC}" destId="{32A56E30-4B24-D442-AC0C-1DD37992B509}" srcOrd="9" destOrd="0" presId="urn:microsoft.com/office/officeart/2009/3/layout/RandomtoResultProcess"/>
    <dgm:cxn modelId="{0AEC7FA1-A1AE-6745-B887-EF78AE5D836B}" type="presParOf" srcId="{BB6DE75E-87CC-9641-96B7-0A29A1EF55CC}" destId="{61A61CB6-14A1-A548-B413-9984C5475323}" srcOrd="10" destOrd="0" presId="urn:microsoft.com/office/officeart/2009/3/layout/RandomtoResultProcess"/>
    <dgm:cxn modelId="{17355F4F-CC73-B642-93D7-01B063404FA0}" type="presParOf" srcId="{BB6DE75E-87CC-9641-96B7-0A29A1EF55CC}" destId="{1D5E6F28-297C-2D4D-A34C-A84C3BADD69D}" srcOrd="11" destOrd="0" presId="urn:microsoft.com/office/officeart/2009/3/layout/RandomtoResultProcess"/>
    <dgm:cxn modelId="{64BCD849-2452-8040-A983-449421431438}" type="presParOf" srcId="{BB6DE75E-87CC-9641-96B7-0A29A1EF55CC}" destId="{443F71A7-3A01-584E-9C7C-2B51AF88BA18}" srcOrd="12" destOrd="0" presId="urn:microsoft.com/office/officeart/2009/3/layout/RandomtoResultProcess"/>
    <dgm:cxn modelId="{ADD6809F-4677-6547-A836-BA630C4ADDF5}" type="presParOf" srcId="{BB6DE75E-87CC-9641-96B7-0A29A1EF55CC}" destId="{21A65613-B72E-AC49-88E7-FAE67C37DE0D}" srcOrd="13" destOrd="0" presId="urn:microsoft.com/office/officeart/2009/3/layout/RandomtoResultProcess"/>
    <dgm:cxn modelId="{DE041EF4-D3C4-4040-859A-88457DD3BDD3}" type="presParOf" srcId="{BB6DE75E-87CC-9641-96B7-0A29A1EF55CC}" destId="{48DEB6F6-4C97-7045-908A-D5D9C89A805A}" srcOrd="14" destOrd="0" presId="urn:microsoft.com/office/officeart/2009/3/layout/RandomtoResultProcess"/>
    <dgm:cxn modelId="{937C0FFB-4AE6-1D40-882B-C62CE6951E21}" type="presParOf" srcId="{BB6DE75E-87CC-9641-96B7-0A29A1EF55CC}" destId="{95C6806B-FFA8-BB4A-9ADE-F4E253EF15C0}" srcOrd="15" destOrd="0" presId="urn:microsoft.com/office/officeart/2009/3/layout/RandomtoResultProcess"/>
    <dgm:cxn modelId="{13A4EC3E-D65B-DF4F-A354-BD17A3C0AC18}" type="presParOf" srcId="{BB6DE75E-87CC-9641-96B7-0A29A1EF55CC}" destId="{7951B26A-AB59-E547-A5AC-6F8E505F2675}" srcOrd="16" destOrd="0" presId="urn:microsoft.com/office/officeart/2009/3/layout/RandomtoResultProcess"/>
    <dgm:cxn modelId="{0D3E7D76-5FFC-8547-84CC-2D9A9BD2C9F1}" type="presParOf" srcId="{BB6DE75E-87CC-9641-96B7-0A29A1EF55CC}" destId="{55DA2DB7-FFDE-D048-BDDA-FD7186CCCFFA}" srcOrd="17" destOrd="0" presId="urn:microsoft.com/office/officeart/2009/3/layout/RandomtoResultProcess"/>
    <dgm:cxn modelId="{D97C300C-5185-CE42-A330-3CBEE5115B5F}" type="presParOf" srcId="{BB6DE75E-87CC-9641-96B7-0A29A1EF55CC}" destId="{83E34230-D1E2-8340-A14E-7E21E6B30E0C}" srcOrd="18" destOrd="0" presId="urn:microsoft.com/office/officeart/2009/3/layout/RandomtoResultProcess"/>
    <dgm:cxn modelId="{A5443F7E-4E44-0847-ABCC-A3C287D6F7FE}" type="presParOf" srcId="{BB6DE75E-87CC-9641-96B7-0A29A1EF55CC}" destId="{B268FFC0-E5CF-954F-8941-647703D18779}" srcOrd="19" destOrd="0" presId="urn:microsoft.com/office/officeart/2009/3/layout/RandomtoResultProcess"/>
    <dgm:cxn modelId="{BAF07EC3-536D-084D-872F-3D204DF662C2}" type="presParOf" srcId="{B9344777-5F7D-584C-970A-79C5680BA99C}" destId="{09BD6E20-81AA-154F-8DC9-EAC5B62ADB29}" srcOrd="1" destOrd="0" presId="urn:microsoft.com/office/officeart/2009/3/layout/RandomtoResultProcess"/>
    <dgm:cxn modelId="{9BC118B3-7398-5F4C-B8A4-4048A4C136A0}" type="presParOf" srcId="{09BD6E20-81AA-154F-8DC9-EAC5B62ADB29}" destId="{C14D78D6-0C37-9F43-8768-EF1D6EEE58D9}" srcOrd="0" destOrd="0" presId="urn:microsoft.com/office/officeart/2009/3/layout/RandomtoResultProcess"/>
    <dgm:cxn modelId="{4BF123E7-FAC3-A74A-9C3C-7811FB43053C}" type="presParOf" srcId="{09BD6E20-81AA-154F-8DC9-EAC5B62ADB29}" destId="{DDC3C1F9-7794-7A49-9A56-673527222DF5}" srcOrd="1" destOrd="0" presId="urn:microsoft.com/office/officeart/2009/3/layout/RandomtoResultProcess"/>
    <dgm:cxn modelId="{7A9D0C3D-2971-A54F-9091-A3EF559D39FF}" type="presParOf" srcId="{B9344777-5F7D-584C-970A-79C5680BA99C}" destId="{80810101-D743-C149-BDCE-31A2891F4473}" srcOrd="2" destOrd="0" presId="urn:microsoft.com/office/officeart/2009/3/layout/RandomtoResultProcess"/>
    <dgm:cxn modelId="{63CD0C60-6FB6-E344-A456-9D61AF21D457}" type="presParOf" srcId="{B9344777-5F7D-584C-970A-79C5680BA99C}" destId="{AF12BDD7-14F7-C74D-BE7A-15AF1AE5A3A9}" srcOrd="3" destOrd="0" presId="urn:microsoft.com/office/officeart/2009/3/layout/RandomtoResultProcess"/>
    <dgm:cxn modelId="{59FFAA3A-3495-BC40-AB5F-E8484C90CD07}" type="presParOf" srcId="{AF12BDD7-14F7-C74D-BE7A-15AF1AE5A3A9}" destId="{8C6335EF-7673-224E-B1DB-826E2DA5C5BC}" srcOrd="0" destOrd="0" presId="urn:microsoft.com/office/officeart/2009/3/layout/RandomtoResultProcess"/>
    <dgm:cxn modelId="{5E8EF757-9F48-5349-BC51-CDCE1FC651CC}" type="presParOf" srcId="{AF12BDD7-14F7-C74D-BE7A-15AF1AE5A3A9}" destId="{04BF1173-44D5-A34E-8B26-8BC7B3DF8B5D}" srcOrd="1" destOrd="0" presId="urn:microsoft.com/office/officeart/2009/3/layout/RandomtoResultProcess"/>
    <dgm:cxn modelId="{30FADF40-B7C0-844C-93CB-F9102E813600}" type="presParOf" srcId="{B9344777-5F7D-584C-970A-79C5680BA99C}" destId="{4B1C0093-020C-7E45-9914-5F26E9202C74}" srcOrd="4" destOrd="0" presId="urn:microsoft.com/office/officeart/2009/3/layout/RandomtoResultProcess"/>
    <dgm:cxn modelId="{EB462624-8A84-3D40-867E-B1EEFE8E631B}" type="presParOf" srcId="{4B1C0093-020C-7E45-9914-5F26E9202C74}" destId="{3EE4B5D2-7056-4C4F-9536-94CDDAD17A91}" srcOrd="0" destOrd="0" presId="urn:microsoft.com/office/officeart/2009/3/layout/RandomtoResultProcess"/>
    <dgm:cxn modelId="{28EB4F10-9941-0740-A4E4-B67CF3486126}" type="presParOf" srcId="{4B1C0093-020C-7E45-9914-5F26E9202C74}" destId="{702DE859-890D-344F-8A80-126E0C879AFF}" srcOrd="1" destOrd="0" presId="urn:microsoft.com/office/officeart/2009/3/layout/RandomtoResultProcess"/>
    <dgm:cxn modelId="{8B3E3879-6DD1-8E4B-9DFB-2723F3F357BC}" type="presParOf" srcId="{4B1C0093-020C-7E45-9914-5F26E9202C74}" destId="{5967C7B3-E2E8-3443-9F56-ABDB416DFD5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16E6-1754-4516-BD4B-DC5CEAF35B51}">
      <dsp:nvSpPr>
        <dsp:cNvPr id="0" name=""/>
        <dsp:cNvSpPr/>
      </dsp:nvSpPr>
      <dsp:spPr>
        <a:xfrm>
          <a:off x="571493" y="0"/>
          <a:ext cx="2009507" cy="111639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Ingresos locales</a:t>
          </a:r>
        </a:p>
      </dsp:txBody>
      <dsp:txXfrm>
        <a:off x="604191" y="32698"/>
        <a:ext cx="1944111" cy="1050997"/>
      </dsp:txXfrm>
    </dsp:sp>
    <dsp:sp modelId="{53F61075-FA22-48BA-860A-9DD6550D7002}">
      <dsp:nvSpPr>
        <dsp:cNvPr id="0" name=""/>
        <dsp:cNvSpPr/>
      </dsp:nvSpPr>
      <dsp:spPr>
        <a:xfrm>
          <a:off x="3474115" y="0"/>
          <a:ext cx="2009507" cy="111639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Ingresos federales</a:t>
          </a:r>
        </a:p>
      </dsp:txBody>
      <dsp:txXfrm>
        <a:off x="3506813" y="32698"/>
        <a:ext cx="1944111" cy="1050997"/>
      </dsp:txXfrm>
    </dsp:sp>
    <dsp:sp modelId="{DB8789A2-46A2-4088-B082-12A5FD367DD0}">
      <dsp:nvSpPr>
        <dsp:cNvPr id="0" name=""/>
        <dsp:cNvSpPr/>
      </dsp:nvSpPr>
      <dsp:spPr>
        <a:xfrm>
          <a:off x="2608911" y="4744670"/>
          <a:ext cx="837294" cy="837294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E4BDD-9A95-45CF-A1A3-0589EEF96EFA}">
      <dsp:nvSpPr>
        <dsp:cNvPr id="0" name=""/>
        <dsp:cNvSpPr/>
      </dsp:nvSpPr>
      <dsp:spPr>
        <a:xfrm rot="240000">
          <a:off x="514907" y="4385880"/>
          <a:ext cx="5025302" cy="35140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EDE33-FA38-4EC0-9139-AD2DFDD68A35}">
      <dsp:nvSpPr>
        <dsp:cNvPr id="0" name=""/>
        <dsp:cNvSpPr/>
      </dsp:nvSpPr>
      <dsp:spPr>
        <a:xfrm rot="240000">
          <a:off x="3537572" y="3752813"/>
          <a:ext cx="1994233" cy="6886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Convenios y subsidios</a:t>
          </a:r>
        </a:p>
      </dsp:txBody>
      <dsp:txXfrm>
        <a:off x="3571191" y="3786432"/>
        <a:ext cx="1926995" cy="621459"/>
      </dsp:txXfrm>
    </dsp:sp>
    <dsp:sp modelId="{AC81112C-4173-4F21-8BFA-23B9E1A3BF80}">
      <dsp:nvSpPr>
        <dsp:cNvPr id="0" name=""/>
        <dsp:cNvSpPr/>
      </dsp:nvSpPr>
      <dsp:spPr>
        <a:xfrm rot="240000">
          <a:off x="3593391" y="3015994"/>
          <a:ext cx="1994233" cy="6886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Aportaciones</a:t>
          </a:r>
        </a:p>
      </dsp:txBody>
      <dsp:txXfrm>
        <a:off x="3627010" y="3049613"/>
        <a:ext cx="1926995" cy="621459"/>
      </dsp:txXfrm>
    </dsp:sp>
    <dsp:sp modelId="{F7110E05-3FFC-43A6-83C5-91DA21700673}">
      <dsp:nvSpPr>
        <dsp:cNvPr id="0" name=""/>
        <dsp:cNvSpPr/>
      </dsp:nvSpPr>
      <dsp:spPr>
        <a:xfrm rot="240000">
          <a:off x="3649211" y="2279174"/>
          <a:ext cx="1994233" cy="6886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Incentivos económicos</a:t>
          </a:r>
        </a:p>
      </dsp:txBody>
      <dsp:txXfrm>
        <a:off x="3682830" y="2312793"/>
        <a:ext cx="1926995" cy="621459"/>
      </dsp:txXfrm>
    </dsp:sp>
    <dsp:sp modelId="{F39AE9DF-6053-4640-9938-E05C71C7E4C2}">
      <dsp:nvSpPr>
        <dsp:cNvPr id="0" name=""/>
        <dsp:cNvSpPr/>
      </dsp:nvSpPr>
      <dsp:spPr>
        <a:xfrm rot="240000">
          <a:off x="3705031" y="1542355"/>
          <a:ext cx="1994233" cy="6886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Participaciones</a:t>
          </a:r>
        </a:p>
      </dsp:txBody>
      <dsp:txXfrm>
        <a:off x="3738650" y="1575974"/>
        <a:ext cx="1926995" cy="621459"/>
      </dsp:txXfrm>
    </dsp:sp>
    <dsp:sp modelId="{55B00A0A-9C8A-48EB-AE19-FCEDA827E2F0}">
      <dsp:nvSpPr>
        <dsp:cNvPr id="0" name=""/>
        <dsp:cNvSpPr/>
      </dsp:nvSpPr>
      <dsp:spPr>
        <a:xfrm rot="240000">
          <a:off x="634950" y="3551862"/>
          <a:ext cx="1994233" cy="6886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Deuda</a:t>
          </a:r>
        </a:p>
      </dsp:txBody>
      <dsp:txXfrm>
        <a:off x="668569" y="3585481"/>
        <a:ext cx="1926995" cy="621459"/>
      </dsp:txXfrm>
    </dsp:sp>
    <dsp:sp modelId="{D981B70D-8DCC-41E0-93B4-56EE61A405FB}">
      <dsp:nvSpPr>
        <dsp:cNvPr id="0" name=""/>
        <dsp:cNvSpPr/>
      </dsp:nvSpPr>
      <dsp:spPr>
        <a:xfrm rot="240000">
          <a:off x="690769" y="2815043"/>
          <a:ext cx="1994233" cy="6886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Contribuciones municipales</a:t>
          </a:r>
        </a:p>
      </dsp:txBody>
      <dsp:txXfrm>
        <a:off x="724388" y="2848662"/>
        <a:ext cx="1926995" cy="621459"/>
      </dsp:txXfrm>
    </dsp:sp>
    <dsp:sp modelId="{1465917A-A997-448E-BBE5-849F7AA5CA9C}">
      <dsp:nvSpPr>
        <dsp:cNvPr id="0" name=""/>
        <dsp:cNvSpPr/>
      </dsp:nvSpPr>
      <dsp:spPr>
        <a:xfrm rot="240000">
          <a:off x="746589" y="2078223"/>
          <a:ext cx="1994233" cy="6886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 Contribuciones estatales</a:t>
          </a:r>
        </a:p>
      </dsp:txBody>
      <dsp:txXfrm>
        <a:off x="780208" y="2111842"/>
        <a:ext cx="1926995" cy="621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98EA8-329C-3E45-8C14-E0915F8131FF}">
      <dsp:nvSpPr>
        <dsp:cNvPr id="0" name=""/>
        <dsp:cNvSpPr/>
      </dsp:nvSpPr>
      <dsp:spPr>
        <a:xfrm>
          <a:off x="4670088" y="434871"/>
          <a:ext cx="3316857" cy="10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Identificada en Clasificador </a:t>
          </a:r>
        </a:p>
      </dsp:txBody>
      <dsp:txXfrm>
        <a:off x="4670088" y="434871"/>
        <a:ext cx="3316857" cy="1093055"/>
      </dsp:txXfrm>
    </dsp:sp>
    <dsp:sp modelId="{A12C0917-A13C-BA4A-83AF-0BD3F3168DDF}">
      <dsp:nvSpPr>
        <dsp:cNvPr id="0" name=""/>
        <dsp:cNvSpPr/>
      </dsp:nvSpPr>
      <dsp:spPr>
        <a:xfrm>
          <a:off x="1672113" y="845482"/>
          <a:ext cx="3316857" cy="204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Ejecutores</a:t>
          </a:r>
        </a:p>
      </dsp:txBody>
      <dsp:txXfrm>
        <a:off x="1672113" y="845482"/>
        <a:ext cx="3316857" cy="2047853"/>
      </dsp:txXfrm>
    </dsp:sp>
    <dsp:sp modelId="{F2B74A92-8B50-9D4C-826A-EC2A95983EE7}">
      <dsp:nvSpPr>
        <dsp:cNvPr id="0" name=""/>
        <dsp:cNvSpPr/>
      </dsp:nvSpPr>
      <dsp:spPr>
        <a:xfrm>
          <a:off x="1526680" y="849567"/>
          <a:ext cx="263840" cy="263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93FBE-2B10-2C4E-89ED-5BCEF21818AF}">
      <dsp:nvSpPr>
        <dsp:cNvPr id="0" name=""/>
        <dsp:cNvSpPr/>
      </dsp:nvSpPr>
      <dsp:spPr>
        <a:xfrm>
          <a:off x="1711369" y="480190"/>
          <a:ext cx="263840" cy="2638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1516-9FB0-1A4D-A91D-41D493D3096B}">
      <dsp:nvSpPr>
        <dsp:cNvPr id="0" name=""/>
        <dsp:cNvSpPr/>
      </dsp:nvSpPr>
      <dsp:spPr>
        <a:xfrm>
          <a:off x="2154622" y="554066"/>
          <a:ext cx="414607" cy="4146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2FF00-364C-BF4C-952D-E826EC36F770}">
      <dsp:nvSpPr>
        <dsp:cNvPr id="0" name=""/>
        <dsp:cNvSpPr/>
      </dsp:nvSpPr>
      <dsp:spPr>
        <a:xfrm>
          <a:off x="2911349" y="1401417"/>
          <a:ext cx="263840" cy="2638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D5491-593C-074D-A141-A4BDC5AB79AC}">
      <dsp:nvSpPr>
        <dsp:cNvPr id="0" name=""/>
        <dsp:cNvSpPr/>
      </dsp:nvSpPr>
      <dsp:spPr>
        <a:xfrm>
          <a:off x="2279453" y="1401417"/>
          <a:ext cx="263840" cy="2638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15B3E-DAF1-334B-B497-4083479B8F77}">
      <dsp:nvSpPr>
        <dsp:cNvPr id="0" name=""/>
        <dsp:cNvSpPr/>
      </dsp:nvSpPr>
      <dsp:spPr>
        <a:xfrm>
          <a:off x="732722" y="1519301"/>
          <a:ext cx="263840" cy="263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16147-FBB7-C84E-BA23-F25C4EC80499}">
      <dsp:nvSpPr>
        <dsp:cNvPr id="0" name=""/>
        <dsp:cNvSpPr/>
      </dsp:nvSpPr>
      <dsp:spPr>
        <a:xfrm>
          <a:off x="3964571" y="443252"/>
          <a:ext cx="414607" cy="4146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6E30-4B24-D442-AC0C-1DD37992B509}">
      <dsp:nvSpPr>
        <dsp:cNvPr id="0" name=""/>
        <dsp:cNvSpPr/>
      </dsp:nvSpPr>
      <dsp:spPr>
        <a:xfrm>
          <a:off x="4481699" y="849567"/>
          <a:ext cx="263840" cy="2638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61CB6-14A1-A548-B413-9984C5475323}">
      <dsp:nvSpPr>
        <dsp:cNvPr id="0" name=""/>
        <dsp:cNvSpPr/>
      </dsp:nvSpPr>
      <dsp:spPr>
        <a:xfrm>
          <a:off x="4703326" y="1255882"/>
          <a:ext cx="263840" cy="2638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E6F28-297C-2D4D-A34C-A84C3BADD69D}">
      <dsp:nvSpPr>
        <dsp:cNvPr id="0" name=""/>
        <dsp:cNvSpPr/>
      </dsp:nvSpPr>
      <dsp:spPr>
        <a:xfrm>
          <a:off x="2782563" y="480190"/>
          <a:ext cx="678448" cy="6784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F71A7-3A01-584E-9C7C-2B51AF88BA18}">
      <dsp:nvSpPr>
        <dsp:cNvPr id="0" name=""/>
        <dsp:cNvSpPr/>
      </dsp:nvSpPr>
      <dsp:spPr>
        <a:xfrm>
          <a:off x="1341992" y="1883824"/>
          <a:ext cx="263840" cy="263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65613-B72E-AC49-88E7-FAE67C37DE0D}">
      <dsp:nvSpPr>
        <dsp:cNvPr id="0" name=""/>
        <dsp:cNvSpPr/>
      </dsp:nvSpPr>
      <dsp:spPr>
        <a:xfrm>
          <a:off x="1563618" y="2216264"/>
          <a:ext cx="414607" cy="4146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EB6F6-4C97-7045-908A-D5D9C89A805A}">
      <dsp:nvSpPr>
        <dsp:cNvPr id="0" name=""/>
        <dsp:cNvSpPr/>
      </dsp:nvSpPr>
      <dsp:spPr>
        <a:xfrm>
          <a:off x="1975512" y="2709607"/>
          <a:ext cx="603065" cy="6030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6806B-FFA8-BB4A-9ADE-F4E253EF15C0}">
      <dsp:nvSpPr>
        <dsp:cNvPr id="0" name=""/>
        <dsp:cNvSpPr/>
      </dsp:nvSpPr>
      <dsp:spPr>
        <a:xfrm>
          <a:off x="2893377" y="2991956"/>
          <a:ext cx="263840" cy="2638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1B26A-AB59-E547-A5AC-6F8E505F2675}">
      <dsp:nvSpPr>
        <dsp:cNvPr id="0" name=""/>
        <dsp:cNvSpPr/>
      </dsp:nvSpPr>
      <dsp:spPr>
        <a:xfrm>
          <a:off x="3123249" y="2647690"/>
          <a:ext cx="414607" cy="4146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A2DB7-FFDE-D048-BDDA-FD7186CCCFFA}">
      <dsp:nvSpPr>
        <dsp:cNvPr id="0" name=""/>
        <dsp:cNvSpPr/>
      </dsp:nvSpPr>
      <dsp:spPr>
        <a:xfrm>
          <a:off x="3410505" y="3028894"/>
          <a:ext cx="263840" cy="2638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34230-D1E2-8340-A14E-7E21E6B30E0C}">
      <dsp:nvSpPr>
        <dsp:cNvPr id="0" name=""/>
        <dsp:cNvSpPr/>
      </dsp:nvSpPr>
      <dsp:spPr>
        <a:xfrm>
          <a:off x="3802184" y="2709607"/>
          <a:ext cx="603065" cy="6030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8FFC0-E5CF-954F-8941-647703D18779}">
      <dsp:nvSpPr>
        <dsp:cNvPr id="0" name=""/>
        <dsp:cNvSpPr/>
      </dsp:nvSpPr>
      <dsp:spPr>
        <a:xfrm>
          <a:off x="4555575" y="2290139"/>
          <a:ext cx="414607" cy="4146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D78D6-0C37-9F43-8768-EF1D6EEE58D9}">
      <dsp:nvSpPr>
        <dsp:cNvPr id="0" name=""/>
        <dsp:cNvSpPr/>
      </dsp:nvSpPr>
      <dsp:spPr>
        <a:xfrm rot="10800000">
          <a:off x="6981940" y="1195230"/>
          <a:ext cx="848952" cy="1416339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335EF-7673-224E-B1DB-826E2DA5C5BC}">
      <dsp:nvSpPr>
        <dsp:cNvPr id="0" name=""/>
        <dsp:cNvSpPr/>
      </dsp:nvSpPr>
      <dsp:spPr>
        <a:xfrm rot="10800000">
          <a:off x="7304301" y="1195277"/>
          <a:ext cx="818767" cy="1435029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4B5D2-7056-4C4F-9536-94CDDAD17A91}">
      <dsp:nvSpPr>
        <dsp:cNvPr id="0" name=""/>
        <dsp:cNvSpPr/>
      </dsp:nvSpPr>
      <dsp:spPr>
        <a:xfrm>
          <a:off x="8332480" y="434012"/>
          <a:ext cx="1751947" cy="16269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ministrado</a:t>
          </a:r>
        </a:p>
      </dsp:txBody>
      <dsp:txXfrm>
        <a:off x="8589047" y="672266"/>
        <a:ext cx="1238813" cy="1150392"/>
      </dsp:txXfrm>
    </dsp:sp>
    <dsp:sp modelId="{702DE859-890D-344F-8A80-126E0C879AFF}">
      <dsp:nvSpPr>
        <dsp:cNvPr id="0" name=""/>
        <dsp:cNvSpPr/>
      </dsp:nvSpPr>
      <dsp:spPr>
        <a:xfrm>
          <a:off x="6878035" y="3486884"/>
          <a:ext cx="3320842" cy="204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6878035" y="3486884"/>
        <a:ext cx="3320842" cy="204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266F0-0283-E240-AB76-1FA5EDDC3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C539B3-F114-F147-A182-83B53CD83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DD7E5-C2D1-054F-A468-A8A5734B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288FE-2411-4E43-BE7D-39D8778C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1085B6-AC4A-E14C-BB98-326F1343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3F879-5012-A046-9288-40F51693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1BB836-298B-0945-B2BD-A36C06F7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F73F6-DCBE-F44F-96C4-B31BAA78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0A970-18BA-A74A-9AD2-578488DE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7B5D2-380C-BF4E-8F7D-81B00AFD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08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B36C0-B570-3D48-B986-EA7B0A60C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FFC5CB-3852-1D4A-8AF6-BB77FCA33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BEAEF-4E14-BE43-85D5-DE01BFA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33C72-E490-244D-9E1E-15234643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36F8F2-2266-684F-A8C1-2DF13D04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34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F5D97-8668-8641-8114-E02508B1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635030-EA0C-2148-95EC-971F80BB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B01FD4-CAA1-7043-8ED0-2FAAE2D2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1164A-4D47-0C43-BA50-5FA14CE9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8D34D-763C-F649-AC52-1D790A5B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79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A6848-B579-6F45-9E17-E19EBB34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DC0E21-2D51-3E4C-809C-80CA5B46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9D0BD0-F602-BD4A-8CBA-05D644FE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CD9D0-7C63-E942-9832-34A07F6C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23996E-B747-EB47-B8AA-2241407E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884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E0178-61A3-FA43-9449-5F2B5008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60BF53-145B-C346-AC85-0877C6853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FD6E69-9BBB-6B41-BABF-8DE3FA89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418524-EAF3-A646-ABA3-9C0766C7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E8F0A0-29DF-8443-A38E-DC044C99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8EF72A-E377-E24E-9CA8-6B0B980F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16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D2E80-9D48-8D4C-A39A-D0AFAA76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35ED2-EF4F-9648-BC9A-17EA270ED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FAD60B-78F2-0444-AB2F-65E4728C5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4BC473-22EF-464A-9D93-1AD3FB9D3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8D248A-D1E0-5847-B4A6-EF902B8C8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8296C8-F04A-DB4A-B6C7-A9B02B9D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3BBBC0-85DD-AE46-A78C-164B485B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39B13E-B3DB-A84E-8CA3-33D8CC0E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75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6DA0-966F-6642-A58A-47113666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03AA99-5F35-5444-8632-F20AAE08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2217B6-C156-2A4C-AE48-F39EF816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DF27F1-4FD1-6248-AB88-90EBF6AE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13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61F581-43D7-654A-98C5-EE0D92A3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61422E-A1D8-524C-BF91-31488885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44F539-9CBF-1942-B653-22574F96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98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04667-FE6D-CA4A-ACB0-55B60310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9AA13-45D3-3A42-9149-1DACABF5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8EEA1-CD00-A141-B2A4-1B47404CD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2F8B8-53C4-004F-955E-EFA66393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D3CEF8-7C52-0848-A8C1-EBF1FD13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9DEF9B-284E-AF43-B6BA-B0E0E4A9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42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56882-EFC0-C947-B24D-6189CE18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B26155-21AF-024D-8BEC-07ECFB033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FC75C-F499-5346-8090-8FC7F24C4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408DE8-5666-B04F-AC3B-DE8BFE7A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D426FD-031E-974F-8FFE-4D9DDA9B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9A36E-D241-3341-87C3-05F1425D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9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AF8CCF-6769-3A46-89E1-0DE78FFD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29531-9A71-ED4D-9D52-F949AB137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F6D0E-BC6A-864D-BCB1-1F4998421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6B89-8D1C-DE41-B0A7-4A4D55102B49}" type="datetimeFigureOut">
              <a:rPr lang="es-MX" smtClean="0"/>
              <a:t>08/12/19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B27F7C-ADE0-D84E-9AF8-C623E2E33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A172E-C755-6945-B78C-5BB7CAA93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62BC8-FE74-C44B-A097-19D3A721D4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4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hernandezp@asf.gob.mx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lor.wmf">
            <a:extLst>
              <a:ext uri="{FF2B5EF4-FFF2-40B4-BE49-F238E27FC236}">
                <a16:creationId xmlns:a16="http://schemas.microsoft.com/office/drawing/2014/main" id="{3E018173-E306-A24D-BEBB-D77DA995A4C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28D6519-FD54-874F-90C2-6E2B41147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47" y="1789435"/>
            <a:ext cx="10799472" cy="3391307"/>
          </a:xfrm>
          <a:noFill/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br>
              <a:rPr lang="es-MX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MX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MX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MX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MX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Nuevo Modelo de Auditoría al Gasto Federalizado</a:t>
            </a:r>
            <a:br>
              <a:rPr lang="es-MX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es-MX" sz="4000" b="1" i="1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64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9408369" y="6572250"/>
            <a:ext cx="1188195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200" dirty="0">
                <a:solidFill>
                  <a:prstClr val="white"/>
                </a:solidFill>
              </a:rPr>
              <a:t>ASF | </a:t>
            </a:r>
            <a:fld id="{79867788-4CA0-4567-85B0-7A425B512B40}" type="slidenum">
              <a:rPr lang="es-MX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sz="1200" dirty="0">
              <a:solidFill>
                <a:prstClr val="white"/>
              </a:solidFill>
            </a:endParaRP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1631504" y="6525344"/>
            <a:ext cx="7272808" cy="3326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000" dirty="0"/>
              <a:t>DIRECCIÓN DE AUDITORÍA A LOS RECURSOS FEDERALES TRANSFERIDOS “D”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50527" y="1362968"/>
            <a:ext cx="7776864" cy="438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2400" b="1" dirty="0">
                <a:cs typeface="Arial" panose="020B0604020202020204" pitchFamily="34" charset="0"/>
              </a:rPr>
              <a:t>HALLAZGOS ENCONTRADOS REGULARMENTE</a:t>
            </a:r>
            <a:r>
              <a:rPr lang="es-MX" sz="2000" b="1" dirty="0">
                <a:cs typeface="Arial" panose="020B0604020202020204" pitchFamily="34" charset="0"/>
              </a:rPr>
              <a:t>:</a:t>
            </a:r>
            <a:endParaRPr lang="es-MX" sz="105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Pagos al personal de honorarios sin tener evidencia de los contratos que amparen la relación laboral, o existen diferencias entre el monto pagado y el contratado.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Falta de documentación comprobatoria y/o justificativa del gasto.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Pagos improcedentes o en exceso. 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Obra pagada no ejecutada o de mala calidad. 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Bienes adquiridos no localizados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Pagos posterior a lo establecido en la Ley de Disciplina Financiera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B2CDC6D-FB38-7F43-87AF-7092B81F381A}"/>
              </a:ext>
            </a:extLst>
          </p:cNvPr>
          <p:cNvGrpSpPr/>
          <p:nvPr/>
        </p:nvGrpSpPr>
        <p:grpSpPr>
          <a:xfrm>
            <a:off x="220089" y="303726"/>
            <a:ext cx="6311111" cy="1054102"/>
            <a:chOff x="220089" y="303726"/>
            <a:chExt cx="6311111" cy="1054102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49F43D8-36F9-4D43-AAC6-788EBCF90946}"/>
                </a:ext>
              </a:extLst>
            </p:cNvPr>
            <p:cNvSpPr txBox="1"/>
            <p:nvPr/>
          </p:nvSpPr>
          <p:spPr>
            <a:xfrm>
              <a:off x="1997741" y="303726"/>
              <a:ext cx="4533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sz="3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25 Conector recto">
              <a:extLst>
                <a:ext uri="{FF2B5EF4-FFF2-40B4-BE49-F238E27FC236}">
                  <a16:creationId xmlns:a16="http://schemas.microsoft.com/office/drawing/2014/main" id="{BBF25603-AFE5-D743-92F6-96C6117F79DF}"/>
                </a:ext>
              </a:extLst>
            </p:cNvPr>
            <p:cNvCxnSpPr/>
            <p:nvPr/>
          </p:nvCxnSpPr>
          <p:spPr>
            <a:xfrm flipH="1" flipV="1">
              <a:off x="220089" y="1356985"/>
              <a:ext cx="5180673" cy="843"/>
            </a:xfrm>
            <a:prstGeom prst="line">
              <a:avLst/>
            </a:prstGeom>
            <a:noFill/>
            <a:ln w="76200" cap="flat" cmpd="sng" algn="ctr">
              <a:solidFill>
                <a:srgbClr val="B9313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17" name="Imagen 16" descr="color.wmf">
            <a:extLst>
              <a:ext uri="{FF2B5EF4-FFF2-40B4-BE49-F238E27FC236}">
                <a16:creationId xmlns:a16="http://schemas.microsoft.com/office/drawing/2014/main" id="{A3DCB932-EA4A-8446-BE5B-9F7C2BF6F3C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0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9408369" y="6572250"/>
            <a:ext cx="1188195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200" dirty="0">
                <a:solidFill>
                  <a:prstClr val="white"/>
                </a:solidFill>
              </a:rPr>
              <a:t>ASF | </a:t>
            </a:r>
            <a:fld id="{79867788-4CA0-4567-85B0-7A425B512B40}" type="slidenum">
              <a:rPr lang="es-MX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sz="1200" dirty="0">
              <a:solidFill>
                <a:prstClr val="white"/>
              </a:solidFill>
            </a:endParaRP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1631504" y="6525344"/>
            <a:ext cx="7272808" cy="3326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000" dirty="0"/>
              <a:t>DIRECCIÓN DE AUDITORÍA A LOS RECURSOS FEDERALES TRANSFERIDOS “D”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10343" y="1340769"/>
            <a:ext cx="10058399" cy="511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2000" b="1" dirty="0">
                <a:cs typeface="Arial" panose="020B0604020202020204" pitchFamily="34" charset="0"/>
              </a:rPr>
              <a:t>QUÉ BUSCAMOS EN LA NUEVA ESTRATEGIA:</a:t>
            </a:r>
            <a:endParaRPr lang="es-MX" sz="105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Pagos a proveedores riesgosos (boletinados empresas 69bis, socios vincluados, ubicación en periferias, nueva creación, socios asalariados, observadas reiteradamente por la SFP, ASF o locales)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Nómina con sujetos cruzados.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Sobreprecios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Pagos repetidos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Obras parcialmente inexistentes o con sobreprecios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Contratos intangibles (asesorías, softwares, imagen)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Evasión fiscal en el pago de impuestos por parte de los ejecutores.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s-MX" dirty="0">
                <a:solidFill>
                  <a:srgbClr val="00204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Trazabilidad de los recursos y eficiencia del Sistema de información y datos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B2CDC6D-FB38-7F43-87AF-7092B81F381A}"/>
              </a:ext>
            </a:extLst>
          </p:cNvPr>
          <p:cNvGrpSpPr/>
          <p:nvPr/>
        </p:nvGrpSpPr>
        <p:grpSpPr>
          <a:xfrm>
            <a:off x="220089" y="205515"/>
            <a:ext cx="6116024" cy="1152313"/>
            <a:chOff x="220089" y="205515"/>
            <a:chExt cx="6116024" cy="1152313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49F43D8-36F9-4D43-AAC6-788EBCF90946}"/>
                </a:ext>
              </a:extLst>
            </p:cNvPr>
            <p:cNvSpPr txBox="1"/>
            <p:nvPr/>
          </p:nvSpPr>
          <p:spPr>
            <a:xfrm>
              <a:off x="1802654" y="205515"/>
              <a:ext cx="4533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sz="3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25 Conector recto">
              <a:extLst>
                <a:ext uri="{FF2B5EF4-FFF2-40B4-BE49-F238E27FC236}">
                  <a16:creationId xmlns:a16="http://schemas.microsoft.com/office/drawing/2014/main" id="{BBF25603-AFE5-D743-92F6-96C6117F79DF}"/>
                </a:ext>
              </a:extLst>
            </p:cNvPr>
            <p:cNvCxnSpPr/>
            <p:nvPr/>
          </p:nvCxnSpPr>
          <p:spPr>
            <a:xfrm flipH="1" flipV="1">
              <a:off x="220089" y="1356985"/>
              <a:ext cx="5180673" cy="843"/>
            </a:xfrm>
            <a:prstGeom prst="line">
              <a:avLst/>
            </a:prstGeom>
            <a:noFill/>
            <a:ln w="76200" cap="flat" cmpd="sng" algn="ctr">
              <a:solidFill>
                <a:srgbClr val="B9313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17" name="Imagen 16" descr="color.wmf">
            <a:extLst>
              <a:ext uri="{FF2B5EF4-FFF2-40B4-BE49-F238E27FC236}">
                <a16:creationId xmlns:a16="http://schemas.microsoft.com/office/drawing/2014/main" id="{EF700016-47D9-9B4F-8150-45ED2D664FA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2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17" t="7185" r="20666" b="6592"/>
          <a:stretch/>
        </p:blipFill>
        <p:spPr>
          <a:xfrm>
            <a:off x="261816" y="768366"/>
            <a:ext cx="11329416" cy="6089634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8934995" y="768366"/>
            <a:ext cx="2933918" cy="1767068"/>
            <a:chOff x="9483629" y="299376"/>
            <a:chExt cx="2447114" cy="1460730"/>
          </a:xfrm>
        </p:grpSpPr>
        <p:sp>
          <p:nvSpPr>
            <p:cNvPr id="5" name="Rectángulo 4"/>
            <p:cNvSpPr/>
            <p:nvPr/>
          </p:nvSpPr>
          <p:spPr>
            <a:xfrm>
              <a:off x="9483632" y="766355"/>
              <a:ext cx="191591" cy="182878"/>
            </a:xfrm>
            <a:prstGeom prst="rect">
              <a:avLst/>
            </a:prstGeom>
            <a:solidFill>
              <a:srgbClr val="6FA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b="1" dirty="0">
                <a:latin typeface="Bahnschrift" panose="020B0502040204020203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9730122" y="722808"/>
              <a:ext cx="2200621" cy="381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latin typeface="Bahnschrift" panose="020B0502040204020203" pitchFamily="34" charset="0"/>
                </a:rPr>
                <a:t>DEPENDENCIAS FED. O ESTATAL</a:t>
              </a:r>
              <a:endParaRPr lang="es-MX" sz="1200" b="1" dirty="0">
                <a:latin typeface="Bahnschrift" panose="020B0502040204020203" pitchFamily="34" charset="0"/>
              </a:endParaRPr>
            </a:p>
            <a:p>
              <a:endParaRPr lang="es-MX" sz="1200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9483631" y="539930"/>
              <a:ext cx="191591" cy="1828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b="1" dirty="0">
                <a:latin typeface="Bahnschrift" panose="020B0502040204020203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9675220" y="495376"/>
              <a:ext cx="14891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b="1" dirty="0">
                  <a:latin typeface="Bahnschrift" panose="020B0502040204020203" pitchFamily="34" charset="0"/>
                </a:rPr>
                <a:t>EMPRESAS EN 69B</a:t>
              </a:r>
              <a:endParaRPr lang="es-MX" sz="1200" b="1" dirty="0">
                <a:latin typeface="Bahnschrift" panose="020B0502040204020203" pitchFamily="34" charset="0"/>
              </a:endParaRPr>
            </a:p>
            <a:p>
              <a:endParaRPr lang="es-MX" sz="800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486280" y="992780"/>
              <a:ext cx="191591" cy="1828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b="1" dirty="0">
                <a:latin typeface="Bahnschrift" panose="020B0502040204020203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728799" y="969029"/>
              <a:ext cx="148916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b="1" dirty="0">
                  <a:latin typeface="Bahnschrift" panose="020B0502040204020203" pitchFamily="34" charset="0"/>
                </a:rPr>
                <a:t>MUNICIPIOS</a:t>
              </a:r>
              <a:endParaRPr lang="es-MX" sz="1200" b="1" dirty="0">
                <a:latin typeface="Bahnschrift" panose="020B0502040204020203" pitchFamily="34" charset="0"/>
              </a:endParaRPr>
            </a:p>
            <a:p>
              <a:endParaRPr lang="es-MX" sz="800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9483630" y="1219205"/>
              <a:ext cx="191591" cy="182878"/>
            </a:xfrm>
            <a:prstGeom prst="rect">
              <a:avLst/>
            </a:prstGeom>
            <a:solidFill>
              <a:srgbClr val="4F4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b="1" dirty="0">
                <a:latin typeface="Bahnschrift" panose="020B0502040204020203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9728799" y="1128767"/>
              <a:ext cx="1489166" cy="4833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b="1" dirty="0">
                  <a:latin typeface="Bahnschrift" panose="020B0502040204020203" pitchFamily="34" charset="0"/>
                </a:rPr>
                <a:t>OTRAS UNIVERSIDADES</a:t>
              </a:r>
              <a:endParaRPr lang="es-MX" sz="1200" b="1" dirty="0">
                <a:latin typeface="Bahnschrift" panose="020B0502040204020203" pitchFamily="34" charset="0"/>
              </a:endParaRPr>
            </a:p>
            <a:p>
              <a:endParaRPr lang="es-MX" sz="80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9484951" y="314764"/>
              <a:ext cx="191591" cy="1828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b="1" dirty="0">
                <a:latin typeface="Bahnschrift" panose="020B0502040204020203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728795" y="299376"/>
              <a:ext cx="181006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000" b="1" dirty="0">
                  <a:latin typeface="Bahnschrift" panose="020B0502040204020203" pitchFamily="34" charset="0"/>
                </a:rPr>
                <a:t>UNIVERSIDAD DE EJEMPLO</a:t>
              </a:r>
              <a:endParaRPr lang="es-MX" sz="1000" b="1" dirty="0">
                <a:latin typeface="Bahnschrift" panose="020B0502040204020203" pitchFamily="34" charset="0"/>
              </a:endParaRPr>
            </a:p>
            <a:p>
              <a:endParaRPr lang="es-MX" sz="1000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9483629" y="1451830"/>
              <a:ext cx="191591" cy="18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00" b="1" dirty="0">
                <a:latin typeface="Bahnschrift" panose="020B0502040204020203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9728794" y="1429359"/>
              <a:ext cx="1810062" cy="3307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1200" b="1" dirty="0">
                  <a:latin typeface="Bahnschrift" panose="020B0502040204020203" pitchFamily="34" charset="0"/>
                </a:rPr>
                <a:t>GOBIERNOS DE ESTADO</a:t>
              </a:r>
              <a:endParaRPr lang="es-MX" sz="1200" b="1" dirty="0">
                <a:latin typeface="Bahnschrift" panose="020B0502040204020203" pitchFamily="34" charset="0"/>
              </a:endParaRPr>
            </a:p>
            <a:p>
              <a:endParaRPr lang="es-MX" sz="800" dirty="0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746248" y="134364"/>
            <a:ext cx="944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Red de vínculos entre una Universidad (ejemplo) y empresas proveedoras 69B</a:t>
            </a:r>
            <a:endParaRPr lang="es-MX" sz="2000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21234" t="22794" r="65621" b="66544"/>
          <a:stretch/>
        </p:blipFill>
        <p:spPr>
          <a:xfrm>
            <a:off x="261816" y="121443"/>
            <a:ext cx="2712899" cy="116746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48391" y="1458232"/>
            <a:ext cx="286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solidFill>
                  <a:srgbClr val="FF0000"/>
                </a:solidFill>
              </a:rPr>
              <a:t>Vínculos directo con 11 empresas fantasmas </a:t>
            </a:r>
            <a:r>
              <a:rPr lang="es-MX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6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2" y="223100"/>
            <a:ext cx="2867835" cy="854249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052470" y="3734611"/>
            <a:ext cx="1212273" cy="5888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E</a:t>
            </a:r>
            <a:r>
              <a:rPr lang="es-MX" sz="1100" dirty="0">
                <a:solidFill>
                  <a:schemeClr val="bg1"/>
                </a:solidFill>
              </a:rPr>
              <a:t>NTE</a:t>
            </a:r>
          </a:p>
        </p:txBody>
      </p:sp>
      <p:cxnSp>
        <p:nvCxnSpPr>
          <p:cNvPr id="7" name="Conector recto de flecha 6"/>
          <p:cNvCxnSpPr>
            <a:stCxn id="6" idx="0"/>
          </p:cNvCxnSpPr>
          <p:nvPr/>
        </p:nvCxnSpPr>
        <p:spPr>
          <a:xfrm flipV="1">
            <a:off x="4658606" y="2861775"/>
            <a:ext cx="3458" cy="872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76715" y="2639019"/>
            <a:ext cx="116378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EMPLEADOS ENTE</a:t>
            </a:r>
            <a:endParaRPr lang="es-MX" sz="135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190117" y="2117143"/>
            <a:ext cx="93697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14319" y="2344881"/>
            <a:ext cx="11112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2</a:t>
            </a:r>
          </a:p>
          <a:p>
            <a:pPr algn="ctr"/>
            <a:r>
              <a:rPr lang="es-MX" sz="675" b="1" dirty="0">
                <a:solidFill>
                  <a:srgbClr val="FF0000"/>
                </a:solidFill>
              </a:rPr>
              <a:t>(Hermano)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67272" y="1455054"/>
            <a:ext cx="140803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2</a:t>
            </a:r>
          </a:p>
          <a:p>
            <a:pPr algn="ctr"/>
            <a:endParaRPr lang="es-MX" sz="788" b="1" dirty="0"/>
          </a:p>
        </p:txBody>
      </p:sp>
      <p:cxnSp>
        <p:nvCxnSpPr>
          <p:cNvPr id="12" name="Conector recto de flecha 11"/>
          <p:cNvCxnSpPr>
            <a:stCxn id="8" idx="0"/>
            <a:endCxn id="9" idx="2"/>
          </p:cNvCxnSpPr>
          <p:nvPr/>
        </p:nvCxnSpPr>
        <p:spPr>
          <a:xfrm flipV="1">
            <a:off x="4658606" y="2313351"/>
            <a:ext cx="0" cy="325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9" idx="3"/>
            <a:endCxn id="10" idx="1"/>
          </p:cNvCxnSpPr>
          <p:nvPr/>
        </p:nvCxnSpPr>
        <p:spPr>
          <a:xfrm>
            <a:off x="5127095" y="2215248"/>
            <a:ext cx="787224" cy="279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9" idx="0"/>
          </p:cNvCxnSpPr>
          <p:nvPr/>
        </p:nvCxnSpPr>
        <p:spPr>
          <a:xfrm flipV="1">
            <a:off x="4658606" y="1690829"/>
            <a:ext cx="467722" cy="426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529808" y="1454754"/>
            <a:ext cx="126948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1</a:t>
            </a:r>
          </a:p>
          <a:p>
            <a:pPr algn="ctr"/>
            <a:endParaRPr lang="es-MX" sz="788" b="1" dirty="0"/>
          </a:p>
        </p:txBody>
      </p:sp>
      <p:cxnSp>
        <p:nvCxnSpPr>
          <p:cNvPr id="16" name="Conector recto de flecha 15"/>
          <p:cNvCxnSpPr>
            <a:stCxn id="9" idx="0"/>
          </p:cNvCxnSpPr>
          <p:nvPr/>
        </p:nvCxnSpPr>
        <p:spPr>
          <a:xfrm flipH="1" flipV="1">
            <a:off x="4190118" y="1690829"/>
            <a:ext cx="468488" cy="426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023799" y="2572799"/>
            <a:ext cx="95430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3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264454" y="2992325"/>
            <a:ext cx="140803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4</a:t>
            </a:r>
          </a:p>
        </p:txBody>
      </p:sp>
      <p:cxnSp>
        <p:nvCxnSpPr>
          <p:cNvPr id="19" name="Conector recto de flecha 18"/>
          <p:cNvCxnSpPr>
            <a:stCxn id="6" idx="3"/>
          </p:cNvCxnSpPr>
          <p:nvPr/>
        </p:nvCxnSpPr>
        <p:spPr>
          <a:xfrm>
            <a:off x="5264743" y="4029020"/>
            <a:ext cx="824331" cy="597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5875304" y="4556234"/>
            <a:ext cx="103087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7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887606" y="5129549"/>
            <a:ext cx="103087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8</a:t>
            </a:r>
          </a:p>
        </p:txBody>
      </p:sp>
      <p:cxnSp>
        <p:nvCxnSpPr>
          <p:cNvPr id="22" name="Conector recto de flecha 21"/>
          <p:cNvCxnSpPr>
            <a:stCxn id="6" idx="3"/>
          </p:cNvCxnSpPr>
          <p:nvPr/>
        </p:nvCxnSpPr>
        <p:spPr>
          <a:xfrm>
            <a:off x="5264744" y="4029020"/>
            <a:ext cx="879749" cy="1195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869940" y="5664427"/>
            <a:ext cx="103087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9</a:t>
            </a:r>
          </a:p>
        </p:txBody>
      </p:sp>
      <p:cxnSp>
        <p:nvCxnSpPr>
          <p:cNvPr id="24" name="Conector recto de flecha 23"/>
          <p:cNvCxnSpPr>
            <a:stCxn id="6" idx="3"/>
          </p:cNvCxnSpPr>
          <p:nvPr/>
        </p:nvCxnSpPr>
        <p:spPr>
          <a:xfrm>
            <a:off x="5264744" y="4029021"/>
            <a:ext cx="879749" cy="1706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rir llave 24"/>
          <p:cNvSpPr/>
          <p:nvPr/>
        </p:nvSpPr>
        <p:spPr>
          <a:xfrm>
            <a:off x="6659777" y="4412978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628836" y="4453210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621820" y="4616555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2</a:t>
            </a:r>
          </a:p>
        </p:txBody>
      </p:sp>
      <p:sp>
        <p:nvSpPr>
          <p:cNvPr id="28" name="Abrir llave 27"/>
          <p:cNvSpPr/>
          <p:nvPr/>
        </p:nvSpPr>
        <p:spPr>
          <a:xfrm>
            <a:off x="6659777" y="4982898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99173" y="5127304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 </a:t>
            </a:r>
          </a:p>
        </p:txBody>
      </p:sp>
      <p:sp>
        <p:nvSpPr>
          <p:cNvPr id="30" name="Abrir llave 29"/>
          <p:cNvSpPr/>
          <p:nvPr/>
        </p:nvSpPr>
        <p:spPr>
          <a:xfrm>
            <a:off x="6652474" y="5520462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587219" y="5649040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cxnSp>
        <p:nvCxnSpPr>
          <p:cNvPr id="32" name="Conector angular 31"/>
          <p:cNvCxnSpPr>
            <a:stCxn id="29" idx="3"/>
            <a:endCxn id="31" idx="3"/>
          </p:cNvCxnSpPr>
          <p:nvPr/>
        </p:nvCxnSpPr>
        <p:spPr>
          <a:xfrm flipH="1">
            <a:off x="7692993" y="5225408"/>
            <a:ext cx="11954" cy="521736"/>
          </a:xfrm>
          <a:prstGeom prst="bentConnector3">
            <a:avLst>
              <a:gd name="adj1" fmla="val -1912331"/>
            </a:avLst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6400028" y="1780210"/>
            <a:ext cx="112170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3</a:t>
            </a:r>
          </a:p>
          <a:p>
            <a:pPr algn="ctr"/>
            <a:endParaRPr lang="es-MX" sz="788" b="1" dirty="0"/>
          </a:p>
        </p:txBody>
      </p:sp>
      <p:cxnSp>
        <p:nvCxnSpPr>
          <p:cNvPr id="34" name="Conector recto de flecha 33"/>
          <p:cNvCxnSpPr>
            <a:stCxn id="8" idx="3"/>
            <a:endCxn id="17" idx="1"/>
          </p:cNvCxnSpPr>
          <p:nvPr/>
        </p:nvCxnSpPr>
        <p:spPr>
          <a:xfrm flipV="1">
            <a:off x="5240497" y="2670903"/>
            <a:ext cx="783302" cy="152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brir llave 34"/>
          <p:cNvSpPr/>
          <p:nvPr/>
        </p:nvSpPr>
        <p:spPr>
          <a:xfrm>
            <a:off x="7240394" y="2852099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328717" y="2816397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7300987" y="2965528"/>
            <a:ext cx="11760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2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7349084" y="3147114"/>
            <a:ext cx="108876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3</a:t>
            </a:r>
          </a:p>
        </p:txBody>
      </p:sp>
      <p:cxnSp>
        <p:nvCxnSpPr>
          <p:cNvPr id="39" name="Conector angular 38"/>
          <p:cNvCxnSpPr>
            <a:stCxn id="38" idx="3"/>
            <a:endCxn id="10" idx="3"/>
          </p:cNvCxnSpPr>
          <p:nvPr/>
        </p:nvCxnSpPr>
        <p:spPr>
          <a:xfrm flipH="1" flipV="1">
            <a:off x="7025580" y="2494922"/>
            <a:ext cx="1412269" cy="750296"/>
          </a:xfrm>
          <a:prstGeom prst="bentConnector3">
            <a:avLst>
              <a:gd name="adj1" fmla="val -1618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37" idx="3"/>
            <a:endCxn id="17" idx="3"/>
          </p:cNvCxnSpPr>
          <p:nvPr/>
        </p:nvCxnSpPr>
        <p:spPr>
          <a:xfrm flipH="1" flipV="1">
            <a:off x="6978103" y="2670904"/>
            <a:ext cx="1498982" cy="392729"/>
          </a:xfrm>
          <a:prstGeom prst="bentConnector3">
            <a:avLst>
              <a:gd name="adj1" fmla="val -1525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>
            <a:stCxn id="36" idx="3"/>
            <a:endCxn id="26" idx="3"/>
          </p:cNvCxnSpPr>
          <p:nvPr/>
        </p:nvCxnSpPr>
        <p:spPr>
          <a:xfrm flipH="1">
            <a:off x="7734611" y="2914502"/>
            <a:ext cx="699881" cy="1636813"/>
          </a:xfrm>
          <a:prstGeom prst="bentConnector3">
            <a:avLst>
              <a:gd name="adj1" fmla="val -32663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brir llave 41"/>
          <p:cNvSpPr/>
          <p:nvPr/>
        </p:nvSpPr>
        <p:spPr>
          <a:xfrm>
            <a:off x="7240395" y="1636000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322006" y="1613764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4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7221352" y="1757708"/>
            <a:ext cx="128040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5</a:t>
            </a:r>
          </a:p>
        </p:txBody>
      </p:sp>
      <p:cxnSp>
        <p:nvCxnSpPr>
          <p:cNvPr id="45" name="Conector angular 44"/>
          <p:cNvCxnSpPr>
            <a:stCxn id="9" idx="3"/>
            <a:endCxn id="44" idx="3"/>
          </p:cNvCxnSpPr>
          <p:nvPr/>
        </p:nvCxnSpPr>
        <p:spPr>
          <a:xfrm flipV="1">
            <a:off x="5127096" y="1855813"/>
            <a:ext cx="3374659" cy="359435"/>
          </a:xfrm>
          <a:prstGeom prst="bentConnector3">
            <a:avLst>
              <a:gd name="adj1" fmla="val 10677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49" idx="3"/>
            <a:endCxn id="43" idx="3"/>
          </p:cNvCxnSpPr>
          <p:nvPr/>
        </p:nvCxnSpPr>
        <p:spPr>
          <a:xfrm flipH="1" flipV="1">
            <a:off x="8427781" y="1711868"/>
            <a:ext cx="30081" cy="1825140"/>
          </a:xfrm>
          <a:prstGeom prst="bentConnector3">
            <a:avLst>
              <a:gd name="adj1" fmla="val -759948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6412505" y="3508998"/>
            <a:ext cx="111005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5</a:t>
            </a:r>
          </a:p>
        </p:txBody>
      </p:sp>
      <p:sp>
        <p:nvSpPr>
          <p:cNvPr id="48" name="Abrir llave 47"/>
          <p:cNvSpPr/>
          <p:nvPr/>
        </p:nvSpPr>
        <p:spPr>
          <a:xfrm>
            <a:off x="7241695" y="3361171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7352087" y="3438904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7316924" y="3605210"/>
            <a:ext cx="11760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2</a:t>
            </a:r>
          </a:p>
        </p:txBody>
      </p:sp>
      <p:cxnSp>
        <p:nvCxnSpPr>
          <p:cNvPr id="51" name="Conector angular 50"/>
          <p:cNvCxnSpPr>
            <a:stCxn id="50" idx="3"/>
            <a:endCxn id="27" idx="3"/>
          </p:cNvCxnSpPr>
          <p:nvPr/>
        </p:nvCxnSpPr>
        <p:spPr>
          <a:xfrm flipH="1">
            <a:off x="7727594" y="3703315"/>
            <a:ext cx="765428" cy="1011345"/>
          </a:xfrm>
          <a:prstGeom prst="bentConnector3">
            <a:avLst>
              <a:gd name="adj1" fmla="val -29866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/>
          <p:cNvCxnSpPr>
            <a:stCxn id="49" idx="3"/>
            <a:endCxn id="26" idx="3"/>
          </p:cNvCxnSpPr>
          <p:nvPr/>
        </p:nvCxnSpPr>
        <p:spPr>
          <a:xfrm flipH="1">
            <a:off x="7734611" y="3537008"/>
            <a:ext cx="723251" cy="1014306"/>
          </a:xfrm>
          <a:prstGeom prst="bentConnector3">
            <a:avLst>
              <a:gd name="adj1" fmla="val -31607"/>
            </a:avLst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6392661" y="4019112"/>
            <a:ext cx="111005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6</a:t>
            </a:r>
          </a:p>
        </p:txBody>
      </p:sp>
      <p:sp>
        <p:nvSpPr>
          <p:cNvPr id="54" name="Abrir llave 53"/>
          <p:cNvSpPr/>
          <p:nvPr/>
        </p:nvSpPr>
        <p:spPr>
          <a:xfrm>
            <a:off x="7242634" y="3871285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362515" y="3927466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7330957" y="4121238"/>
            <a:ext cx="117609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2</a:t>
            </a:r>
          </a:p>
        </p:txBody>
      </p:sp>
      <p:cxnSp>
        <p:nvCxnSpPr>
          <p:cNvPr id="57" name="Conector angular 56"/>
          <p:cNvCxnSpPr>
            <a:stCxn id="50" idx="3"/>
            <a:endCxn id="55" idx="3"/>
          </p:cNvCxnSpPr>
          <p:nvPr/>
        </p:nvCxnSpPr>
        <p:spPr>
          <a:xfrm flipH="1">
            <a:off x="8468290" y="3703314"/>
            <a:ext cx="24733" cy="322256"/>
          </a:xfrm>
          <a:prstGeom prst="bentConnector3">
            <a:avLst>
              <a:gd name="adj1" fmla="val -924271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/>
          <p:cNvCxnSpPr>
            <a:stCxn id="29" idx="3"/>
            <a:endCxn id="56" idx="3"/>
          </p:cNvCxnSpPr>
          <p:nvPr/>
        </p:nvCxnSpPr>
        <p:spPr>
          <a:xfrm flipV="1">
            <a:off x="7704947" y="4219342"/>
            <a:ext cx="802108" cy="1006066"/>
          </a:xfrm>
          <a:prstGeom prst="bentConnector3">
            <a:avLst>
              <a:gd name="adj1" fmla="val 128500"/>
            </a:avLst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9625707" y="5128803"/>
            <a:ext cx="90223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10</a:t>
            </a:r>
          </a:p>
        </p:txBody>
      </p:sp>
      <p:sp>
        <p:nvSpPr>
          <p:cNvPr id="60" name="Abrir llave 59"/>
          <p:cNvSpPr/>
          <p:nvPr/>
        </p:nvSpPr>
        <p:spPr>
          <a:xfrm rot="10800000">
            <a:off x="9597187" y="4997759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8993199" y="5146114"/>
            <a:ext cx="71922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2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9625707" y="5636494"/>
            <a:ext cx="90223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11</a:t>
            </a:r>
          </a:p>
        </p:txBody>
      </p:sp>
      <p:sp>
        <p:nvSpPr>
          <p:cNvPr id="63" name="Abrir llave 62"/>
          <p:cNvSpPr/>
          <p:nvPr/>
        </p:nvSpPr>
        <p:spPr>
          <a:xfrm rot="10800000">
            <a:off x="9597187" y="5512235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9020112" y="5653806"/>
            <a:ext cx="71922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2</a:t>
            </a:r>
          </a:p>
        </p:txBody>
      </p:sp>
      <p:cxnSp>
        <p:nvCxnSpPr>
          <p:cNvPr id="65" name="Conector recto de flecha 64"/>
          <p:cNvCxnSpPr>
            <a:endCxn id="29" idx="3"/>
          </p:cNvCxnSpPr>
          <p:nvPr/>
        </p:nvCxnSpPr>
        <p:spPr>
          <a:xfrm flipH="1">
            <a:off x="7704948" y="5224768"/>
            <a:ext cx="1281745" cy="6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>
            <a:endCxn id="31" idx="3"/>
          </p:cNvCxnSpPr>
          <p:nvPr/>
        </p:nvCxnSpPr>
        <p:spPr>
          <a:xfrm flipH="1" flipV="1">
            <a:off x="7692994" y="5747144"/>
            <a:ext cx="1293699" cy="3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>
            <a:off x="1936241" y="3961810"/>
            <a:ext cx="1302317" cy="507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AÑOS ANTERIORES COMPRANET 2010-2019</a:t>
            </a:r>
            <a:endParaRPr lang="es-MX" sz="1350" b="1" dirty="0"/>
          </a:p>
        </p:txBody>
      </p:sp>
      <p:cxnSp>
        <p:nvCxnSpPr>
          <p:cNvPr id="68" name="Conector recto de flecha 67"/>
          <p:cNvCxnSpPr>
            <a:stCxn id="6" idx="1"/>
            <a:endCxn id="67" idx="3"/>
          </p:cNvCxnSpPr>
          <p:nvPr/>
        </p:nvCxnSpPr>
        <p:spPr>
          <a:xfrm flipH="1">
            <a:off x="3238557" y="4029021"/>
            <a:ext cx="813912" cy="186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>
            <a:stCxn id="6" idx="1"/>
          </p:cNvCxnSpPr>
          <p:nvPr/>
        </p:nvCxnSpPr>
        <p:spPr>
          <a:xfrm flipH="1" flipV="1">
            <a:off x="3646235" y="2792524"/>
            <a:ext cx="406235" cy="1236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69"/>
          <p:cNvSpPr txBox="1"/>
          <p:nvPr/>
        </p:nvSpPr>
        <p:spPr>
          <a:xfrm>
            <a:off x="2707915" y="2542120"/>
            <a:ext cx="126948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15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1721289" y="2515524"/>
            <a:ext cx="11259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  <a:p>
            <a:pPr algn="ctr"/>
            <a:r>
              <a:rPr lang="es-MX" sz="675" b="1" dirty="0"/>
              <a:t>Individuo 2</a:t>
            </a:r>
          </a:p>
        </p:txBody>
      </p:sp>
      <p:sp>
        <p:nvSpPr>
          <p:cNvPr id="72" name="Abrir llave 71"/>
          <p:cNvSpPr/>
          <p:nvPr/>
        </p:nvSpPr>
        <p:spPr>
          <a:xfrm rot="10800000">
            <a:off x="2597548" y="2422414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2699686" y="3094614"/>
            <a:ext cx="126948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14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1721289" y="3039573"/>
            <a:ext cx="11269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  <a:p>
            <a:pPr algn="ctr"/>
            <a:r>
              <a:rPr lang="es-MX" sz="675" b="1" dirty="0"/>
              <a:t>Individuo 2</a:t>
            </a:r>
          </a:p>
        </p:txBody>
      </p:sp>
      <p:sp>
        <p:nvSpPr>
          <p:cNvPr id="75" name="Abrir llave 74"/>
          <p:cNvSpPr/>
          <p:nvPr/>
        </p:nvSpPr>
        <p:spPr>
          <a:xfrm rot="10800000">
            <a:off x="2598571" y="2946463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cxnSp>
        <p:nvCxnSpPr>
          <p:cNvPr id="76" name="Conector recto de flecha 75"/>
          <p:cNvCxnSpPr>
            <a:stCxn id="6" idx="1"/>
            <a:endCxn id="73" idx="2"/>
          </p:cNvCxnSpPr>
          <p:nvPr/>
        </p:nvCxnSpPr>
        <p:spPr>
          <a:xfrm flipH="1" flipV="1">
            <a:off x="3334431" y="3308198"/>
            <a:ext cx="718039" cy="720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67" idx="0"/>
            <a:endCxn id="73" idx="2"/>
          </p:cNvCxnSpPr>
          <p:nvPr/>
        </p:nvCxnSpPr>
        <p:spPr>
          <a:xfrm flipV="1">
            <a:off x="2587400" y="3308199"/>
            <a:ext cx="747031" cy="6536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/>
          <p:cNvSpPr txBox="1"/>
          <p:nvPr/>
        </p:nvSpPr>
        <p:spPr>
          <a:xfrm>
            <a:off x="2605037" y="5127305"/>
            <a:ext cx="103087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12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2605037" y="5636862"/>
            <a:ext cx="103087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dirty="0"/>
              <a:t>Empresa 13</a:t>
            </a:r>
          </a:p>
        </p:txBody>
      </p:sp>
      <p:sp>
        <p:nvSpPr>
          <p:cNvPr id="80" name="Abrir llave 79"/>
          <p:cNvSpPr/>
          <p:nvPr/>
        </p:nvSpPr>
        <p:spPr>
          <a:xfrm>
            <a:off x="3464150" y="4982898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3348825" y="5135612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sp>
        <p:nvSpPr>
          <p:cNvPr id="82" name="Abrir llave 81"/>
          <p:cNvSpPr/>
          <p:nvPr/>
        </p:nvSpPr>
        <p:spPr>
          <a:xfrm>
            <a:off x="3481236" y="5520020"/>
            <a:ext cx="163220" cy="49086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3348825" y="5664426"/>
            <a:ext cx="110577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75" b="1" dirty="0"/>
              <a:t>Individuo 1</a:t>
            </a:r>
          </a:p>
        </p:txBody>
      </p:sp>
      <p:cxnSp>
        <p:nvCxnSpPr>
          <p:cNvPr id="84" name="Conector angular 83"/>
          <p:cNvCxnSpPr>
            <a:stCxn id="81" idx="3"/>
            <a:endCxn id="83" idx="3"/>
          </p:cNvCxnSpPr>
          <p:nvPr/>
        </p:nvCxnSpPr>
        <p:spPr>
          <a:xfrm>
            <a:off x="4454599" y="5233716"/>
            <a:ext cx="12700" cy="528814"/>
          </a:xfrm>
          <a:prstGeom prst="bentConnector3">
            <a:avLst>
              <a:gd name="adj1" fmla="val 1800000"/>
            </a:avLst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r 84"/>
          <p:cNvCxnSpPr>
            <a:stCxn id="83" idx="3"/>
            <a:endCxn id="31" idx="3"/>
          </p:cNvCxnSpPr>
          <p:nvPr/>
        </p:nvCxnSpPr>
        <p:spPr>
          <a:xfrm flipV="1">
            <a:off x="4454599" y="5747144"/>
            <a:ext cx="3238394" cy="15386"/>
          </a:xfrm>
          <a:prstGeom prst="bentConnector5">
            <a:avLst>
              <a:gd name="adj1" fmla="val 32927"/>
              <a:gd name="adj2" fmla="val 2223385"/>
              <a:gd name="adj3" fmla="val 107059"/>
            </a:avLst>
          </a:prstGeom>
          <a:ln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ángulo 85"/>
          <p:cNvSpPr/>
          <p:nvPr/>
        </p:nvSpPr>
        <p:spPr>
          <a:xfrm>
            <a:off x="5118067" y="316934"/>
            <a:ext cx="5323427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Redes de empresas vinculadas con ejecutores de gasto</a:t>
            </a:r>
          </a:p>
          <a:p>
            <a:pPr algn="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(ejemplo empresas y empleados relacionados)</a:t>
            </a:r>
            <a:endParaRPr lang="es-MX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70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09" y="1184473"/>
            <a:ext cx="6406346" cy="5035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2" y="223100"/>
            <a:ext cx="2867835" cy="85424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00473" y="162157"/>
            <a:ext cx="4890161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de personas vinculadas entre tres empresas que participaron en procesos de compra a un ente</a:t>
            </a:r>
          </a:p>
          <a:p>
            <a:pPr algn="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(caso detectado)</a:t>
            </a:r>
            <a:endParaRPr lang="es-MX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49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2" y="223100"/>
            <a:ext cx="2867835" cy="85424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00473" y="162157"/>
            <a:ext cx="664925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de personas vinculadas entre tres empresas que participaron en procesos de compra a un ente</a:t>
            </a:r>
          </a:p>
          <a:p>
            <a:pPr algn="r"/>
            <a:r>
              <a:rPr lang="es-MX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(caso detectado)</a:t>
            </a:r>
            <a:endParaRPr lang="es-MX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32101E-48B9-4F46-BDE4-669ABC3F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" y="1165860"/>
            <a:ext cx="11155679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57" y="213921"/>
            <a:ext cx="2867835" cy="8542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086764" y="266031"/>
            <a:ext cx="410094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es-E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Pase de Lista Biométrico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61" y="102021"/>
            <a:ext cx="1205185" cy="1205185"/>
          </a:xfrm>
          <a:prstGeom prst="rect">
            <a:avLst/>
          </a:prstGeom>
        </p:spPr>
      </p:pic>
      <p:sp>
        <p:nvSpPr>
          <p:cNvPr id="24" name="Forma libre 23"/>
          <p:cNvSpPr/>
          <p:nvPr/>
        </p:nvSpPr>
        <p:spPr>
          <a:xfrm rot="10800000" flipV="1">
            <a:off x="1798259" y="2567711"/>
            <a:ext cx="8595482" cy="3556000"/>
          </a:xfrm>
          <a:custGeom>
            <a:avLst/>
            <a:gdLst>
              <a:gd name="connsiteX0" fmla="*/ 269444 w 8595482"/>
              <a:gd name="connsiteY0" fmla="*/ 3333435 h 3493280"/>
              <a:gd name="connsiteX1" fmla="*/ 7912304 w 8595482"/>
              <a:gd name="connsiteY1" fmla="*/ 3333435 h 3493280"/>
              <a:gd name="connsiteX2" fmla="*/ 7394144 w 8595482"/>
              <a:gd name="connsiteY2" fmla="*/ 1672275 h 3493280"/>
              <a:gd name="connsiteX3" fmla="*/ 566624 w 8595482"/>
              <a:gd name="connsiteY3" fmla="*/ 1519875 h 3493280"/>
              <a:gd name="connsiteX4" fmla="*/ 1221944 w 8595482"/>
              <a:gd name="connsiteY4" fmla="*/ 193995 h 3493280"/>
              <a:gd name="connsiteX5" fmla="*/ 7889444 w 8595482"/>
              <a:gd name="connsiteY5" fmla="*/ 33975 h 349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5482" h="3493280">
                <a:moveTo>
                  <a:pt x="269444" y="3333435"/>
                </a:moveTo>
                <a:cubicBezTo>
                  <a:pt x="3497149" y="3471865"/>
                  <a:pt x="6724854" y="3610295"/>
                  <a:pt x="7912304" y="3333435"/>
                </a:cubicBezTo>
                <a:cubicBezTo>
                  <a:pt x="9099754" y="3056575"/>
                  <a:pt x="8618424" y="1974535"/>
                  <a:pt x="7394144" y="1672275"/>
                </a:cubicBezTo>
                <a:cubicBezTo>
                  <a:pt x="6169864" y="1370015"/>
                  <a:pt x="1595324" y="1766255"/>
                  <a:pt x="566624" y="1519875"/>
                </a:cubicBezTo>
                <a:cubicBezTo>
                  <a:pt x="-462076" y="1273495"/>
                  <a:pt x="1474" y="441645"/>
                  <a:pt x="1221944" y="193995"/>
                </a:cubicBezTo>
                <a:cubicBezTo>
                  <a:pt x="2442414" y="-53655"/>
                  <a:pt x="5165929" y="-9840"/>
                  <a:pt x="7889444" y="33975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heurón 26"/>
          <p:cNvSpPr/>
          <p:nvPr/>
        </p:nvSpPr>
        <p:spPr>
          <a:xfrm>
            <a:off x="4529481" y="2411289"/>
            <a:ext cx="303892" cy="31284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Cheurón 27"/>
          <p:cNvSpPr/>
          <p:nvPr/>
        </p:nvSpPr>
        <p:spPr>
          <a:xfrm rot="10800000">
            <a:off x="4619354" y="3985699"/>
            <a:ext cx="303892" cy="31284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Cheurón 28"/>
          <p:cNvSpPr/>
          <p:nvPr/>
        </p:nvSpPr>
        <p:spPr>
          <a:xfrm>
            <a:off x="6851935" y="5942552"/>
            <a:ext cx="303892" cy="31284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543687" y="1468192"/>
            <a:ext cx="2055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-Elaboración de una </a:t>
            </a:r>
            <a:r>
              <a:rPr lang="es-MX" sz="1400" b="1" dirty="0"/>
              <a:t>APP</a:t>
            </a:r>
            <a:r>
              <a:rPr lang="es-MX" sz="1400" dirty="0"/>
              <a:t> para el procedimiento de </a:t>
            </a:r>
            <a:r>
              <a:rPr lang="es-MX" sz="1400" b="1" dirty="0"/>
              <a:t>pase de lista</a:t>
            </a:r>
            <a:r>
              <a:rPr lang="es-MX" sz="1400" dirty="0"/>
              <a:t>.</a:t>
            </a:r>
          </a:p>
        </p:txBody>
      </p:sp>
      <p:pic>
        <p:nvPicPr>
          <p:cNvPr id="31" name="Picture 12" descr="Imagen relacion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31" y="1396625"/>
            <a:ext cx="971848" cy="11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n relacionad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4E6C1"/>
              </a:clrFrom>
              <a:clrTo>
                <a:srgbClr val="E4E6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5" y="1228491"/>
            <a:ext cx="903417" cy="12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8260279" y="1457183"/>
            <a:ext cx="20557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-Ingreso del usuario con código de seguridad y credenciales de acreditación.</a:t>
            </a:r>
          </a:p>
        </p:txBody>
      </p:sp>
      <p:pic>
        <p:nvPicPr>
          <p:cNvPr id="34" name="Picture 8" descr="Imagen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8" t="11905" r="23776" b="18485"/>
          <a:stretch/>
        </p:blipFill>
        <p:spPr bwMode="auto">
          <a:xfrm>
            <a:off x="2585901" y="2728479"/>
            <a:ext cx="894440" cy="1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3552803" y="2852429"/>
            <a:ext cx="14795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-Identificación Biométrica para corroborar la existencia del trabajador.</a:t>
            </a:r>
          </a:p>
        </p:txBody>
      </p:sp>
      <p:pic>
        <p:nvPicPr>
          <p:cNvPr id="36" name="Picture 18" descr="Resultado de imagen para ine icono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68" y="2864120"/>
            <a:ext cx="1347463" cy="10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 36"/>
          <p:cNvSpPr/>
          <p:nvPr/>
        </p:nvSpPr>
        <p:spPr>
          <a:xfrm>
            <a:off x="7480192" y="3000414"/>
            <a:ext cx="2055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-Identificación laboral del trabajador adscrito al centro de trabajo.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rcRect l="60513" t="15755" r="5257" b="23846"/>
          <a:stretch/>
        </p:blipFill>
        <p:spPr>
          <a:xfrm>
            <a:off x="2650426" y="4665242"/>
            <a:ext cx="1021794" cy="1014141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3831772" y="4780082"/>
            <a:ext cx="1879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-Foto Georreferenciada en el centro de trabajo del personal adscrito.</a:t>
            </a:r>
          </a:p>
        </p:txBody>
      </p:sp>
      <p:pic>
        <p:nvPicPr>
          <p:cNvPr id="3078" name="Picture 6" descr="Resultado de imagen para app auditorÃ­a superior de la federaciÃ³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AEAEAE"/>
              </a:clrFrom>
              <a:clrTo>
                <a:srgbClr val="AEAE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1911" r="7008" b="2886"/>
          <a:stretch/>
        </p:blipFill>
        <p:spPr bwMode="auto">
          <a:xfrm>
            <a:off x="2875010" y="1379309"/>
            <a:ext cx="551785" cy="11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8519687" y="4515044"/>
            <a:ext cx="15858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-Carga de información en repositorio para consultas dinámicas.</a:t>
            </a:r>
          </a:p>
        </p:txBody>
      </p:sp>
      <p:pic>
        <p:nvPicPr>
          <p:cNvPr id="42" name="Picture 24" descr="Imagen relacionad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6" t="9914" r="32985" b="37028"/>
          <a:stretch/>
        </p:blipFill>
        <p:spPr bwMode="auto">
          <a:xfrm>
            <a:off x="6378356" y="4596714"/>
            <a:ext cx="711285" cy="10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base de datos icon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0" t="17433" r="10405" b="23620"/>
          <a:stretch/>
        </p:blipFill>
        <p:spPr bwMode="auto">
          <a:xfrm>
            <a:off x="7545632" y="4566417"/>
            <a:ext cx="83058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erecha 12"/>
          <p:cNvSpPr/>
          <p:nvPr/>
        </p:nvSpPr>
        <p:spPr>
          <a:xfrm>
            <a:off x="7195083" y="4981707"/>
            <a:ext cx="350735" cy="2667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Cheurón 45"/>
          <p:cNvSpPr/>
          <p:nvPr/>
        </p:nvSpPr>
        <p:spPr>
          <a:xfrm rot="3414326">
            <a:off x="10167603" y="3243539"/>
            <a:ext cx="303892" cy="31284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7" name="Cheurón 46"/>
          <p:cNvSpPr/>
          <p:nvPr/>
        </p:nvSpPr>
        <p:spPr>
          <a:xfrm rot="6299070">
            <a:off x="1696884" y="4943394"/>
            <a:ext cx="303892" cy="31284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8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6084E1-9896-4A54-B5D9-94DCFA5B646E}"/>
              </a:ext>
            </a:extLst>
          </p:cNvPr>
          <p:cNvSpPr txBox="1"/>
          <p:nvPr/>
        </p:nvSpPr>
        <p:spPr>
          <a:xfrm>
            <a:off x="901690" y="405575"/>
            <a:ext cx="643041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Buzón</a:t>
            </a:r>
            <a:r>
              <a:rPr lang="en-US" sz="4000" kern="1200" dirty="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 de </a:t>
            </a:r>
            <a:r>
              <a:rPr lang="en-US" sz="4000" kern="1200" dirty="0" err="1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rPr>
              <a:t>auditorías</a:t>
            </a:r>
            <a:endParaRPr lang="en-US" sz="4000" kern="1200" dirty="0">
              <a:solidFill>
                <a:schemeClr val="tx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FBA80E-724A-421A-BB25-772388CE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8" y="2351561"/>
            <a:ext cx="11097349" cy="33824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84FBD2-D4AC-4D08-A7DF-11ABF708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898" y="600126"/>
            <a:ext cx="304862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9408369" y="6572250"/>
            <a:ext cx="1188195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200" dirty="0">
                <a:solidFill>
                  <a:prstClr val="white"/>
                </a:solidFill>
              </a:rPr>
              <a:t>ASF | </a:t>
            </a:r>
            <a:fld id="{79867788-4CA0-4567-85B0-7A425B512B40}" type="slidenum">
              <a:rPr lang="es-MX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MX" sz="1200" dirty="0">
              <a:solidFill>
                <a:prstClr val="white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016078" y="2352919"/>
            <a:ext cx="95804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just" eaLnBrk="1" hangingPunct="1"/>
            <a:r>
              <a:rPr lang="es-MX" sz="7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Gracias por la Atención</a:t>
            </a:r>
          </a:p>
          <a:p>
            <a:pPr algn="just" eaLnBrk="1" hangingPunct="1"/>
            <a:endParaRPr lang="es-MX" sz="8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just" eaLnBrk="1" hangingPunct="1"/>
            <a:endParaRPr lang="es-MX" sz="8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1631504" y="6525344"/>
            <a:ext cx="7272808" cy="3326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000" dirty="0"/>
              <a:t>DIRECCIÓN DE AUDITORÍA A LOS RECURSOS FEDERALES TRANSFERIDOS “D”</a:t>
            </a:r>
          </a:p>
        </p:txBody>
      </p:sp>
      <p:pic>
        <p:nvPicPr>
          <p:cNvPr id="9" name="Imagen 8" descr="color.wmf">
            <a:extLst>
              <a:ext uri="{FF2B5EF4-FFF2-40B4-BE49-F238E27FC236}">
                <a16:creationId xmlns:a16="http://schemas.microsoft.com/office/drawing/2014/main" id="{7391F60C-D338-A243-A6D1-A3AF6B6714F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7030" y="203681"/>
            <a:ext cx="2387009" cy="6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25 Conector recto">
            <a:extLst>
              <a:ext uri="{FF2B5EF4-FFF2-40B4-BE49-F238E27FC236}">
                <a16:creationId xmlns:a16="http://schemas.microsoft.com/office/drawing/2014/main" id="{789CDD0F-FDBA-8741-8F21-0EE3734E3DC5}"/>
              </a:ext>
            </a:extLst>
          </p:cNvPr>
          <p:cNvCxnSpPr/>
          <p:nvPr/>
        </p:nvCxnSpPr>
        <p:spPr>
          <a:xfrm flipH="1" flipV="1">
            <a:off x="1473278" y="2979307"/>
            <a:ext cx="5180673" cy="843"/>
          </a:xfrm>
          <a:prstGeom prst="line">
            <a:avLst/>
          </a:prstGeom>
          <a:noFill/>
          <a:ln w="76200" cap="flat" cmpd="sng" algn="ctr">
            <a:solidFill>
              <a:srgbClr val="B9313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0B14C48-245F-314C-B8BB-721994614FAE}"/>
              </a:ext>
            </a:extLst>
          </p:cNvPr>
          <p:cNvSpPr txBox="1"/>
          <p:nvPr/>
        </p:nvSpPr>
        <p:spPr>
          <a:xfrm>
            <a:off x="5147188" y="4225127"/>
            <a:ext cx="6450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/>
              <a:t>Aureliano Hernández Palacios Cardel </a:t>
            </a:r>
          </a:p>
          <a:p>
            <a:pPr algn="r"/>
            <a:r>
              <a:rPr lang="es-MX" sz="3200" dirty="0">
                <a:hlinkClick r:id="rId3"/>
              </a:rPr>
              <a:t>ahernandezp@asf.gob.mx</a:t>
            </a:r>
            <a:endParaRPr lang="es-MX" sz="3200" dirty="0"/>
          </a:p>
          <a:p>
            <a:pPr algn="r"/>
            <a:r>
              <a:rPr lang="es-MX" sz="3200" dirty="0"/>
              <a:t>5552001500  Ext 10417</a:t>
            </a:r>
          </a:p>
        </p:txBody>
      </p:sp>
    </p:spTree>
    <p:extLst>
      <p:ext uri="{BB962C8B-B14F-4D97-AF65-F5344CB8AC3E}">
        <p14:creationId xmlns:p14="http://schemas.microsoft.com/office/powerpoint/2010/main" val="2210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6283-70F4-4300-AB00-3F49F4FA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274" y="653155"/>
            <a:ext cx="5326267" cy="722188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434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2867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4301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734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57168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28601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35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1468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>
                <a:solidFill>
                  <a:schemeClr val="bg1"/>
                </a:solidFill>
                <a:latin typeface="Calibri" panose="020F0502020204030204" pitchFamily="34" charset="0"/>
              </a:rPr>
              <a:t>Ingresos de las entidades federativas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41E47A2-A946-4218-A792-2ABC49B0E480}"/>
              </a:ext>
            </a:extLst>
          </p:cNvPr>
          <p:cNvSpPr txBox="1">
            <a:spLocks/>
          </p:cNvSpPr>
          <p:nvPr/>
        </p:nvSpPr>
        <p:spPr>
          <a:xfrm>
            <a:off x="309279" y="1787500"/>
            <a:ext cx="5326267" cy="3663250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1434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2867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4301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734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57168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28601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35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1468" algn="l" defTabSz="771434" rtl="0" eaLnBrk="1" latinLnBrk="0" hangingPunct="1">
              <a:defRPr sz="30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MX" sz="2400" dirty="0">
                <a:latin typeface="Calibri" panose="020F0502020204030204" pitchFamily="34" charset="0"/>
              </a:rPr>
              <a:t>Los Ingresos de las Entidades Federativas derivan de 2 fuentes principales:</a:t>
            </a:r>
          </a:p>
          <a:p>
            <a:pPr lvl="0" algn="just"/>
            <a:endParaRPr lang="es-MX" sz="2400" dirty="0">
              <a:latin typeface="Calibri" panose="020F0502020204030204" pitchFamily="34" charset="0"/>
            </a:endParaRPr>
          </a:p>
          <a:p>
            <a:pPr lvl="3" algn="just">
              <a:buFont typeface="Wingdings" pitchFamily="2" charset="2"/>
              <a:buChar char="Ø"/>
            </a:pPr>
            <a:r>
              <a:rPr lang="es-MX" sz="2400" b="1" dirty="0">
                <a:latin typeface="Calibri" panose="020F0502020204030204" pitchFamily="34" charset="0"/>
              </a:rPr>
              <a:t>Ingresos Locales</a:t>
            </a:r>
          </a:p>
          <a:p>
            <a:pPr lvl="3" algn="just">
              <a:buFont typeface="Wingdings" pitchFamily="2" charset="2"/>
              <a:buChar char="Ø"/>
            </a:pPr>
            <a:r>
              <a:rPr lang="es-MX" sz="2400" b="1" dirty="0">
                <a:latin typeface="Calibri" panose="020F0502020204030204" pitchFamily="34" charset="0"/>
              </a:rPr>
              <a:t>Ingresos Federales</a:t>
            </a:r>
          </a:p>
          <a:p>
            <a:pPr lvl="3" algn="just">
              <a:buFont typeface="Wingdings" pitchFamily="2" charset="2"/>
              <a:buChar char="Ø"/>
            </a:pPr>
            <a:endParaRPr lang="es-MX" sz="2400" dirty="0">
              <a:latin typeface="Calibri" panose="020F0502020204030204" pitchFamily="34" charset="0"/>
            </a:endParaRPr>
          </a:p>
          <a:p>
            <a:pPr algn="just"/>
            <a:r>
              <a:rPr lang="es-MX" sz="2400" dirty="0">
                <a:latin typeface="Calibri" panose="020F0502020204030204" pitchFamily="34" charset="0"/>
              </a:rPr>
              <a:t>De esta manera, dada su naturaleza jurídica, los recursos que reciben las Entidades Federativas, son de </a:t>
            </a:r>
            <a:r>
              <a:rPr lang="es-MX" sz="2400" u="sng" dirty="0">
                <a:latin typeface="Calibri" panose="020F0502020204030204" pitchFamily="34" charset="0"/>
              </a:rPr>
              <a:t>libre disposición</a:t>
            </a:r>
            <a:r>
              <a:rPr lang="es-MX" sz="2400" dirty="0">
                <a:latin typeface="Calibri" panose="020F0502020204030204" pitchFamily="34" charset="0"/>
              </a:rPr>
              <a:t> o tienen </a:t>
            </a:r>
            <a:r>
              <a:rPr lang="es-MX" sz="2400" u="sng" dirty="0">
                <a:latin typeface="Calibri" panose="020F0502020204030204" pitchFamily="34" charset="0"/>
              </a:rPr>
              <a:t>fines específicos</a:t>
            </a:r>
            <a:r>
              <a:rPr lang="es-MX" sz="2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2 Marcador de número de diapositiva">
            <a:extLst>
              <a:ext uri="{FF2B5EF4-FFF2-40B4-BE49-F238E27FC236}">
                <a16:creationId xmlns:a16="http://schemas.microsoft.com/office/drawing/2014/main" id="{2DD829B5-3CBA-4843-866E-C9BE9B6CF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0244" y="5450750"/>
            <a:ext cx="513623" cy="243406"/>
          </a:xfrm>
        </p:spPr>
        <p:txBody>
          <a:bodyPr/>
          <a:lstStyle>
            <a:defPPr>
              <a:defRPr lang="en-US"/>
            </a:defPPr>
            <a:lvl1pPr marL="0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224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447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671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94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118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5341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565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3787" algn="l" defTabSz="514224" rtl="0" eaLnBrk="1" latinLnBrk="0" hangingPunct="1">
              <a:defRPr sz="2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BBBECE4-BBB4-884D-BD99-B02496E4B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103961"/>
              </p:ext>
            </p:extLst>
          </p:nvPr>
        </p:nvGraphicFramePr>
        <p:xfrm>
          <a:off x="5827604" y="622880"/>
          <a:ext cx="6055117" cy="55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color.wmf">
            <a:extLst>
              <a:ext uri="{FF2B5EF4-FFF2-40B4-BE49-F238E27FC236}">
                <a16:creationId xmlns:a16="http://schemas.microsoft.com/office/drawing/2014/main" id="{25362DBF-81C6-154B-A0E6-A9BE9EC8B31E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013" y="292061"/>
            <a:ext cx="2503065" cy="72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67D81C-B06D-DD4B-B0B9-5BE6F6B451EA}"/>
              </a:ext>
            </a:extLst>
          </p:cNvPr>
          <p:cNvSpPr txBox="1"/>
          <p:nvPr/>
        </p:nvSpPr>
        <p:spPr>
          <a:xfrm>
            <a:off x="10178716" y="5694156"/>
            <a:ext cx="1254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40949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lor.wmf">
            <a:extLst>
              <a:ext uri="{FF2B5EF4-FFF2-40B4-BE49-F238E27FC236}">
                <a16:creationId xmlns:a16="http://schemas.microsoft.com/office/drawing/2014/main" id="{0C94FD84-8D65-884C-957E-8F5BE078A86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D17577-03B3-9543-B93A-211F26355160}"/>
              </a:ext>
            </a:extLst>
          </p:cNvPr>
          <p:cNvSpPr txBox="1"/>
          <p:nvPr/>
        </p:nvSpPr>
        <p:spPr>
          <a:xfrm>
            <a:off x="4773275" y="940812"/>
            <a:ext cx="6851650" cy="17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58" b="1" cap="small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Gasto Federalizado en 2017</a:t>
            </a:r>
          </a:p>
          <a:p>
            <a:endParaRPr lang="es-MX" sz="3658" b="1" cap="small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endParaRPr lang="es-MX" sz="3658" b="1" cap="small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3936FC-1E4D-9145-85C0-CD5B59E0C519}"/>
              </a:ext>
            </a:extLst>
          </p:cNvPr>
          <p:cNvSpPr txBox="1"/>
          <p:nvPr/>
        </p:nvSpPr>
        <p:spPr>
          <a:xfrm>
            <a:off x="1028212" y="1725334"/>
            <a:ext cx="890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cap="small" dirty="0">
                <a:solidFill>
                  <a:srgbClr val="002060"/>
                </a:solidFill>
                <a:latin typeface="Calibri" panose="020F0502020204030204"/>
              </a:rPr>
              <a:t>El 35.5 por ciento del Gasto Neto Total de la Federación correspondió al Gasto Federalizado, por lo que los recursos federales transferidos a las entidades, municipios y alcaldías, representó mas de una tercera parte del PEF.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764D3E-AD2D-934C-9E62-36CF38139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00" t="41728" r="38744" b="24013"/>
          <a:stretch/>
        </p:blipFill>
        <p:spPr>
          <a:xfrm>
            <a:off x="4983930" y="3589164"/>
            <a:ext cx="2726896" cy="2229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3A3348-461B-AA40-A1E9-22E27EB1C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35" t="37098" r="54883" b="30031"/>
          <a:stretch/>
        </p:blipFill>
        <p:spPr>
          <a:xfrm>
            <a:off x="1664424" y="3346694"/>
            <a:ext cx="2736911" cy="2556851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C0ECC096-82CA-AF4D-B893-910AC0C7A12E}"/>
              </a:ext>
            </a:extLst>
          </p:cNvPr>
          <p:cNvGrpSpPr/>
          <p:nvPr/>
        </p:nvGrpSpPr>
        <p:grpSpPr>
          <a:xfrm rot="1950598">
            <a:off x="2664612" y="2634635"/>
            <a:ext cx="2883986" cy="1876554"/>
            <a:chOff x="3000110" y="749630"/>
            <a:chExt cx="12000442" cy="7500276"/>
          </a:xfrm>
          <a:solidFill>
            <a:srgbClr val="FF0000"/>
          </a:solidFill>
        </p:grpSpPr>
        <p:sp>
          <p:nvSpPr>
            <p:cNvPr id="10" name="Forma 9">
              <a:extLst>
                <a:ext uri="{FF2B5EF4-FFF2-40B4-BE49-F238E27FC236}">
                  <a16:creationId xmlns:a16="http://schemas.microsoft.com/office/drawing/2014/main" id="{5967794D-ED80-DF48-B2C0-5EBE9BBE2498}"/>
                </a:ext>
              </a:extLst>
            </p:cNvPr>
            <p:cNvSpPr/>
            <p:nvPr/>
          </p:nvSpPr>
          <p:spPr>
            <a:xfrm>
              <a:off x="3000110" y="749630"/>
              <a:ext cx="12000442" cy="7500276"/>
            </a:xfrm>
            <a:prstGeom prst="swooshArrow">
              <a:avLst>
                <a:gd name="adj1" fmla="val 25000"/>
                <a:gd name="adj2" fmla="val 25000"/>
              </a:avLst>
            </a:prstGeom>
            <a:gradFill flip="none" rotWithShape="1">
              <a:gsLst>
                <a:gs pos="0">
                  <a:srgbClr val="5B9BD5">
                    <a:lumMod val="75000"/>
                    <a:shade val="30000"/>
                    <a:satMod val="115000"/>
                  </a:srgbClr>
                </a:gs>
                <a:gs pos="50000">
                  <a:srgbClr val="5B9BD5">
                    <a:lumMod val="75000"/>
                    <a:shade val="67500"/>
                    <a:satMod val="115000"/>
                  </a:srgbClr>
                </a:gs>
                <a:gs pos="100000">
                  <a:srgbClr val="5B9BD5">
                    <a:lumMod val="75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DA28700-B22D-1D4C-997D-C20FCE2AC4FD}"/>
                </a:ext>
              </a:extLst>
            </p:cNvPr>
            <p:cNvSpPr/>
            <p:nvPr/>
          </p:nvSpPr>
          <p:spPr>
            <a:xfrm>
              <a:off x="4524166" y="5926321"/>
              <a:ext cx="312011" cy="312011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EB0E937-E42F-CD4C-BB73-564680E2F042}"/>
                </a:ext>
              </a:extLst>
            </p:cNvPr>
            <p:cNvSpPr/>
            <p:nvPr/>
          </p:nvSpPr>
          <p:spPr>
            <a:xfrm>
              <a:off x="7278267" y="3887745"/>
              <a:ext cx="564020" cy="564020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A2EEE90-D309-C447-8D6E-E3E69BCBE9DB}"/>
                </a:ext>
              </a:extLst>
            </p:cNvPr>
            <p:cNvSpPr/>
            <p:nvPr/>
          </p:nvSpPr>
          <p:spPr>
            <a:xfrm>
              <a:off x="10590389" y="2647200"/>
              <a:ext cx="780028" cy="780028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C40337-8250-9D43-831A-A8EBC4173481}"/>
              </a:ext>
            </a:extLst>
          </p:cNvPr>
          <p:cNvSpPr txBox="1"/>
          <p:nvPr/>
        </p:nvSpPr>
        <p:spPr>
          <a:xfrm>
            <a:off x="8278725" y="6019275"/>
            <a:ext cx="1935494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19" b="1" cap="small" dirty="0">
                <a:solidFill>
                  <a:srgbClr val="002060"/>
                </a:solidFill>
                <a:latin typeface="Calibri" panose="020F0502020204030204"/>
              </a:rPr>
              <a:t>*Cifras en millones de pesos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1EBC64-58A8-DD43-91B7-66BB5EAF6B85}"/>
              </a:ext>
            </a:extLst>
          </p:cNvPr>
          <p:cNvSpPr txBox="1"/>
          <p:nvPr/>
        </p:nvSpPr>
        <p:spPr>
          <a:xfrm>
            <a:off x="7624959" y="5136173"/>
            <a:ext cx="1621513" cy="748859"/>
          </a:xfrm>
          <a:prstGeom prst="rect">
            <a:avLst/>
          </a:prstGeom>
          <a:noFill/>
          <a:ln w="5715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s-MX" sz="1422" b="1" cap="small" dirty="0">
                <a:solidFill>
                  <a:srgbClr val="002060"/>
                </a:solidFill>
                <a:latin typeface="Calibri" panose="020F0502020204030204"/>
              </a:rPr>
              <a:t>El 58.6 por ciento al </a:t>
            </a:r>
            <a:r>
              <a:rPr lang="es-MX" sz="1422" b="1" cap="small" dirty="0">
                <a:solidFill>
                  <a:srgbClr val="00B0F0"/>
                </a:solidFill>
                <a:latin typeface="Calibri" panose="020F0502020204030204"/>
              </a:rPr>
              <a:t>Gasto Programable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E397D1C-7B68-4246-A58B-81936A3A23DC}"/>
              </a:ext>
            </a:extLst>
          </p:cNvPr>
          <p:cNvCxnSpPr/>
          <p:nvPr/>
        </p:nvCxnSpPr>
        <p:spPr>
          <a:xfrm>
            <a:off x="7362555" y="4319741"/>
            <a:ext cx="1449587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7A44859-5C50-734D-90B1-8C70D8A6B77B}"/>
              </a:ext>
            </a:extLst>
          </p:cNvPr>
          <p:cNvCxnSpPr/>
          <p:nvPr/>
        </p:nvCxnSpPr>
        <p:spPr>
          <a:xfrm flipV="1">
            <a:off x="8812142" y="4319742"/>
            <a:ext cx="1" cy="610755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EFB9F8-CEC4-EB48-AAC7-AA4181813C03}"/>
              </a:ext>
            </a:extLst>
          </p:cNvPr>
          <p:cNvSpPr txBox="1"/>
          <p:nvPr/>
        </p:nvSpPr>
        <p:spPr>
          <a:xfrm>
            <a:off x="3911157" y="5443159"/>
            <a:ext cx="1903588" cy="748859"/>
          </a:xfrm>
          <a:prstGeom prst="rect">
            <a:avLst/>
          </a:prstGeom>
          <a:noFill/>
          <a:ln w="57150">
            <a:solidFill>
              <a:srgbClr val="FFC000">
                <a:lumMod val="75000"/>
              </a:srgb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defTabSz="464469">
              <a:defRPr/>
            </a:pPr>
            <a:r>
              <a:rPr lang="es-MX" sz="1422" b="1" kern="0" cap="small" dirty="0">
                <a:solidFill>
                  <a:srgbClr val="002060"/>
                </a:solidFill>
                <a:latin typeface="Calibri" panose="020F0502020204030204"/>
              </a:rPr>
              <a:t>El 41.4 por ciento a las </a:t>
            </a:r>
            <a:r>
              <a:rPr lang="es-MX" sz="1422" b="1" kern="0" cap="small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participaciones federales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3DB25FA-8CCD-244B-9E63-F04EA9DD41A8}"/>
              </a:ext>
            </a:extLst>
          </p:cNvPr>
          <p:cNvCxnSpPr/>
          <p:nvPr/>
        </p:nvCxnSpPr>
        <p:spPr>
          <a:xfrm>
            <a:off x="4880069" y="4319741"/>
            <a:ext cx="797573" cy="0"/>
          </a:xfrm>
          <a:prstGeom prst="line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0F60C40-F124-FE4B-B12B-B83E976F0445}"/>
              </a:ext>
            </a:extLst>
          </p:cNvPr>
          <p:cNvCxnSpPr>
            <a:endCxn id="18" idx="0"/>
          </p:cNvCxnSpPr>
          <p:nvPr/>
        </p:nvCxnSpPr>
        <p:spPr>
          <a:xfrm flipH="1">
            <a:off x="4862951" y="4319742"/>
            <a:ext cx="17120" cy="1123417"/>
          </a:xfrm>
          <a:prstGeom prst="line">
            <a:avLst/>
          </a:prstGeom>
          <a:noFill/>
          <a:ln w="571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7968BAC-15CD-FD4A-989E-CAEA1E4CB4CD}"/>
              </a:ext>
            </a:extLst>
          </p:cNvPr>
          <p:cNvSpPr txBox="1"/>
          <p:nvPr/>
        </p:nvSpPr>
        <p:spPr>
          <a:xfrm>
            <a:off x="7459238" y="6296379"/>
            <a:ext cx="2664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prstClr val="black"/>
                </a:solidFill>
                <a:latin typeface="Calibri" panose="020F0502020204030204"/>
              </a:rPr>
              <a:t>Destinado a un fin específico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25662A2-E1FF-D745-8E54-022BB04673A5}"/>
              </a:ext>
            </a:extLst>
          </p:cNvPr>
          <p:cNvSpPr txBox="1"/>
          <p:nvPr/>
        </p:nvSpPr>
        <p:spPr>
          <a:xfrm>
            <a:off x="2298032" y="6093887"/>
            <a:ext cx="146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dirty="0">
                <a:solidFill>
                  <a:prstClr val="black"/>
                </a:solidFill>
                <a:latin typeface="Calibri" panose="020F0502020204030204"/>
              </a:rPr>
              <a:t>Libre administración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449F9F0-A015-E94E-9912-2AD493E7AD19}"/>
              </a:ext>
            </a:extLst>
          </p:cNvPr>
          <p:cNvSpPr txBox="1"/>
          <p:nvPr/>
        </p:nvSpPr>
        <p:spPr>
          <a:xfrm>
            <a:off x="5765916" y="6006440"/>
            <a:ext cx="4369916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16" b="1" cap="small" dirty="0">
                <a:solidFill>
                  <a:schemeClr val="bg1"/>
                </a:solidFill>
                <a:latin typeface="Calibri" panose="020F0502020204030204"/>
              </a:rPr>
              <a:t>FUENTE: Gasto Federalizado, Resultados de su Fiscalización Cuenta Pública 2017, Segunda Entrega, Documento de Word, ASF.</a:t>
            </a:r>
          </a:p>
        </p:txBody>
      </p:sp>
      <p:cxnSp>
        <p:nvCxnSpPr>
          <p:cNvPr id="24" name="25 Conector recto">
            <a:extLst>
              <a:ext uri="{FF2B5EF4-FFF2-40B4-BE49-F238E27FC236}">
                <a16:creationId xmlns:a16="http://schemas.microsoft.com/office/drawing/2014/main" id="{B7948D05-3F54-4C4A-ADE8-5B8C09D15F82}"/>
              </a:ext>
            </a:extLst>
          </p:cNvPr>
          <p:cNvCxnSpPr/>
          <p:nvPr/>
        </p:nvCxnSpPr>
        <p:spPr>
          <a:xfrm flipH="1" flipV="1">
            <a:off x="4846347" y="1571265"/>
            <a:ext cx="5180673" cy="843"/>
          </a:xfrm>
          <a:prstGeom prst="line">
            <a:avLst/>
          </a:prstGeom>
          <a:noFill/>
          <a:ln w="76200" cap="flat" cmpd="sng" algn="ctr">
            <a:solidFill>
              <a:srgbClr val="B9313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2386B5-813B-6448-81C7-382C7375E158}"/>
              </a:ext>
            </a:extLst>
          </p:cNvPr>
          <p:cNvSpPr txBox="1"/>
          <p:nvPr/>
        </p:nvSpPr>
        <p:spPr>
          <a:xfrm>
            <a:off x="9246472" y="2600126"/>
            <a:ext cx="2669525" cy="2308324"/>
          </a:xfrm>
          <a:prstGeom prst="rect">
            <a:avLst/>
          </a:prstGeom>
          <a:noFill/>
          <a:ln w="57150">
            <a:solidFill>
              <a:srgbClr val="FFC000">
                <a:lumMod val="5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 defTabSz="464469">
              <a:defRPr/>
            </a:pPr>
            <a:r>
              <a:rPr lang="es-MX" b="1" kern="0" cap="small" dirty="0">
                <a:solidFill>
                  <a:srgbClr val="002060"/>
                </a:solidFill>
                <a:latin typeface="Calibri" panose="020F0502020204030204"/>
              </a:rPr>
              <a:t>El GF representa el </a:t>
            </a:r>
            <a:r>
              <a:rPr lang="es-MX" b="1" kern="0" cap="small" dirty="0">
                <a:solidFill>
                  <a:srgbClr val="C00000"/>
                </a:solidFill>
                <a:latin typeface="Calibri" panose="020F0502020204030204"/>
              </a:rPr>
              <a:t>90 </a:t>
            </a:r>
            <a:r>
              <a:rPr lang="es-MX" b="1" kern="0" cap="small" dirty="0">
                <a:solidFill>
                  <a:srgbClr val="002060"/>
                </a:solidFill>
                <a:latin typeface="Calibri" panose="020F0502020204030204"/>
              </a:rPr>
              <a:t>por ciento de los ingresos de las Entidades Federativas, así como el </a:t>
            </a:r>
            <a:r>
              <a:rPr lang="es-MX" b="1" kern="0" cap="small" dirty="0">
                <a:solidFill>
                  <a:srgbClr val="C00000"/>
                </a:solidFill>
                <a:latin typeface="Calibri" panose="020F0502020204030204"/>
              </a:rPr>
              <a:t>70</a:t>
            </a:r>
            <a:r>
              <a:rPr lang="es-MX" b="1" kern="0" cap="small" dirty="0">
                <a:solidFill>
                  <a:srgbClr val="002060"/>
                </a:solidFill>
                <a:latin typeface="Calibri" panose="020F0502020204030204"/>
              </a:rPr>
              <a:t> por ciento para los Municipios, aunque de éstos, en los de mayor rezago es el </a:t>
            </a:r>
            <a:r>
              <a:rPr lang="es-MX" b="1" kern="0" cap="small" dirty="0">
                <a:solidFill>
                  <a:srgbClr val="C00000"/>
                </a:solidFill>
                <a:latin typeface="Calibri" panose="020F0502020204030204"/>
              </a:rPr>
              <a:t>90</a:t>
            </a:r>
            <a:r>
              <a:rPr lang="es-MX" b="1" kern="0" cap="small" dirty="0">
                <a:solidFill>
                  <a:srgbClr val="002060"/>
                </a:solidFill>
                <a:latin typeface="Calibri" panose="020F0502020204030204"/>
              </a:rPr>
              <a:t> por ciento</a:t>
            </a:r>
          </a:p>
        </p:txBody>
      </p:sp>
    </p:spTree>
    <p:extLst>
      <p:ext uri="{BB962C8B-B14F-4D97-AF65-F5344CB8AC3E}">
        <p14:creationId xmlns:p14="http://schemas.microsoft.com/office/powerpoint/2010/main" val="217234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3775829" y="760148"/>
            <a:ext cx="6376378" cy="17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58" b="1" cap="small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Constitución Política de los Estados Unidos Mexicanos</a:t>
            </a:r>
          </a:p>
          <a:p>
            <a:endParaRPr lang="es-MX" sz="3658" b="1" cap="small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054698" y="2653826"/>
            <a:ext cx="1900516" cy="14854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469">
              <a:defRPr/>
            </a:pPr>
            <a:r>
              <a:rPr lang="es-MX" sz="1422" b="1" kern="0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Fiscalización de los Recursos Federales que administran o ejercen las EF, Municipios y Alcaldías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6408217" y="2675087"/>
            <a:ext cx="1900516" cy="1485492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469">
              <a:defRPr/>
            </a:pPr>
            <a:r>
              <a:rPr lang="es-MX" sz="1422" b="1" kern="0" cap="small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Fiscalización de las Participaciones Federales, en coordinación con las Entidades Estatales de Fiscalización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368411" y="2749386"/>
            <a:ext cx="705380" cy="138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432" b="1" dirty="0">
                <a:solidFill>
                  <a:srgbClr val="002060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294176" y="4531258"/>
            <a:ext cx="1875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cap="small" dirty="0">
                <a:solidFill>
                  <a:srgbClr val="002060"/>
                </a:solidFill>
                <a:latin typeface="Calibri" panose="020F0502020204030204"/>
              </a:rPr>
              <a:t>Fundamento Legal: Artículo 79 de la Constitución de los </a:t>
            </a:r>
          </a:p>
          <a:p>
            <a:pPr algn="just"/>
            <a:r>
              <a:rPr lang="es-MX" sz="1600" b="1" cap="small" dirty="0">
                <a:solidFill>
                  <a:srgbClr val="002060"/>
                </a:solidFill>
                <a:latin typeface="Calibri" panose="020F0502020204030204"/>
              </a:rPr>
              <a:t>Estados Unidos Mexicanos.</a:t>
            </a:r>
          </a:p>
          <a:p>
            <a:pPr algn="just"/>
            <a:endParaRPr lang="es-MX" sz="1600" b="1" cap="small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05546" y="4567594"/>
            <a:ext cx="2112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cap="small" dirty="0">
                <a:solidFill>
                  <a:srgbClr val="002060"/>
                </a:solidFill>
                <a:latin typeface="Calibri" panose="020F0502020204030204"/>
              </a:rPr>
              <a:t>Fundamento Legal:</a:t>
            </a:r>
          </a:p>
          <a:p>
            <a:pPr algn="just"/>
            <a:r>
              <a:rPr lang="es-MX" sz="1600" b="1" cap="small" dirty="0">
                <a:solidFill>
                  <a:srgbClr val="002060"/>
                </a:solidFill>
                <a:latin typeface="Calibri" panose="020F0502020204030204"/>
              </a:rPr>
              <a:t>Modificación a la Constitución para la creación del Sistema Nacional Anticorrupción.</a:t>
            </a:r>
          </a:p>
          <a:p>
            <a:pPr algn="just"/>
            <a:endParaRPr lang="es-MX" sz="1600" b="1" cap="small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13570" y="2152146"/>
            <a:ext cx="1815063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2" b="1" cap="small" dirty="0">
                <a:solidFill>
                  <a:srgbClr val="002060"/>
                </a:solidFill>
                <a:latin typeface="Calibri" panose="020F0502020204030204"/>
              </a:rPr>
              <a:t>A partir de la CP 2016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8643159" y="2714091"/>
            <a:ext cx="2514992" cy="1146372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469">
              <a:defRPr/>
            </a:pPr>
            <a:r>
              <a:rPr lang="es-MX" sz="2000" b="1" kern="0" cap="small" dirty="0">
                <a:solidFill>
                  <a:prstClr val="white"/>
                </a:solidFill>
                <a:latin typeface="Calibri" panose="020F0502020204030204"/>
              </a:rPr>
              <a:t>Participaciones Federales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115484" y="2653826"/>
            <a:ext cx="2526017" cy="1141607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 defTabSz="464469">
              <a:defRPr/>
            </a:pPr>
            <a:r>
              <a:rPr lang="es-MX" sz="2400" b="1" kern="0" cap="small" dirty="0">
                <a:solidFill>
                  <a:prstClr val="white"/>
                </a:solidFill>
                <a:latin typeface="Calibri" panose="020F0502020204030204"/>
              </a:rPr>
              <a:t>Gasto Programable</a:t>
            </a:r>
          </a:p>
        </p:txBody>
      </p:sp>
      <p:cxnSp>
        <p:nvCxnSpPr>
          <p:cNvPr id="24" name="25 Conector recto"/>
          <p:cNvCxnSpPr/>
          <p:nvPr/>
        </p:nvCxnSpPr>
        <p:spPr>
          <a:xfrm flipH="1">
            <a:off x="3641361" y="2079398"/>
            <a:ext cx="6358098" cy="0"/>
          </a:xfrm>
          <a:prstGeom prst="line">
            <a:avLst/>
          </a:prstGeom>
          <a:noFill/>
          <a:ln w="76200" cap="flat" cmpd="sng" algn="ctr">
            <a:solidFill>
              <a:srgbClr val="B9313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9" name="Imagen 28" descr="color.wmf">
            <a:extLst>
              <a:ext uri="{FF2B5EF4-FFF2-40B4-BE49-F238E27FC236}">
                <a16:creationId xmlns:a16="http://schemas.microsoft.com/office/drawing/2014/main" id="{8EB0A143-FF7A-BC45-9941-E3A808ED6DD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7583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769995" y="1529315"/>
            <a:ext cx="36240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Para la Cuenta Pública 2017, el </a:t>
            </a:r>
            <a:r>
              <a:rPr lang="es-ES" sz="2800" b="1" dirty="0">
                <a:solidFill>
                  <a:srgbClr val="FF0000"/>
                </a:solidFill>
              </a:rPr>
              <a:t>Gasto Federalizado </a:t>
            </a:r>
            <a:r>
              <a:rPr lang="es-ES" sz="2000" dirty="0"/>
              <a:t>ascendió a un total de </a:t>
            </a:r>
            <a:r>
              <a:rPr lang="es-ES" sz="2800" b="1" dirty="0">
                <a:solidFill>
                  <a:srgbClr val="FF0000"/>
                </a:solidFill>
              </a:rPr>
              <a:t>1,867,671.4 </a:t>
            </a:r>
            <a:r>
              <a:rPr lang="es-ES" sz="2800" b="1" dirty="0" err="1">
                <a:solidFill>
                  <a:srgbClr val="FF0000"/>
                </a:solidFill>
              </a:rPr>
              <a:t>mdp</a:t>
            </a:r>
            <a:r>
              <a:rPr lang="es-ES" sz="2000" dirty="0"/>
              <a:t>, de los cuales las </a:t>
            </a:r>
            <a:r>
              <a:rPr lang="es-ES" sz="2800" b="1" dirty="0"/>
              <a:t>Participaciones Federales </a:t>
            </a:r>
            <a:r>
              <a:rPr lang="es-ES" sz="2000" dirty="0"/>
              <a:t>representaron el </a:t>
            </a:r>
            <a:r>
              <a:rPr lang="es-ES" sz="2800" b="1" dirty="0"/>
              <a:t>41.4%</a:t>
            </a:r>
            <a:r>
              <a:rPr lang="es-ES" sz="2000" dirty="0"/>
              <a:t>, es decir, </a:t>
            </a:r>
            <a:r>
              <a:rPr lang="es-ES" sz="2800" b="1" dirty="0"/>
              <a:t>772,417.6 </a:t>
            </a:r>
            <a:r>
              <a:rPr lang="es-ES" sz="2800" b="1" dirty="0" err="1"/>
              <a:t>mdp</a:t>
            </a:r>
            <a:r>
              <a:rPr lang="es-ES" sz="2000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487" t="15983" r="28590" b="13362"/>
          <a:stretch/>
        </p:blipFill>
        <p:spPr>
          <a:xfrm>
            <a:off x="220089" y="1421056"/>
            <a:ext cx="6724408" cy="5147077"/>
          </a:xfrm>
          <a:prstGeom prst="rect">
            <a:avLst/>
          </a:prstGeom>
        </p:spPr>
      </p:pic>
      <p:pic>
        <p:nvPicPr>
          <p:cNvPr id="6" name="Imagen 5" descr="color.wmf">
            <a:extLst>
              <a:ext uri="{FF2B5EF4-FFF2-40B4-BE49-F238E27FC236}">
                <a16:creationId xmlns:a16="http://schemas.microsoft.com/office/drawing/2014/main" id="{DB3F18FE-C757-9A45-9B74-B32A1DD1500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030" y="203681"/>
            <a:ext cx="2387009" cy="6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E993D35-B3F3-0F49-A4B9-D15EA7254D0E}"/>
              </a:ext>
            </a:extLst>
          </p:cNvPr>
          <p:cNvGrpSpPr/>
          <p:nvPr/>
        </p:nvGrpSpPr>
        <p:grpSpPr>
          <a:xfrm>
            <a:off x="220089" y="285750"/>
            <a:ext cx="5180673" cy="1077218"/>
            <a:chOff x="220089" y="285750"/>
            <a:chExt cx="5180673" cy="1077218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5A11EAA-D102-C34D-A142-33AA3E125FC4}"/>
                </a:ext>
              </a:extLst>
            </p:cNvPr>
            <p:cNvSpPr txBox="1"/>
            <p:nvPr/>
          </p:nvSpPr>
          <p:spPr>
            <a:xfrm>
              <a:off x="543697" y="285750"/>
              <a:ext cx="45334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  <a:ea typeface="Cambria" panose="02040503050406030204" pitchFamily="18" charset="0"/>
                </a:rPr>
                <a:t>PARTICIPACIONES</a:t>
              </a:r>
              <a:r>
                <a:rPr lang="es-E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s-ES" sz="3200" b="1" dirty="0">
                  <a:solidFill>
                    <a:schemeClr val="accent1">
                      <a:lumMod val="75000"/>
                    </a:schemeClr>
                  </a:solidFill>
                </a:rPr>
                <a:t>FEDERALES</a:t>
              </a:r>
              <a:endParaRPr lang="es-MX" sz="3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5" name="25 Conector recto">
              <a:extLst>
                <a:ext uri="{FF2B5EF4-FFF2-40B4-BE49-F238E27FC236}">
                  <a16:creationId xmlns:a16="http://schemas.microsoft.com/office/drawing/2014/main" id="{05B7634F-06D7-0040-80D8-CCC106ED3D6B}"/>
                </a:ext>
              </a:extLst>
            </p:cNvPr>
            <p:cNvCxnSpPr/>
            <p:nvPr/>
          </p:nvCxnSpPr>
          <p:spPr>
            <a:xfrm flipH="1" flipV="1">
              <a:off x="220089" y="1356985"/>
              <a:ext cx="5180673" cy="843"/>
            </a:xfrm>
            <a:prstGeom prst="line">
              <a:avLst/>
            </a:prstGeom>
            <a:noFill/>
            <a:ln w="76200" cap="flat" cmpd="sng" algn="ctr">
              <a:solidFill>
                <a:srgbClr val="B9313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66385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9408369" y="6572250"/>
            <a:ext cx="1188195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200" dirty="0">
                <a:solidFill>
                  <a:prstClr val="white"/>
                </a:solidFill>
              </a:rPr>
              <a:t>ASF | </a:t>
            </a:r>
            <a:fld id="{79867788-4CA0-4567-85B0-7A425B512B40}" type="slidenum">
              <a:rPr lang="es-MX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sz="1200" dirty="0">
              <a:solidFill>
                <a:prstClr val="white"/>
              </a:solidFill>
            </a:endParaRP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1631504" y="6525344"/>
            <a:ext cx="7272808" cy="3326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000" dirty="0"/>
              <a:t>DIRECCIÓN DE AUDITORÍA A LOS RECURSOS FEDERALES TRANSFERIDOS D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8409332-2A49-794E-83D8-6EBEB196D91C}"/>
              </a:ext>
            </a:extLst>
          </p:cNvPr>
          <p:cNvGrpSpPr/>
          <p:nvPr/>
        </p:nvGrpSpPr>
        <p:grpSpPr>
          <a:xfrm>
            <a:off x="990403" y="10597"/>
            <a:ext cx="11158433" cy="885493"/>
            <a:chOff x="-193487" y="303424"/>
            <a:chExt cx="4773269" cy="885493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55EDE8D-0D53-CC40-974C-954C353CA118}"/>
                </a:ext>
              </a:extLst>
            </p:cNvPr>
            <p:cNvSpPr txBox="1"/>
            <p:nvPr/>
          </p:nvSpPr>
          <p:spPr>
            <a:xfrm>
              <a:off x="-193487" y="303424"/>
              <a:ext cx="47732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4000" b="1" dirty="0">
                  <a:solidFill>
                    <a:schemeClr val="accent1">
                      <a:lumMod val="75000"/>
                    </a:schemeClr>
                  </a:solidFill>
                  <a:ea typeface="Cambria" panose="02040503050406030204" pitchFamily="18" charset="0"/>
                </a:rPr>
                <a:t>Trazabilidad de los Recursos </a:t>
              </a:r>
              <a:endParaRPr lang="es-MX" sz="3600" b="1" dirty="0">
                <a:solidFill>
                  <a:schemeClr val="accent1">
                    <a:lumMod val="75000"/>
                  </a:schemeClr>
                </a:solidFill>
                <a:ea typeface="Cambria" panose="02040503050406030204" pitchFamily="18" charset="0"/>
              </a:endParaRPr>
            </a:p>
          </p:txBody>
        </p:sp>
        <p:cxnSp>
          <p:nvCxnSpPr>
            <p:cNvPr id="16" name="25 Conector recto">
              <a:extLst>
                <a:ext uri="{FF2B5EF4-FFF2-40B4-BE49-F238E27FC236}">
                  <a16:creationId xmlns:a16="http://schemas.microsoft.com/office/drawing/2014/main" id="{83970F82-969D-B54B-82D4-A1BB322F6A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171" y="1188916"/>
              <a:ext cx="3796387" cy="1"/>
            </a:xfrm>
            <a:prstGeom prst="line">
              <a:avLst/>
            </a:prstGeom>
            <a:noFill/>
            <a:ln w="76200" cap="flat" cmpd="sng" algn="ctr">
              <a:solidFill>
                <a:srgbClr val="B9313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79D97122-7053-D144-8566-DBC728BA7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450776"/>
              </p:ext>
            </p:extLst>
          </p:nvPr>
        </p:nvGraphicFramePr>
        <p:xfrm>
          <a:off x="371061" y="603596"/>
          <a:ext cx="11463130" cy="553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echa derecha 17">
            <a:extLst>
              <a:ext uri="{FF2B5EF4-FFF2-40B4-BE49-F238E27FC236}">
                <a16:creationId xmlns:a16="http://schemas.microsoft.com/office/drawing/2014/main" id="{2326E9E5-EF49-5E4B-AAED-BEF7F4FA9A74}"/>
              </a:ext>
            </a:extLst>
          </p:cNvPr>
          <p:cNvSpPr/>
          <p:nvPr/>
        </p:nvSpPr>
        <p:spPr>
          <a:xfrm rot="5400000">
            <a:off x="2873829" y="4321629"/>
            <a:ext cx="762000" cy="1088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AE526E-E344-0C4D-8338-69E5048B95D0}"/>
              </a:ext>
            </a:extLst>
          </p:cNvPr>
          <p:cNvSpPr txBox="1"/>
          <p:nvPr/>
        </p:nvSpPr>
        <p:spPr>
          <a:xfrm>
            <a:off x="170111" y="5246915"/>
            <a:ext cx="1382486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Cuenta pagadora de Nómina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9EA5DAF-E829-7D42-893E-65B64F469956}"/>
              </a:ext>
            </a:extLst>
          </p:cNvPr>
          <p:cNvSpPr txBox="1"/>
          <p:nvPr/>
        </p:nvSpPr>
        <p:spPr>
          <a:xfrm>
            <a:off x="2218318" y="5286542"/>
            <a:ext cx="2191456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PAGO A PROVEEDORES Y CONTRATISTAS</a:t>
            </a:r>
          </a:p>
        </p:txBody>
      </p:sp>
      <p:sp>
        <p:nvSpPr>
          <p:cNvPr id="22" name="Más 21">
            <a:extLst>
              <a:ext uri="{FF2B5EF4-FFF2-40B4-BE49-F238E27FC236}">
                <a16:creationId xmlns:a16="http://schemas.microsoft.com/office/drawing/2014/main" id="{5B9E6DE3-7F74-E541-9914-D8A5739B3307}"/>
              </a:ext>
            </a:extLst>
          </p:cNvPr>
          <p:cNvSpPr/>
          <p:nvPr/>
        </p:nvSpPr>
        <p:spPr>
          <a:xfrm>
            <a:off x="1552596" y="5486028"/>
            <a:ext cx="631371" cy="4451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Igual 22">
            <a:extLst>
              <a:ext uri="{FF2B5EF4-FFF2-40B4-BE49-F238E27FC236}">
                <a16:creationId xmlns:a16="http://schemas.microsoft.com/office/drawing/2014/main" id="{FD992278-68BF-4F4F-81B2-4838D2AD7C79}"/>
              </a:ext>
            </a:extLst>
          </p:cNvPr>
          <p:cNvSpPr/>
          <p:nvPr/>
        </p:nvSpPr>
        <p:spPr>
          <a:xfrm>
            <a:off x="9291946" y="5485362"/>
            <a:ext cx="701723" cy="3342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D69770E-2136-2B4C-8488-6670908245BE}"/>
              </a:ext>
            </a:extLst>
          </p:cNvPr>
          <p:cNvSpPr/>
          <p:nvPr/>
        </p:nvSpPr>
        <p:spPr>
          <a:xfrm>
            <a:off x="9957380" y="5103699"/>
            <a:ext cx="2191456" cy="1150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DISTRIBUIDO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89E0A7-E4CA-D446-BD8D-EA475314EC31}"/>
              </a:ext>
            </a:extLst>
          </p:cNvPr>
          <p:cNvSpPr/>
          <p:nvPr/>
        </p:nvSpPr>
        <p:spPr>
          <a:xfrm>
            <a:off x="9222788" y="2835937"/>
            <a:ext cx="2304817" cy="498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DISTRIBUIDO POR FORMULA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488C317-F42F-DD4F-A306-15FE5A668C80}"/>
              </a:ext>
            </a:extLst>
          </p:cNvPr>
          <p:cNvSpPr/>
          <p:nvPr/>
        </p:nvSpPr>
        <p:spPr>
          <a:xfrm>
            <a:off x="9222788" y="3340193"/>
            <a:ext cx="2304817" cy="510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Y/O ASIGNADO POR TRANSFERENCIAS</a:t>
            </a:r>
          </a:p>
        </p:txBody>
      </p:sp>
      <p:sp>
        <p:nvSpPr>
          <p:cNvPr id="24" name="Más 23">
            <a:extLst>
              <a:ext uri="{FF2B5EF4-FFF2-40B4-BE49-F238E27FC236}">
                <a16:creationId xmlns:a16="http://schemas.microsoft.com/office/drawing/2014/main" id="{8CC06C29-6909-CF46-AB7F-262E8D1B3D64}"/>
              </a:ext>
            </a:extLst>
          </p:cNvPr>
          <p:cNvSpPr/>
          <p:nvPr/>
        </p:nvSpPr>
        <p:spPr>
          <a:xfrm>
            <a:off x="4409774" y="5456500"/>
            <a:ext cx="631371" cy="4451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735375-9C1F-D946-A4FA-26CE457F7033}"/>
              </a:ext>
            </a:extLst>
          </p:cNvPr>
          <p:cNvSpPr txBox="1"/>
          <p:nvPr/>
        </p:nvSpPr>
        <p:spPr>
          <a:xfrm>
            <a:off x="5098136" y="5544767"/>
            <a:ext cx="1814183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AMORTIZACIÓN</a:t>
            </a:r>
          </a:p>
        </p:txBody>
      </p:sp>
      <p:sp>
        <p:nvSpPr>
          <p:cNvPr id="26" name="Más 25">
            <a:extLst>
              <a:ext uri="{FF2B5EF4-FFF2-40B4-BE49-F238E27FC236}">
                <a16:creationId xmlns:a16="http://schemas.microsoft.com/office/drawing/2014/main" id="{F94639E7-66CC-AB43-A397-6175534E7A2D}"/>
              </a:ext>
            </a:extLst>
          </p:cNvPr>
          <p:cNvSpPr/>
          <p:nvPr/>
        </p:nvSpPr>
        <p:spPr>
          <a:xfrm>
            <a:off x="6933848" y="5429940"/>
            <a:ext cx="631371" cy="4451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4D39427-D935-D84F-B6AA-5D17C5D6F949}"/>
              </a:ext>
            </a:extLst>
          </p:cNvPr>
          <p:cNvSpPr txBox="1"/>
          <p:nvPr/>
        </p:nvSpPr>
        <p:spPr>
          <a:xfrm>
            <a:off x="7586749" y="5505712"/>
            <a:ext cx="169068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SUBEJERCICIO</a:t>
            </a:r>
          </a:p>
        </p:txBody>
      </p:sp>
      <p:pic>
        <p:nvPicPr>
          <p:cNvPr id="28" name="Imagen 27" descr="color.wmf">
            <a:extLst>
              <a:ext uri="{FF2B5EF4-FFF2-40B4-BE49-F238E27FC236}">
                <a16:creationId xmlns:a16="http://schemas.microsoft.com/office/drawing/2014/main" id="{5A2621E0-8D9A-FE4C-A32F-3492B24BBFD6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083" y="70647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7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lor.wmf">
            <a:extLst>
              <a:ext uri="{FF2B5EF4-FFF2-40B4-BE49-F238E27FC236}">
                <a16:creationId xmlns:a16="http://schemas.microsoft.com/office/drawing/2014/main" id="{0C94FD84-8D65-884C-957E-8F5BE078A86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13B925-4C01-5743-BF19-31FB21D0821A}"/>
              </a:ext>
            </a:extLst>
          </p:cNvPr>
          <p:cNvSpPr txBox="1"/>
          <p:nvPr/>
        </p:nvSpPr>
        <p:spPr>
          <a:xfrm>
            <a:off x="6769885" y="796239"/>
            <a:ext cx="15111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Registrar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Integrar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Custodiar</a:t>
            </a:r>
            <a:r>
              <a:rPr lang="es-MX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Cuidar</a:t>
            </a:r>
          </a:p>
          <a:p>
            <a:endParaRPr lang="es-MX" sz="16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2753696-808E-A44B-A4C0-DC3D320A63A7}"/>
              </a:ext>
            </a:extLst>
          </p:cNvPr>
          <p:cNvSpPr/>
          <p:nvPr/>
        </p:nvSpPr>
        <p:spPr>
          <a:xfrm>
            <a:off x="3841282" y="881723"/>
            <a:ext cx="1859233" cy="1513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/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a) OMITA</a:t>
            </a:r>
          </a:p>
          <a:p>
            <a:pPr algn="ctr"/>
            <a:endParaRPr lang="es-MX" dirty="0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CE62F544-F4FD-A04A-B4EF-DA6539A3F14C}"/>
              </a:ext>
            </a:extLst>
          </p:cNvPr>
          <p:cNvSpPr/>
          <p:nvPr/>
        </p:nvSpPr>
        <p:spPr>
          <a:xfrm>
            <a:off x="6349341" y="947697"/>
            <a:ext cx="257291" cy="152019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C3C338-8181-F14C-9486-D0C4325AD613}"/>
              </a:ext>
            </a:extLst>
          </p:cNvPr>
          <p:cNvSpPr txBox="1"/>
          <p:nvPr/>
        </p:nvSpPr>
        <p:spPr>
          <a:xfrm>
            <a:off x="7676002" y="457328"/>
            <a:ext cx="355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000" b="1" dirty="0">
                <a:latin typeface="+mj-lt"/>
              </a:rPr>
              <a:t>Frac. V, art. 49 LGRA</a:t>
            </a:r>
          </a:p>
          <a:p>
            <a:pPr algn="ctr"/>
            <a:endParaRPr lang="es-MX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83AF9D-A758-5E41-943A-34BCA24BD425}"/>
              </a:ext>
            </a:extLst>
          </p:cNvPr>
          <p:cNvSpPr txBox="1"/>
          <p:nvPr/>
        </p:nvSpPr>
        <p:spPr>
          <a:xfrm>
            <a:off x="1175479" y="1509003"/>
            <a:ext cx="181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000" b="1" dirty="0">
                <a:latin typeface="+mj-lt"/>
              </a:rPr>
              <a:t>El servidor público que por razón de su empleo, cargo o comisión: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3325FCC8-689A-D543-8A0C-14B168AE382C}"/>
              </a:ext>
            </a:extLst>
          </p:cNvPr>
          <p:cNvSpPr/>
          <p:nvPr/>
        </p:nvSpPr>
        <p:spPr>
          <a:xfrm>
            <a:off x="9010071" y="2053244"/>
            <a:ext cx="1781891" cy="12100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documentación e información que tenga bajo su responsabilidad. </a:t>
            </a:r>
          </a:p>
        </p:txBody>
      </p:sp>
      <p:sp>
        <p:nvSpPr>
          <p:cNvPr id="10" name="Flecha abajo 9">
            <a:extLst>
              <a:ext uri="{FF2B5EF4-FFF2-40B4-BE49-F238E27FC236}">
                <a16:creationId xmlns:a16="http://schemas.microsoft.com/office/drawing/2014/main" id="{F54FC8A3-2988-B247-86A3-EAC47CA7B86D}"/>
              </a:ext>
            </a:extLst>
          </p:cNvPr>
          <p:cNvSpPr/>
          <p:nvPr/>
        </p:nvSpPr>
        <p:spPr>
          <a:xfrm rot="16200000">
            <a:off x="8250213" y="2373118"/>
            <a:ext cx="388346" cy="432048"/>
          </a:xfrm>
          <a:prstGeom prst="downArrow">
            <a:avLst>
              <a:gd name="adj1" fmla="val 50000"/>
              <a:gd name="adj2" fmla="val 37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9F9CF5D-EB8D-3D41-9954-98854B18C663}"/>
              </a:ext>
            </a:extLst>
          </p:cNvPr>
          <p:cNvSpPr/>
          <p:nvPr/>
        </p:nvSpPr>
        <p:spPr>
          <a:xfrm>
            <a:off x="3914085" y="2589142"/>
            <a:ext cx="1855857" cy="1614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 dirty="0"/>
          </a:p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b) NO IMPIDA O EVITE QUE DE MANERA INDEBIDA </a:t>
            </a:r>
          </a:p>
          <a:p>
            <a:pPr algn="ctr"/>
            <a:endParaRPr lang="es-MX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1F2B4-CC29-1148-A2E4-CC0E980AE800}"/>
              </a:ext>
            </a:extLst>
          </p:cNvPr>
          <p:cNvSpPr txBox="1"/>
          <p:nvPr/>
        </p:nvSpPr>
        <p:spPr>
          <a:xfrm>
            <a:off x="6689848" y="2485616"/>
            <a:ext cx="18167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Se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Divulgue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Sustraiga </a:t>
            </a:r>
            <a:r>
              <a:rPr lang="es-MX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Destruya</a:t>
            </a:r>
          </a:p>
          <a:p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Oculte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b="1" dirty="0"/>
              <a:t>No utilice 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8F243C77-E004-1447-AAE4-4485B46B0296}"/>
              </a:ext>
            </a:extLst>
          </p:cNvPr>
          <p:cNvSpPr/>
          <p:nvPr/>
        </p:nvSpPr>
        <p:spPr>
          <a:xfrm>
            <a:off x="6310042" y="2724933"/>
            <a:ext cx="265457" cy="187585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547594-D43C-0141-B94D-308BF0829409}"/>
              </a:ext>
            </a:extLst>
          </p:cNvPr>
          <p:cNvSpPr txBox="1"/>
          <p:nvPr/>
        </p:nvSpPr>
        <p:spPr>
          <a:xfrm>
            <a:off x="3782521" y="41446"/>
            <a:ext cx="383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Falta Administrativa No grave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8B21C3-A9EF-F740-9691-066A0829ED8A}"/>
              </a:ext>
            </a:extLst>
          </p:cNvPr>
          <p:cNvSpPr txBox="1"/>
          <p:nvPr/>
        </p:nvSpPr>
        <p:spPr>
          <a:xfrm>
            <a:off x="1071072" y="4600791"/>
            <a:ext cx="1508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000" b="1" dirty="0">
                <a:latin typeface="+mj-lt"/>
              </a:rPr>
              <a:t>El servidor público que en el ejercicio de sus funciones: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1D2E1C9-4B07-4743-962E-731DBFC69F6D}"/>
              </a:ext>
            </a:extLst>
          </p:cNvPr>
          <p:cNvSpPr/>
          <p:nvPr/>
        </p:nvSpPr>
        <p:spPr>
          <a:xfrm>
            <a:off x="3556701" y="4570067"/>
            <a:ext cx="2463099" cy="2086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/>
              <a:t>NO</a:t>
            </a:r>
            <a:r>
              <a:rPr lang="es-MX" sz="1600" dirty="0"/>
              <a:t> rinda cuentas sobre el ejercicio de las funciones, conforme a las normas aplicables </a:t>
            </a:r>
            <a:endParaRPr lang="es-MX" sz="1600" b="1" dirty="0"/>
          </a:p>
        </p:txBody>
      </p:sp>
      <p:sp>
        <p:nvSpPr>
          <p:cNvPr id="29" name="Flecha abajo 28">
            <a:extLst>
              <a:ext uri="{FF2B5EF4-FFF2-40B4-BE49-F238E27FC236}">
                <a16:creationId xmlns:a16="http://schemas.microsoft.com/office/drawing/2014/main" id="{B8326B17-A167-9441-84FA-3AB414327927}"/>
              </a:ext>
            </a:extLst>
          </p:cNvPr>
          <p:cNvSpPr/>
          <p:nvPr/>
        </p:nvSpPr>
        <p:spPr>
          <a:xfrm rot="16200000">
            <a:off x="2770629" y="5397320"/>
            <a:ext cx="388346" cy="432048"/>
          </a:xfrm>
          <a:prstGeom prst="downArrow">
            <a:avLst>
              <a:gd name="adj1" fmla="val 50000"/>
              <a:gd name="adj2" fmla="val 37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Abrir llave 1">
            <a:extLst>
              <a:ext uri="{FF2B5EF4-FFF2-40B4-BE49-F238E27FC236}">
                <a16:creationId xmlns:a16="http://schemas.microsoft.com/office/drawing/2014/main" id="{0E8C9CD1-4E36-5B4E-85C9-29C34C0E6E55}"/>
              </a:ext>
            </a:extLst>
          </p:cNvPr>
          <p:cNvSpPr/>
          <p:nvPr/>
        </p:nvSpPr>
        <p:spPr>
          <a:xfrm>
            <a:off x="3180826" y="1317171"/>
            <a:ext cx="375875" cy="1946158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7E2FB8-817F-1742-B581-CC2F5AA80645}"/>
              </a:ext>
            </a:extLst>
          </p:cNvPr>
          <p:cNvSpPr txBox="1"/>
          <p:nvPr/>
        </p:nvSpPr>
        <p:spPr>
          <a:xfrm>
            <a:off x="4365523" y="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946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93188623-AF02-674B-AC32-E07E81601057}"/>
              </a:ext>
            </a:extLst>
          </p:cNvPr>
          <p:cNvSpPr txBox="1"/>
          <p:nvPr/>
        </p:nvSpPr>
        <p:spPr>
          <a:xfrm>
            <a:off x="4471634" y="396131"/>
            <a:ext cx="345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Falta Administrativa Grave</a:t>
            </a:r>
          </a:p>
        </p:txBody>
      </p:sp>
      <p:pic>
        <p:nvPicPr>
          <p:cNvPr id="22" name="Imagen 21" descr="color.wmf">
            <a:extLst>
              <a:ext uri="{FF2B5EF4-FFF2-40B4-BE49-F238E27FC236}">
                <a16:creationId xmlns:a16="http://schemas.microsoft.com/office/drawing/2014/main" id="{D4DCFBA3-5B5F-5840-A6C4-4CEEFCEB729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97E0F299-652E-1A4C-8C4D-815D72DDD33C}"/>
              </a:ext>
            </a:extLst>
          </p:cNvPr>
          <p:cNvSpPr txBox="1">
            <a:spLocks/>
          </p:cNvSpPr>
          <p:nvPr/>
        </p:nvSpPr>
        <p:spPr>
          <a:xfrm>
            <a:off x="9299984" y="0"/>
            <a:ext cx="388843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>
                <a:solidFill>
                  <a:schemeClr val="accent1">
                    <a:lumMod val="75000"/>
                  </a:schemeClr>
                </a:solidFill>
              </a:rPr>
              <a:t>Desacato </a:t>
            </a:r>
            <a:br>
              <a:rPr lang="es-MX" sz="2800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sz="2800" b="1">
                <a:solidFill>
                  <a:schemeClr val="accent1">
                    <a:lumMod val="75000"/>
                  </a:schemeClr>
                </a:solidFill>
              </a:rPr>
              <a:t>Art. 63 LGRA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DBFDFAA-3DF7-1947-930B-9154493E70C1}"/>
              </a:ext>
            </a:extLst>
          </p:cNvPr>
          <p:cNvSpPr txBox="1"/>
          <p:nvPr/>
        </p:nvSpPr>
        <p:spPr>
          <a:xfrm>
            <a:off x="9805" y="1438423"/>
            <a:ext cx="354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El </a:t>
            </a:r>
            <a:r>
              <a:rPr lang="es-MX" sz="2400" b="1" dirty="0"/>
              <a:t>servidor público</a:t>
            </a:r>
            <a:r>
              <a:rPr lang="es-MX" sz="2400" dirty="0"/>
              <a:t> que: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EFBB824-5005-0442-96D6-008E09140033}"/>
              </a:ext>
            </a:extLst>
          </p:cNvPr>
          <p:cNvSpPr/>
          <p:nvPr/>
        </p:nvSpPr>
        <p:spPr>
          <a:xfrm>
            <a:off x="388540" y="2443160"/>
            <a:ext cx="2783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Tratándose de requerimientos o resoluciones de autoridades: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600FF654-DB32-D44D-9FC7-7C34FDA9B370}"/>
              </a:ext>
            </a:extLst>
          </p:cNvPr>
          <p:cNvSpPr/>
          <p:nvPr/>
        </p:nvSpPr>
        <p:spPr>
          <a:xfrm>
            <a:off x="7149077" y="1260325"/>
            <a:ext cx="3293635" cy="8890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800"/>
              </a:lnSpc>
            </a:pPr>
            <a:r>
              <a:rPr lang="es-MX" b="1" dirty="0">
                <a:solidFill>
                  <a:schemeClr val="tx1"/>
                </a:solidFill>
              </a:rPr>
              <a:t>Proporcione</a:t>
            </a:r>
            <a:r>
              <a:rPr lang="es-MX" dirty="0">
                <a:solidFill>
                  <a:schemeClr val="tx1"/>
                </a:solidFill>
              </a:rPr>
              <a:t> información falsa</a:t>
            </a:r>
            <a:r>
              <a:rPr lang="es-MX" dirty="0"/>
              <a:t>;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C9815DD1-E157-E748-B9D6-8AF46ABC6CA6}"/>
              </a:ext>
            </a:extLst>
          </p:cNvPr>
          <p:cNvSpPr/>
          <p:nvPr/>
        </p:nvSpPr>
        <p:spPr>
          <a:xfrm>
            <a:off x="7149078" y="2246361"/>
            <a:ext cx="3293634" cy="59947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Omita</a:t>
            </a:r>
            <a:r>
              <a:rPr lang="es-MX" dirty="0">
                <a:solidFill>
                  <a:schemeClr val="tx1"/>
                </a:solidFill>
              </a:rPr>
              <a:t> dar respuesta alguna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7C0E18F7-2369-5442-8847-5E7CF0250988}"/>
              </a:ext>
            </a:extLst>
          </p:cNvPr>
          <p:cNvSpPr/>
          <p:nvPr/>
        </p:nvSpPr>
        <p:spPr>
          <a:xfrm>
            <a:off x="7237468" y="3138151"/>
            <a:ext cx="3205244" cy="11446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Retrase</a:t>
            </a:r>
            <a:r>
              <a:rPr lang="es-MX" dirty="0">
                <a:solidFill>
                  <a:schemeClr val="tx1"/>
                </a:solidFill>
              </a:rPr>
              <a:t> deliberadamente y sin justificación la entrega de la información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1AA5AFD-ADE0-154F-ABF8-3BB3BA30F809}"/>
              </a:ext>
            </a:extLst>
          </p:cNvPr>
          <p:cNvSpPr txBox="1"/>
          <p:nvPr/>
        </p:nvSpPr>
        <p:spPr>
          <a:xfrm>
            <a:off x="7688042" y="5328377"/>
            <a:ext cx="260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A pesar de que se le hubieran impuesto medidas de apremio.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EC10D5D-FFF6-AD44-B57B-A295E59596CE}"/>
              </a:ext>
            </a:extLst>
          </p:cNvPr>
          <p:cNvSpPr txBox="1"/>
          <p:nvPr/>
        </p:nvSpPr>
        <p:spPr>
          <a:xfrm>
            <a:off x="3361913" y="1260325"/>
            <a:ext cx="228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Fiscalizadoras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5EF94A1-4D70-D341-B2D5-4F85A598B054}"/>
              </a:ext>
            </a:extLst>
          </p:cNvPr>
          <p:cNvSpPr txBox="1"/>
          <p:nvPr/>
        </p:nvSpPr>
        <p:spPr>
          <a:xfrm>
            <a:off x="3384342" y="1936885"/>
            <a:ext cx="2289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De Control Interno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F3ED4AE-75B8-5D46-B926-84C8AC6299C8}"/>
              </a:ext>
            </a:extLst>
          </p:cNvPr>
          <p:cNvSpPr txBox="1"/>
          <p:nvPr/>
        </p:nvSpPr>
        <p:spPr>
          <a:xfrm>
            <a:off x="3361913" y="2420270"/>
            <a:ext cx="2289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Electorales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ADF3075-AB39-CD47-978C-3AABCDDE18A7}"/>
              </a:ext>
            </a:extLst>
          </p:cNvPr>
          <p:cNvSpPr txBox="1"/>
          <p:nvPr/>
        </p:nvSpPr>
        <p:spPr>
          <a:xfrm>
            <a:off x="3361912" y="3008206"/>
            <a:ext cx="2289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Derechos Humanos</a:t>
            </a:r>
          </a:p>
        </p:txBody>
      </p:sp>
      <p:sp>
        <p:nvSpPr>
          <p:cNvPr id="34" name="Flecha derecha 33">
            <a:extLst>
              <a:ext uri="{FF2B5EF4-FFF2-40B4-BE49-F238E27FC236}">
                <a16:creationId xmlns:a16="http://schemas.microsoft.com/office/drawing/2014/main" id="{B3D06EBA-6BDF-4D46-A883-CB48DA6317D5}"/>
              </a:ext>
            </a:extLst>
          </p:cNvPr>
          <p:cNvSpPr/>
          <p:nvPr/>
        </p:nvSpPr>
        <p:spPr>
          <a:xfrm>
            <a:off x="5923703" y="2559122"/>
            <a:ext cx="551936" cy="52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35" name="Flecha abajo 34">
            <a:extLst>
              <a:ext uri="{FF2B5EF4-FFF2-40B4-BE49-F238E27FC236}">
                <a16:creationId xmlns:a16="http://schemas.microsoft.com/office/drawing/2014/main" id="{3FDB534E-73BF-2145-ADF5-A95D67546EE2}"/>
              </a:ext>
            </a:extLst>
          </p:cNvPr>
          <p:cNvSpPr/>
          <p:nvPr/>
        </p:nvSpPr>
        <p:spPr>
          <a:xfrm>
            <a:off x="8558962" y="4505626"/>
            <a:ext cx="562256" cy="599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E350B6F-6441-514B-BDAB-0E1FFB82C57A}"/>
              </a:ext>
            </a:extLst>
          </p:cNvPr>
          <p:cNvSpPr txBox="1"/>
          <p:nvPr/>
        </p:nvSpPr>
        <p:spPr>
          <a:xfrm>
            <a:off x="3384343" y="3574867"/>
            <a:ext cx="228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O cualquier otra competente</a:t>
            </a:r>
          </a:p>
        </p:txBody>
      </p:sp>
    </p:spTree>
    <p:extLst>
      <p:ext uri="{BB962C8B-B14F-4D97-AF65-F5344CB8AC3E}">
        <p14:creationId xmlns:p14="http://schemas.microsoft.com/office/powerpoint/2010/main" val="109906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9408369" y="6572250"/>
            <a:ext cx="1188195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200" dirty="0">
                <a:solidFill>
                  <a:prstClr val="white"/>
                </a:solidFill>
              </a:rPr>
              <a:t>ASF | </a:t>
            </a:r>
            <a:fld id="{79867788-4CA0-4567-85B0-7A425B512B40}" type="slidenum">
              <a:rPr lang="es-MX" sz="12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sz="1200" dirty="0">
              <a:solidFill>
                <a:prstClr val="white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0832" y="2492896"/>
            <a:ext cx="9409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s-MX" sz="2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HALLAZGOS ENCONTRADOS REGULARMENTE:</a:t>
            </a:r>
            <a:endParaRPr lang="es-MX" sz="11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es-MX" sz="9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Retenciones no enteradas a terceros institucionales (FOVISSSTE, ISSSTE, SAT)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Pago de multas y recargos por el entero extemporáneo a terceros institucionales.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Pago de plazas o categorías no consideradas en el convenio, catálogo o normativa.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Pago excedente en sueldos, prestaciones o estímulos a los autorizados o que no son financiables con el fondo o programa.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Pagos posteriores a la fecha de baja, con licencia sin goce de sueldo y/o no se realizó reintegro de cheques cancelados en las cuentas bancarias pagadoras de nómina.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s-MX" sz="18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MX" sz="2400" b="1" dirty="0">
              <a:solidFill>
                <a:schemeClr val="tx1"/>
              </a:solidFill>
              <a:latin typeface="+mn-lt"/>
            </a:endParaRPr>
          </a:p>
          <a:p>
            <a:endParaRPr lang="es-MX" sz="2400" dirty="0">
              <a:solidFill>
                <a:schemeClr val="tx1"/>
              </a:solidFill>
              <a:latin typeface="+mn-lt"/>
            </a:endParaRPr>
          </a:p>
          <a:p>
            <a:endParaRPr lang="es-MX" sz="2000" dirty="0">
              <a:latin typeface="+mn-lt"/>
            </a:endParaRPr>
          </a:p>
          <a:p>
            <a:pPr eaLnBrk="1" hangingPunct="1"/>
            <a:endParaRPr lang="es-MX" sz="2000" dirty="0">
              <a:latin typeface="+mn-lt"/>
            </a:endParaRP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1631504" y="6525344"/>
            <a:ext cx="7272808" cy="33265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000" dirty="0"/>
              <a:t>DIRECCIÓN DE AUDITORÍA A LOS RECURSOS FEDERALES TRANSFERIDOS “D” 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C1C0253-AD43-6040-9AD0-48CBE016B72B}"/>
              </a:ext>
            </a:extLst>
          </p:cNvPr>
          <p:cNvGrpSpPr/>
          <p:nvPr/>
        </p:nvGrpSpPr>
        <p:grpSpPr>
          <a:xfrm>
            <a:off x="220089" y="189892"/>
            <a:ext cx="6208789" cy="1167936"/>
            <a:chOff x="220089" y="189892"/>
            <a:chExt cx="6208789" cy="1167936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819562B-73EE-644C-8C21-125D84B53156}"/>
                </a:ext>
              </a:extLst>
            </p:cNvPr>
            <p:cNvSpPr txBox="1"/>
            <p:nvPr/>
          </p:nvSpPr>
          <p:spPr>
            <a:xfrm>
              <a:off x="1895419" y="189892"/>
              <a:ext cx="4533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MX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25 Conector recto">
              <a:extLst>
                <a:ext uri="{FF2B5EF4-FFF2-40B4-BE49-F238E27FC236}">
                  <a16:creationId xmlns:a16="http://schemas.microsoft.com/office/drawing/2014/main" id="{2D801E55-CA21-CB41-9F07-039362BB90E9}"/>
                </a:ext>
              </a:extLst>
            </p:cNvPr>
            <p:cNvCxnSpPr/>
            <p:nvPr/>
          </p:nvCxnSpPr>
          <p:spPr>
            <a:xfrm flipH="1" flipV="1">
              <a:off x="220089" y="1356985"/>
              <a:ext cx="5180673" cy="843"/>
            </a:xfrm>
            <a:prstGeom prst="line">
              <a:avLst/>
            </a:prstGeom>
            <a:noFill/>
            <a:ln w="76200" cap="flat" cmpd="sng" algn="ctr">
              <a:solidFill>
                <a:srgbClr val="B9313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18" name="Imagen 17" descr="color.wmf">
            <a:extLst>
              <a:ext uri="{FF2B5EF4-FFF2-40B4-BE49-F238E27FC236}">
                <a16:creationId xmlns:a16="http://schemas.microsoft.com/office/drawing/2014/main" id="{56447198-CB62-6543-810E-8FF4B0686A2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90" y="272279"/>
            <a:ext cx="2401198" cy="7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2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1089</Words>
  <Application>Microsoft Macintosh PowerPoint</Application>
  <PresentationFormat>Panorámica</PresentationFormat>
  <Paragraphs>203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Aharoni</vt:lpstr>
      <vt:lpstr>Arial</vt:lpstr>
      <vt:lpstr>Bahnschrift</vt:lpstr>
      <vt:lpstr>Calibri</vt:lpstr>
      <vt:lpstr>Calibri Light</vt:lpstr>
      <vt:lpstr>Cambria</vt:lpstr>
      <vt:lpstr>Times New Roman</vt:lpstr>
      <vt:lpstr>Wingdings</vt:lpstr>
      <vt:lpstr>Tema de Office</vt:lpstr>
      <vt:lpstr>     Nuevo Modelo de Auditoría al Gasto Federalizado </vt:lpstr>
      <vt:lpstr>Ingresos de las entidades federativas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Auditoría a Participaciones Federales a  Entidades Federativas y Municipios </dc:title>
  <dc:creator>Aureliano Hernández Palacios Cardel</dc:creator>
  <cp:lastModifiedBy>Usuario de Microsoft Office</cp:lastModifiedBy>
  <cp:revision>27</cp:revision>
  <cp:lastPrinted>2019-11-05T04:46:09Z</cp:lastPrinted>
  <dcterms:created xsi:type="dcterms:W3CDTF">2019-10-16T19:17:40Z</dcterms:created>
  <dcterms:modified xsi:type="dcterms:W3CDTF">2019-12-09T01:48:35Z</dcterms:modified>
</cp:coreProperties>
</file>