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76" r:id="rId3"/>
    <p:sldId id="377" r:id="rId4"/>
    <p:sldId id="282" r:id="rId5"/>
    <p:sldId id="281" r:id="rId6"/>
    <p:sldId id="301" r:id="rId7"/>
    <p:sldId id="305" r:id="rId8"/>
    <p:sldId id="304" r:id="rId9"/>
    <p:sldId id="283" r:id="rId10"/>
    <p:sldId id="372" r:id="rId11"/>
    <p:sldId id="374" r:id="rId12"/>
    <p:sldId id="290" r:id="rId13"/>
    <p:sldId id="291" r:id="rId14"/>
    <p:sldId id="265" r:id="rId15"/>
    <p:sldId id="297" r:id="rId16"/>
    <p:sldId id="295"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B2ADF-E46F-46C0-9620-B03A4F037696}" type="doc">
      <dgm:prSet loTypeId="urn:microsoft.com/office/officeart/2009/layout/CircleArrowProcess" loCatId="cycle" qsTypeId="urn:microsoft.com/office/officeart/2005/8/quickstyle/simple5" qsCatId="simple" csTypeId="urn:microsoft.com/office/officeart/2005/8/colors/colorful3" csCatId="colorful" phldr="1"/>
      <dgm:spPr/>
      <dgm:t>
        <a:bodyPr/>
        <a:lstStyle/>
        <a:p>
          <a:endParaRPr lang="es-MX"/>
        </a:p>
      </dgm:t>
    </dgm:pt>
    <dgm:pt modelId="{070A6543-81C9-4C61-8570-E4056A5F4237}">
      <dgm:prSet phldrT="[Texto]"/>
      <dgm:spPr/>
      <dgm:t>
        <a:bodyPr/>
        <a:lstStyle/>
        <a:p>
          <a:r>
            <a:rPr lang="es-MX" b="1" dirty="0"/>
            <a:t>DESIGUALDAD</a:t>
          </a:r>
        </a:p>
      </dgm:t>
    </dgm:pt>
    <dgm:pt modelId="{C8FEC514-4DE0-4EE3-919A-012E935BF973}" type="parTrans" cxnId="{2AD6C123-9725-4C74-A734-54135A748B96}">
      <dgm:prSet/>
      <dgm:spPr/>
      <dgm:t>
        <a:bodyPr/>
        <a:lstStyle/>
        <a:p>
          <a:endParaRPr lang="es-MX"/>
        </a:p>
      </dgm:t>
    </dgm:pt>
    <dgm:pt modelId="{7C051158-B898-4D4A-947A-A79340CCACDA}" type="sibTrans" cxnId="{2AD6C123-9725-4C74-A734-54135A748B96}">
      <dgm:prSet/>
      <dgm:spPr/>
      <dgm:t>
        <a:bodyPr/>
        <a:lstStyle/>
        <a:p>
          <a:endParaRPr lang="es-MX"/>
        </a:p>
      </dgm:t>
    </dgm:pt>
    <dgm:pt modelId="{C065348B-E70B-481C-8848-46BA9899A83A}">
      <dgm:prSet phldrT="[Texto]"/>
      <dgm:spPr/>
      <dgm:t>
        <a:bodyPr/>
        <a:lstStyle/>
        <a:p>
          <a:r>
            <a:rPr lang="es-MX" b="1" dirty="0"/>
            <a:t>CORRUPCIÓN</a:t>
          </a:r>
        </a:p>
      </dgm:t>
    </dgm:pt>
    <dgm:pt modelId="{74125A34-3B7A-4141-8FE4-E7505D4443D5}" type="parTrans" cxnId="{8DF811A5-2E1B-45BE-B403-6DB52E60D574}">
      <dgm:prSet/>
      <dgm:spPr/>
      <dgm:t>
        <a:bodyPr/>
        <a:lstStyle/>
        <a:p>
          <a:endParaRPr lang="es-MX"/>
        </a:p>
      </dgm:t>
    </dgm:pt>
    <dgm:pt modelId="{7230FB63-EBA6-4D21-B30E-90A7A91AE6C8}" type="sibTrans" cxnId="{8DF811A5-2E1B-45BE-B403-6DB52E60D574}">
      <dgm:prSet/>
      <dgm:spPr/>
      <dgm:t>
        <a:bodyPr/>
        <a:lstStyle/>
        <a:p>
          <a:endParaRPr lang="es-MX"/>
        </a:p>
      </dgm:t>
    </dgm:pt>
    <dgm:pt modelId="{2E239D9F-B0BA-45FC-864D-6B21B7AE91C9}" type="pres">
      <dgm:prSet presAssocID="{6C1B2ADF-E46F-46C0-9620-B03A4F037696}" presName="Name0" presStyleCnt="0">
        <dgm:presLayoutVars>
          <dgm:chMax val="7"/>
          <dgm:chPref val="7"/>
          <dgm:dir/>
          <dgm:animLvl val="lvl"/>
        </dgm:presLayoutVars>
      </dgm:prSet>
      <dgm:spPr/>
      <dgm:t>
        <a:bodyPr/>
        <a:lstStyle/>
        <a:p>
          <a:endParaRPr lang="es-ES"/>
        </a:p>
      </dgm:t>
    </dgm:pt>
    <dgm:pt modelId="{08EF7DEC-61A1-489B-BCA9-DEF49E862F61}" type="pres">
      <dgm:prSet presAssocID="{070A6543-81C9-4C61-8570-E4056A5F4237}" presName="Accent1" presStyleCnt="0"/>
      <dgm:spPr/>
    </dgm:pt>
    <dgm:pt modelId="{6F499170-3B4D-484F-ACF6-EAF74BF6EC18}" type="pres">
      <dgm:prSet presAssocID="{070A6543-81C9-4C61-8570-E4056A5F4237}" presName="Accent" presStyleLbl="node1" presStyleIdx="0" presStyleCnt="2"/>
      <dgm:spPr>
        <a:solidFill>
          <a:schemeClr val="accent6"/>
        </a:solidFill>
      </dgm:spPr>
    </dgm:pt>
    <dgm:pt modelId="{7ECFA94A-58AE-4703-BFF8-86ADD706A569}" type="pres">
      <dgm:prSet presAssocID="{070A6543-81C9-4C61-8570-E4056A5F4237}" presName="Parent1" presStyleLbl="revTx" presStyleIdx="0" presStyleCnt="2" custScaleX="109978" custScaleY="127918">
        <dgm:presLayoutVars>
          <dgm:chMax val="1"/>
          <dgm:chPref val="1"/>
          <dgm:bulletEnabled val="1"/>
        </dgm:presLayoutVars>
      </dgm:prSet>
      <dgm:spPr/>
      <dgm:t>
        <a:bodyPr/>
        <a:lstStyle/>
        <a:p>
          <a:endParaRPr lang="es-ES"/>
        </a:p>
      </dgm:t>
    </dgm:pt>
    <dgm:pt modelId="{E975B511-957C-4C69-B3EF-72E5DD03232E}" type="pres">
      <dgm:prSet presAssocID="{C065348B-E70B-481C-8848-46BA9899A83A}" presName="Accent2" presStyleCnt="0"/>
      <dgm:spPr/>
    </dgm:pt>
    <dgm:pt modelId="{C936CEC3-714B-4C63-B352-71FC118645BA}" type="pres">
      <dgm:prSet presAssocID="{C065348B-E70B-481C-8848-46BA9899A83A}" presName="Accent" presStyleLbl="node1" presStyleIdx="1" presStyleCnt="2"/>
      <dgm: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dgm:spPr>
    </dgm:pt>
    <dgm:pt modelId="{059F4A74-6E0D-4F21-AF8B-01DBC1BE8FB5}" type="pres">
      <dgm:prSet presAssocID="{C065348B-E70B-481C-8848-46BA9899A83A}" presName="Parent2" presStyleLbl="revTx" presStyleIdx="1" presStyleCnt="2" custScaleX="122583" custScaleY="115031">
        <dgm:presLayoutVars>
          <dgm:chMax val="1"/>
          <dgm:chPref val="1"/>
          <dgm:bulletEnabled val="1"/>
        </dgm:presLayoutVars>
      </dgm:prSet>
      <dgm:spPr/>
      <dgm:t>
        <a:bodyPr/>
        <a:lstStyle/>
        <a:p>
          <a:endParaRPr lang="es-ES"/>
        </a:p>
      </dgm:t>
    </dgm:pt>
  </dgm:ptLst>
  <dgm:cxnLst>
    <dgm:cxn modelId="{223E51A2-54B2-48FA-ACB4-3CE4030502E7}" type="presOf" srcId="{C065348B-E70B-481C-8848-46BA9899A83A}" destId="{059F4A74-6E0D-4F21-AF8B-01DBC1BE8FB5}" srcOrd="0" destOrd="0" presId="urn:microsoft.com/office/officeart/2009/layout/CircleArrowProcess"/>
    <dgm:cxn modelId="{8DF811A5-2E1B-45BE-B403-6DB52E60D574}" srcId="{6C1B2ADF-E46F-46C0-9620-B03A4F037696}" destId="{C065348B-E70B-481C-8848-46BA9899A83A}" srcOrd="1" destOrd="0" parTransId="{74125A34-3B7A-4141-8FE4-E7505D4443D5}" sibTransId="{7230FB63-EBA6-4D21-B30E-90A7A91AE6C8}"/>
    <dgm:cxn modelId="{98B54AF9-C548-4255-9DEF-66125ABC6A7D}" type="presOf" srcId="{070A6543-81C9-4C61-8570-E4056A5F4237}" destId="{7ECFA94A-58AE-4703-BFF8-86ADD706A569}" srcOrd="0" destOrd="0" presId="urn:microsoft.com/office/officeart/2009/layout/CircleArrowProcess"/>
    <dgm:cxn modelId="{2AD6C123-9725-4C74-A734-54135A748B96}" srcId="{6C1B2ADF-E46F-46C0-9620-B03A4F037696}" destId="{070A6543-81C9-4C61-8570-E4056A5F4237}" srcOrd="0" destOrd="0" parTransId="{C8FEC514-4DE0-4EE3-919A-012E935BF973}" sibTransId="{7C051158-B898-4D4A-947A-A79340CCACDA}"/>
    <dgm:cxn modelId="{1FB345ED-C9C7-4C6E-AE75-29F6D90C3017}" type="presOf" srcId="{6C1B2ADF-E46F-46C0-9620-B03A4F037696}" destId="{2E239D9F-B0BA-45FC-864D-6B21B7AE91C9}" srcOrd="0" destOrd="0" presId="urn:microsoft.com/office/officeart/2009/layout/CircleArrowProcess"/>
    <dgm:cxn modelId="{92A29CFC-CF8C-49E0-86AE-E08105C4094A}" type="presParOf" srcId="{2E239D9F-B0BA-45FC-864D-6B21B7AE91C9}" destId="{08EF7DEC-61A1-489B-BCA9-DEF49E862F61}" srcOrd="0" destOrd="0" presId="urn:microsoft.com/office/officeart/2009/layout/CircleArrowProcess"/>
    <dgm:cxn modelId="{80F7FE38-0DF5-4C2C-8F6A-59F2271F4877}" type="presParOf" srcId="{08EF7DEC-61A1-489B-BCA9-DEF49E862F61}" destId="{6F499170-3B4D-484F-ACF6-EAF74BF6EC18}" srcOrd="0" destOrd="0" presId="urn:microsoft.com/office/officeart/2009/layout/CircleArrowProcess"/>
    <dgm:cxn modelId="{339B9E37-7B8F-41B5-9B60-49C61128840A}" type="presParOf" srcId="{2E239D9F-B0BA-45FC-864D-6B21B7AE91C9}" destId="{7ECFA94A-58AE-4703-BFF8-86ADD706A569}" srcOrd="1" destOrd="0" presId="urn:microsoft.com/office/officeart/2009/layout/CircleArrowProcess"/>
    <dgm:cxn modelId="{D5A8CB8D-9B6A-4ED1-8180-05E1DE5DC018}" type="presParOf" srcId="{2E239D9F-B0BA-45FC-864D-6B21B7AE91C9}" destId="{E975B511-957C-4C69-B3EF-72E5DD03232E}" srcOrd="2" destOrd="0" presId="urn:microsoft.com/office/officeart/2009/layout/CircleArrowProcess"/>
    <dgm:cxn modelId="{E12C942D-1A73-40FB-840D-2D02E2001D67}" type="presParOf" srcId="{E975B511-957C-4C69-B3EF-72E5DD03232E}" destId="{C936CEC3-714B-4C63-B352-71FC118645BA}" srcOrd="0" destOrd="0" presId="urn:microsoft.com/office/officeart/2009/layout/CircleArrowProcess"/>
    <dgm:cxn modelId="{AE2240C9-B3AE-4700-875A-9F54A3463C9A}" type="presParOf" srcId="{2E239D9F-B0BA-45FC-864D-6B21B7AE91C9}" destId="{059F4A74-6E0D-4F21-AF8B-01DBC1BE8FB5}" srcOrd="3"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AAD02B-649D-41A6-BA29-BEF757970FA7}" type="doc">
      <dgm:prSet loTypeId="urn:microsoft.com/office/officeart/2005/8/layout/radial6" loCatId="relationship" qsTypeId="urn:microsoft.com/office/officeart/2005/8/quickstyle/simple1" qsCatId="simple" csTypeId="urn:microsoft.com/office/officeart/2005/8/colors/colorful4" csCatId="colorful" phldr="1"/>
      <dgm:spPr/>
      <dgm:t>
        <a:bodyPr/>
        <a:lstStyle/>
        <a:p>
          <a:endParaRPr lang="es-ES"/>
        </a:p>
      </dgm:t>
    </dgm:pt>
    <dgm:pt modelId="{4E756F50-6E97-4134-A787-8B23D77470BD}">
      <dgm:prSet phldrT="[Texto]"/>
      <dgm:spPr>
        <a:solidFill>
          <a:schemeClr val="tx2"/>
        </a:solidFill>
        <a:ln>
          <a:solidFill>
            <a:schemeClr val="tx2"/>
          </a:solidFill>
        </a:ln>
      </dgm:spPr>
      <dgm:t>
        <a:bodyPr/>
        <a:lstStyle/>
        <a:p>
          <a:r>
            <a:rPr lang="es-ES" dirty="0"/>
            <a:t>Agenda 2030</a:t>
          </a:r>
        </a:p>
      </dgm:t>
    </dgm:pt>
    <dgm:pt modelId="{0D43E872-D7DD-466A-B522-D2F11550F860}" type="parTrans" cxnId="{0D9DB03F-4C31-4663-98D8-1FC0C855630C}">
      <dgm:prSet/>
      <dgm:spPr/>
      <dgm:t>
        <a:bodyPr/>
        <a:lstStyle/>
        <a:p>
          <a:endParaRPr lang="es-ES"/>
        </a:p>
      </dgm:t>
    </dgm:pt>
    <dgm:pt modelId="{392D8FE0-928B-4467-B7CA-C4F8126FFE5F}" type="sibTrans" cxnId="{0D9DB03F-4C31-4663-98D8-1FC0C855630C}">
      <dgm:prSet/>
      <dgm:spPr/>
      <dgm:t>
        <a:bodyPr/>
        <a:lstStyle/>
        <a:p>
          <a:endParaRPr lang="es-ES"/>
        </a:p>
      </dgm:t>
    </dgm:pt>
    <dgm:pt modelId="{16C21B9D-31E1-43AC-86EC-50A1D65C185E}">
      <dgm:prSet phldrT="[Texto]"/>
      <dgm:spPr>
        <a:solidFill>
          <a:srgbClr val="33CCCC"/>
        </a:solidFill>
      </dgm:spPr>
      <dgm:t>
        <a:bodyPr/>
        <a:lstStyle/>
        <a:p>
          <a:r>
            <a:rPr lang="es-ES" b="1" dirty="0"/>
            <a:t>Sociedad civil</a:t>
          </a:r>
        </a:p>
      </dgm:t>
    </dgm:pt>
    <dgm:pt modelId="{FF9CBBE0-9819-42BC-9E91-BDDF62211B57}" type="parTrans" cxnId="{A0C50C04-D36D-4BAD-83B9-94672F728A2E}">
      <dgm:prSet/>
      <dgm:spPr/>
      <dgm:t>
        <a:bodyPr/>
        <a:lstStyle/>
        <a:p>
          <a:endParaRPr lang="es-ES"/>
        </a:p>
      </dgm:t>
    </dgm:pt>
    <dgm:pt modelId="{C2659E91-EA94-426A-80A5-A21803AAB1FE}" type="sibTrans" cxnId="{A0C50C04-D36D-4BAD-83B9-94672F728A2E}">
      <dgm:prSet/>
      <dgm:spPr>
        <a:solidFill>
          <a:schemeClr val="tx2"/>
        </a:solidFill>
        <a:ln>
          <a:solidFill>
            <a:schemeClr val="tx2"/>
          </a:solidFill>
        </a:ln>
      </dgm:spPr>
      <dgm:t>
        <a:bodyPr/>
        <a:lstStyle/>
        <a:p>
          <a:endParaRPr lang="es-ES"/>
        </a:p>
      </dgm:t>
    </dgm:pt>
    <dgm:pt modelId="{588F0F19-1CE9-4D72-8E02-0DAA035794D8}">
      <dgm:prSet phldrT="[Texto]" custT="1"/>
      <dgm:spPr>
        <a:solidFill>
          <a:srgbClr val="FFC000"/>
        </a:solidFill>
      </dgm:spPr>
      <dgm:t>
        <a:bodyPr/>
        <a:lstStyle/>
        <a:p>
          <a:r>
            <a:rPr lang="es-ES" sz="2000" b="1" dirty="0"/>
            <a:t>Academia</a:t>
          </a:r>
        </a:p>
      </dgm:t>
    </dgm:pt>
    <dgm:pt modelId="{F114BB8D-3679-4D07-9028-D84EE3DC636B}" type="parTrans" cxnId="{202CBCDE-F512-4F53-8705-4D92BE4452CA}">
      <dgm:prSet/>
      <dgm:spPr/>
      <dgm:t>
        <a:bodyPr/>
        <a:lstStyle/>
        <a:p>
          <a:endParaRPr lang="es-ES"/>
        </a:p>
      </dgm:t>
    </dgm:pt>
    <dgm:pt modelId="{803F2CF5-757E-430E-A16C-B87CD200D069}" type="sibTrans" cxnId="{202CBCDE-F512-4F53-8705-4D92BE4452CA}">
      <dgm:prSet/>
      <dgm:spPr>
        <a:solidFill>
          <a:schemeClr val="tx2"/>
        </a:solidFill>
        <a:ln>
          <a:solidFill>
            <a:schemeClr val="tx2"/>
          </a:solidFill>
        </a:ln>
      </dgm:spPr>
      <dgm:t>
        <a:bodyPr/>
        <a:lstStyle/>
        <a:p>
          <a:endParaRPr lang="es-ES"/>
        </a:p>
      </dgm:t>
    </dgm:pt>
    <dgm:pt modelId="{0135064F-303A-4987-9773-0526F1F03B37}">
      <dgm:prSet phldrT="[Texto]"/>
      <dgm:spPr>
        <a:solidFill>
          <a:srgbClr val="FF0066"/>
        </a:solidFill>
      </dgm:spPr>
      <dgm:t>
        <a:bodyPr/>
        <a:lstStyle/>
        <a:p>
          <a:r>
            <a:rPr lang="es-ES" b="1" dirty="0"/>
            <a:t>Sector privado</a:t>
          </a:r>
        </a:p>
      </dgm:t>
    </dgm:pt>
    <dgm:pt modelId="{1BCF3BB4-A3FA-4AAD-A54E-F7BB06C8D977}" type="parTrans" cxnId="{722E5562-22E0-4563-A2E2-4A01BDDCCD1F}">
      <dgm:prSet/>
      <dgm:spPr/>
      <dgm:t>
        <a:bodyPr/>
        <a:lstStyle/>
        <a:p>
          <a:endParaRPr lang="es-ES"/>
        </a:p>
      </dgm:t>
    </dgm:pt>
    <dgm:pt modelId="{591D133D-EA5E-4A18-8DA1-4A3E304DABDB}" type="sibTrans" cxnId="{722E5562-22E0-4563-A2E2-4A01BDDCCD1F}">
      <dgm:prSet/>
      <dgm:spPr>
        <a:solidFill>
          <a:schemeClr val="tx2"/>
        </a:solidFill>
        <a:ln>
          <a:solidFill>
            <a:schemeClr val="tx2"/>
          </a:solidFill>
        </a:ln>
      </dgm:spPr>
      <dgm:t>
        <a:bodyPr/>
        <a:lstStyle/>
        <a:p>
          <a:endParaRPr lang="es-ES"/>
        </a:p>
      </dgm:t>
    </dgm:pt>
    <dgm:pt modelId="{DA2D1ACF-5085-43A0-950B-539795A29613}">
      <dgm:prSet phldrT="[Texto]" custT="1"/>
      <dgm:spPr>
        <a:solidFill>
          <a:srgbClr val="98CDF1"/>
        </a:solidFill>
      </dgm:spPr>
      <dgm:t>
        <a:bodyPr/>
        <a:lstStyle/>
        <a:p>
          <a:r>
            <a:rPr lang="es-ES" sz="2000" b="1" dirty="0"/>
            <a:t>Gobierno</a:t>
          </a:r>
        </a:p>
      </dgm:t>
    </dgm:pt>
    <dgm:pt modelId="{E13C5C34-C84F-4DC5-811A-BEE840ACDFE8}" type="parTrans" cxnId="{3F4DA98D-DA59-4EEF-BA12-92BEEE332157}">
      <dgm:prSet/>
      <dgm:spPr/>
      <dgm:t>
        <a:bodyPr/>
        <a:lstStyle/>
        <a:p>
          <a:endParaRPr lang="es-ES"/>
        </a:p>
      </dgm:t>
    </dgm:pt>
    <dgm:pt modelId="{75CF6FC2-564C-4B57-907B-7BA3DD6C809A}" type="sibTrans" cxnId="{3F4DA98D-DA59-4EEF-BA12-92BEEE332157}">
      <dgm:prSet/>
      <dgm:spPr>
        <a:solidFill>
          <a:schemeClr val="tx2"/>
        </a:solidFill>
        <a:ln>
          <a:solidFill>
            <a:schemeClr val="tx2"/>
          </a:solidFill>
        </a:ln>
      </dgm:spPr>
      <dgm:t>
        <a:bodyPr/>
        <a:lstStyle/>
        <a:p>
          <a:endParaRPr lang="es-ES"/>
        </a:p>
      </dgm:t>
    </dgm:pt>
    <dgm:pt modelId="{DE987471-9D8F-46D0-8B81-5B72CD6D33F5}" type="pres">
      <dgm:prSet presAssocID="{DEAAD02B-649D-41A6-BA29-BEF757970FA7}" presName="Name0" presStyleCnt="0">
        <dgm:presLayoutVars>
          <dgm:chMax val="1"/>
          <dgm:dir/>
          <dgm:animLvl val="ctr"/>
          <dgm:resizeHandles val="exact"/>
        </dgm:presLayoutVars>
      </dgm:prSet>
      <dgm:spPr/>
      <dgm:t>
        <a:bodyPr/>
        <a:lstStyle/>
        <a:p>
          <a:endParaRPr lang="es-ES"/>
        </a:p>
      </dgm:t>
    </dgm:pt>
    <dgm:pt modelId="{FF21A100-2F51-4F45-9E02-5D2D906A2286}" type="pres">
      <dgm:prSet presAssocID="{4E756F50-6E97-4134-A787-8B23D77470BD}" presName="centerShape" presStyleLbl="node0" presStyleIdx="0" presStyleCnt="1"/>
      <dgm:spPr/>
      <dgm:t>
        <a:bodyPr/>
        <a:lstStyle/>
        <a:p>
          <a:endParaRPr lang="es-ES"/>
        </a:p>
      </dgm:t>
    </dgm:pt>
    <dgm:pt modelId="{E23887C1-F7AC-48E7-8129-632CDFF58F6B}" type="pres">
      <dgm:prSet presAssocID="{16C21B9D-31E1-43AC-86EC-50A1D65C185E}" presName="node" presStyleLbl="node1" presStyleIdx="0" presStyleCnt="4" custScaleX="142161" custScaleY="142547">
        <dgm:presLayoutVars>
          <dgm:bulletEnabled val="1"/>
        </dgm:presLayoutVars>
      </dgm:prSet>
      <dgm:spPr/>
      <dgm:t>
        <a:bodyPr/>
        <a:lstStyle/>
        <a:p>
          <a:endParaRPr lang="es-ES"/>
        </a:p>
      </dgm:t>
    </dgm:pt>
    <dgm:pt modelId="{F35E4FEF-246B-4B74-A581-B2825F57D5C8}" type="pres">
      <dgm:prSet presAssocID="{16C21B9D-31E1-43AC-86EC-50A1D65C185E}" presName="dummy" presStyleCnt="0"/>
      <dgm:spPr/>
    </dgm:pt>
    <dgm:pt modelId="{339FC95D-E8A4-4262-B476-A8EC9D71EA41}" type="pres">
      <dgm:prSet presAssocID="{C2659E91-EA94-426A-80A5-A21803AAB1FE}" presName="sibTrans" presStyleLbl="sibTrans2D1" presStyleIdx="0" presStyleCnt="4"/>
      <dgm:spPr/>
      <dgm:t>
        <a:bodyPr/>
        <a:lstStyle/>
        <a:p>
          <a:endParaRPr lang="es-ES"/>
        </a:p>
      </dgm:t>
    </dgm:pt>
    <dgm:pt modelId="{DEF11587-1C80-43CB-9BBB-D0863E9E115D}" type="pres">
      <dgm:prSet presAssocID="{588F0F19-1CE9-4D72-8E02-0DAA035794D8}" presName="node" presStyleLbl="node1" presStyleIdx="1" presStyleCnt="4" custScaleX="155572" custScaleY="143116">
        <dgm:presLayoutVars>
          <dgm:bulletEnabled val="1"/>
        </dgm:presLayoutVars>
      </dgm:prSet>
      <dgm:spPr/>
      <dgm:t>
        <a:bodyPr/>
        <a:lstStyle/>
        <a:p>
          <a:endParaRPr lang="es-ES"/>
        </a:p>
      </dgm:t>
    </dgm:pt>
    <dgm:pt modelId="{C6BD32DB-8BD1-40D4-9BE5-8391141E8E49}" type="pres">
      <dgm:prSet presAssocID="{588F0F19-1CE9-4D72-8E02-0DAA035794D8}" presName="dummy" presStyleCnt="0"/>
      <dgm:spPr/>
    </dgm:pt>
    <dgm:pt modelId="{C35356DE-D1F4-4FC7-A6E6-7AF47B3ACBDB}" type="pres">
      <dgm:prSet presAssocID="{803F2CF5-757E-430E-A16C-B87CD200D069}" presName="sibTrans" presStyleLbl="sibTrans2D1" presStyleIdx="1" presStyleCnt="4"/>
      <dgm:spPr/>
      <dgm:t>
        <a:bodyPr/>
        <a:lstStyle/>
        <a:p>
          <a:endParaRPr lang="es-ES"/>
        </a:p>
      </dgm:t>
    </dgm:pt>
    <dgm:pt modelId="{3E228C2E-4EB8-4719-92CB-221CC0A5712C}" type="pres">
      <dgm:prSet presAssocID="{0135064F-303A-4987-9773-0526F1F03B37}" presName="node" presStyleLbl="node1" presStyleIdx="2" presStyleCnt="4" custScaleX="147951" custScaleY="141280">
        <dgm:presLayoutVars>
          <dgm:bulletEnabled val="1"/>
        </dgm:presLayoutVars>
      </dgm:prSet>
      <dgm:spPr/>
      <dgm:t>
        <a:bodyPr/>
        <a:lstStyle/>
        <a:p>
          <a:endParaRPr lang="es-ES"/>
        </a:p>
      </dgm:t>
    </dgm:pt>
    <dgm:pt modelId="{A5071E18-4C45-475C-BA21-AAD8C8A79D51}" type="pres">
      <dgm:prSet presAssocID="{0135064F-303A-4987-9773-0526F1F03B37}" presName="dummy" presStyleCnt="0"/>
      <dgm:spPr/>
    </dgm:pt>
    <dgm:pt modelId="{5D8F1D34-B086-4E02-9B93-20A69C00F153}" type="pres">
      <dgm:prSet presAssocID="{591D133D-EA5E-4A18-8DA1-4A3E304DABDB}" presName="sibTrans" presStyleLbl="sibTrans2D1" presStyleIdx="2" presStyleCnt="4"/>
      <dgm:spPr/>
      <dgm:t>
        <a:bodyPr/>
        <a:lstStyle/>
        <a:p>
          <a:endParaRPr lang="es-ES"/>
        </a:p>
      </dgm:t>
    </dgm:pt>
    <dgm:pt modelId="{09A93013-1C7F-4478-8AE7-6C2E1907BFF2}" type="pres">
      <dgm:prSet presAssocID="{DA2D1ACF-5085-43A0-950B-539795A29613}" presName="node" presStyleLbl="node1" presStyleIdx="3" presStyleCnt="4" custScaleX="151468" custScaleY="147871">
        <dgm:presLayoutVars>
          <dgm:bulletEnabled val="1"/>
        </dgm:presLayoutVars>
      </dgm:prSet>
      <dgm:spPr/>
      <dgm:t>
        <a:bodyPr/>
        <a:lstStyle/>
        <a:p>
          <a:endParaRPr lang="es-ES"/>
        </a:p>
      </dgm:t>
    </dgm:pt>
    <dgm:pt modelId="{C3B01A13-2406-4CC2-97F4-1B15AA2E2151}" type="pres">
      <dgm:prSet presAssocID="{DA2D1ACF-5085-43A0-950B-539795A29613}" presName="dummy" presStyleCnt="0"/>
      <dgm:spPr/>
    </dgm:pt>
    <dgm:pt modelId="{5D7CE595-2D68-4FCF-B6C2-43C97739EA47}" type="pres">
      <dgm:prSet presAssocID="{75CF6FC2-564C-4B57-907B-7BA3DD6C809A}" presName="sibTrans" presStyleLbl="sibTrans2D1" presStyleIdx="3" presStyleCnt="4"/>
      <dgm:spPr/>
      <dgm:t>
        <a:bodyPr/>
        <a:lstStyle/>
        <a:p>
          <a:endParaRPr lang="es-ES"/>
        </a:p>
      </dgm:t>
    </dgm:pt>
  </dgm:ptLst>
  <dgm:cxnLst>
    <dgm:cxn modelId="{A0C50C04-D36D-4BAD-83B9-94672F728A2E}" srcId="{4E756F50-6E97-4134-A787-8B23D77470BD}" destId="{16C21B9D-31E1-43AC-86EC-50A1D65C185E}" srcOrd="0" destOrd="0" parTransId="{FF9CBBE0-9819-42BC-9E91-BDDF62211B57}" sibTransId="{C2659E91-EA94-426A-80A5-A21803AAB1FE}"/>
    <dgm:cxn modelId="{215AFFFA-4349-4B17-B9BF-4A756148CB51}" type="presOf" srcId="{75CF6FC2-564C-4B57-907B-7BA3DD6C809A}" destId="{5D7CE595-2D68-4FCF-B6C2-43C97739EA47}" srcOrd="0" destOrd="0" presId="urn:microsoft.com/office/officeart/2005/8/layout/radial6"/>
    <dgm:cxn modelId="{B95E8025-8310-4EA0-9F8A-CC8D2D320617}" type="presOf" srcId="{803F2CF5-757E-430E-A16C-B87CD200D069}" destId="{C35356DE-D1F4-4FC7-A6E6-7AF47B3ACBDB}" srcOrd="0" destOrd="0" presId="urn:microsoft.com/office/officeart/2005/8/layout/radial6"/>
    <dgm:cxn modelId="{F7524B85-C499-4B9B-BDEC-725E771B3793}" type="presOf" srcId="{588F0F19-1CE9-4D72-8E02-0DAA035794D8}" destId="{DEF11587-1C80-43CB-9BBB-D0863E9E115D}" srcOrd="0" destOrd="0" presId="urn:microsoft.com/office/officeart/2005/8/layout/radial6"/>
    <dgm:cxn modelId="{B8B9A501-AF6B-449C-80A4-BA337E845C6C}" type="presOf" srcId="{DEAAD02B-649D-41A6-BA29-BEF757970FA7}" destId="{DE987471-9D8F-46D0-8B81-5B72CD6D33F5}" srcOrd="0" destOrd="0" presId="urn:microsoft.com/office/officeart/2005/8/layout/radial6"/>
    <dgm:cxn modelId="{722E5562-22E0-4563-A2E2-4A01BDDCCD1F}" srcId="{4E756F50-6E97-4134-A787-8B23D77470BD}" destId="{0135064F-303A-4987-9773-0526F1F03B37}" srcOrd="2" destOrd="0" parTransId="{1BCF3BB4-A3FA-4AAD-A54E-F7BB06C8D977}" sibTransId="{591D133D-EA5E-4A18-8DA1-4A3E304DABDB}"/>
    <dgm:cxn modelId="{903DE158-6D2F-479C-9689-0B5B0D39DD58}" type="presOf" srcId="{591D133D-EA5E-4A18-8DA1-4A3E304DABDB}" destId="{5D8F1D34-B086-4E02-9B93-20A69C00F153}" srcOrd="0" destOrd="0" presId="urn:microsoft.com/office/officeart/2005/8/layout/radial6"/>
    <dgm:cxn modelId="{0D9DB03F-4C31-4663-98D8-1FC0C855630C}" srcId="{DEAAD02B-649D-41A6-BA29-BEF757970FA7}" destId="{4E756F50-6E97-4134-A787-8B23D77470BD}" srcOrd="0" destOrd="0" parTransId="{0D43E872-D7DD-466A-B522-D2F11550F860}" sibTransId="{392D8FE0-928B-4467-B7CA-C4F8126FFE5F}"/>
    <dgm:cxn modelId="{202CBCDE-F512-4F53-8705-4D92BE4452CA}" srcId="{4E756F50-6E97-4134-A787-8B23D77470BD}" destId="{588F0F19-1CE9-4D72-8E02-0DAA035794D8}" srcOrd="1" destOrd="0" parTransId="{F114BB8D-3679-4D07-9028-D84EE3DC636B}" sibTransId="{803F2CF5-757E-430E-A16C-B87CD200D069}"/>
    <dgm:cxn modelId="{B3CED723-1CD4-4F7F-B821-E42FE64C972E}" type="presOf" srcId="{DA2D1ACF-5085-43A0-950B-539795A29613}" destId="{09A93013-1C7F-4478-8AE7-6C2E1907BFF2}" srcOrd="0" destOrd="0" presId="urn:microsoft.com/office/officeart/2005/8/layout/radial6"/>
    <dgm:cxn modelId="{40C81F93-FC30-4D9D-8E52-42EA8DD621F2}" type="presOf" srcId="{0135064F-303A-4987-9773-0526F1F03B37}" destId="{3E228C2E-4EB8-4719-92CB-221CC0A5712C}" srcOrd="0" destOrd="0" presId="urn:microsoft.com/office/officeart/2005/8/layout/radial6"/>
    <dgm:cxn modelId="{8DE5EEF5-5D24-45FF-95C3-4D8939CD49B6}" type="presOf" srcId="{16C21B9D-31E1-43AC-86EC-50A1D65C185E}" destId="{E23887C1-F7AC-48E7-8129-632CDFF58F6B}" srcOrd="0" destOrd="0" presId="urn:microsoft.com/office/officeart/2005/8/layout/radial6"/>
    <dgm:cxn modelId="{0CAB45E5-7845-4218-A724-AC8DA7E582FD}" type="presOf" srcId="{4E756F50-6E97-4134-A787-8B23D77470BD}" destId="{FF21A100-2F51-4F45-9E02-5D2D906A2286}" srcOrd="0" destOrd="0" presId="urn:microsoft.com/office/officeart/2005/8/layout/radial6"/>
    <dgm:cxn modelId="{C18E2811-C7A2-4923-8237-4E8479F29BF3}" type="presOf" srcId="{C2659E91-EA94-426A-80A5-A21803AAB1FE}" destId="{339FC95D-E8A4-4262-B476-A8EC9D71EA41}" srcOrd="0" destOrd="0" presId="urn:microsoft.com/office/officeart/2005/8/layout/radial6"/>
    <dgm:cxn modelId="{3F4DA98D-DA59-4EEF-BA12-92BEEE332157}" srcId="{4E756F50-6E97-4134-A787-8B23D77470BD}" destId="{DA2D1ACF-5085-43A0-950B-539795A29613}" srcOrd="3" destOrd="0" parTransId="{E13C5C34-C84F-4DC5-811A-BEE840ACDFE8}" sibTransId="{75CF6FC2-564C-4B57-907B-7BA3DD6C809A}"/>
    <dgm:cxn modelId="{4B3D2241-6A51-4770-B366-2715ACB4DF86}" type="presParOf" srcId="{DE987471-9D8F-46D0-8B81-5B72CD6D33F5}" destId="{FF21A100-2F51-4F45-9E02-5D2D906A2286}" srcOrd="0" destOrd="0" presId="urn:microsoft.com/office/officeart/2005/8/layout/radial6"/>
    <dgm:cxn modelId="{3C4F2F36-B442-4C2F-AC2C-9AF30A6E0279}" type="presParOf" srcId="{DE987471-9D8F-46D0-8B81-5B72CD6D33F5}" destId="{E23887C1-F7AC-48E7-8129-632CDFF58F6B}" srcOrd="1" destOrd="0" presId="urn:microsoft.com/office/officeart/2005/8/layout/radial6"/>
    <dgm:cxn modelId="{CAA09BC4-C3FA-491A-897A-57925D899F0C}" type="presParOf" srcId="{DE987471-9D8F-46D0-8B81-5B72CD6D33F5}" destId="{F35E4FEF-246B-4B74-A581-B2825F57D5C8}" srcOrd="2" destOrd="0" presId="urn:microsoft.com/office/officeart/2005/8/layout/radial6"/>
    <dgm:cxn modelId="{0F4FAF3D-4346-46A2-B4CB-4CA0A5ED0B10}" type="presParOf" srcId="{DE987471-9D8F-46D0-8B81-5B72CD6D33F5}" destId="{339FC95D-E8A4-4262-B476-A8EC9D71EA41}" srcOrd="3" destOrd="0" presId="urn:microsoft.com/office/officeart/2005/8/layout/radial6"/>
    <dgm:cxn modelId="{822B802B-EA1A-47B7-9149-B18E81A51334}" type="presParOf" srcId="{DE987471-9D8F-46D0-8B81-5B72CD6D33F5}" destId="{DEF11587-1C80-43CB-9BBB-D0863E9E115D}" srcOrd="4" destOrd="0" presId="urn:microsoft.com/office/officeart/2005/8/layout/radial6"/>
    <dgm:cxn modelId="{75C8CE24-3145-4B8C-94AD-4C4847FC54D7}" type="presParOf" srcId="{DE987471-9D8F-46D0-8B81-5B72CD6D33F5}" destId="{C6BD32DB-8BD1-40D4-9BE5-8391141E8E49}" srcOrd="5" destOrd="0" presId="urn:microsoft.com/office/officeart/2005/8/layout/radial6"/>
    <dgm:cxn modelId="{E08498BB-C980-4BD5-95EE-F0DB88990271}" type="presParOf" srcId="{DE987471-9D8F-46D0-8B81-5B72CD6D33F5}" destId="{C35356DE-D1F4-4FC7-A6E6-7AF47B3ACBDB}" srcOrd="6" destOrd="0" presId="urn:microsoft.com/office/officeart/2005/8/layout/radial6"/>
    <dgm:cxn modelId="{5B3E960D-045D-48BF-B3E8-17278BB3250C}" type="presParOf" srcId="{DE987471-9D8F-46D0-8B81-5B72CD6D33F5}" destId="{3E228C2E-4EB8-4719-92CB-221CC0A5712C}" srcOrd="7" destOrd="0" presId="urn:microsoft.com/office/officeart/2005/8/layout/radial6"/>
    <dgm:cxn modelId="{20BDBCAD-2373-49C6-ADDB-6BF15400A6EE}" type="presParOf" srcId="{DE987471-9D8F-46D0-8B81-5B72CD6D33F5}" destId="{A5071E18-4C45-475C-BA21-AAD8C8A79D51}" srcOrd="8" destOrd="0" presId="urn:microsoft.com/office/officeart/2005/8/layout/radial6"/>
    <dgm:cxn modelId="{4EB9A80E-80F2-4421-B50B-8381C3BB7A40}" type="presParOf" srcId="{DE987471-9D8F-46D0-8B81-5B72CD6D33F5}" destId="{5D8F1D34-B086-4E02-9B93-20A69C00F153}" srcOrd="9" destOrd="0" presId="urn:microsoft.com/office/officeart/2005/8/layout/radial6"/>
    <dgm:cxn modelId="{4C7AEAFA-7975-4DB6-9B8B-98C55FBE37E4}" type="presParOf" srcId="{DE987471-9D8F-46D0-8B81-5B72CD6D33F5}" destId="{09A93013-1C7F-4478-8AE7-6C2E1907BFF2}" srcOrd="10" destOrd="0" presId="urn:microsoft.com/office/officeart/2005/8/layout/radial6"/>
    <dgm:cxn modelId="{FAC560B7-5C7D-45F8-B05B-7753F10ED18D}" type="presParOf" srcId="{DE987471-9D8F-46D0-8B81-5B72CD6D33F5}" destId="{C3B01A13-2406-4CC2-97F4-1B15AA2E2151}" srcOrd="11" destOrd="0" presId="urn:microsoft.com/office/officeart/2005/8/layout/radial6"/>
    <dgm:cxn modelId="{3F932FAF-BFF7-4022-AB06-81E0C97AE996}" type="presParOf" srcId="{DE987471-9D8F-46D0-8B81-5B72CD6D33F5}" destId="{5D7CE595-2D68-4FCF-B6C2-43C97739EA4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99170-3B4D-484F-ACF6-EAF74BF6EC18}">
      <dsp:nvSpPr>
        <dsp:cNvPr id="0" name=""/>
        <dsp:cNvSpPr/>
      </dsp:nvSpPr>
      <dsp:spPr>
        <a:xfrm>
          <a:off x="1915230" y="0"/>
          <a:ext cx="2628914" cy="2628989"/>
        </a:xfrm>
        <a:prstGeom prst="circularArrow">
          <a:avLst>
            <a:gd name="adj1" fmla="val 10980"/>
            <a:gd name="adj2" fmla="val 1142322"/>
            <a:gd name="adj3" fmla="val 4500000"/>
            <a:gd name="adj4" fmla="val 10800000"/>
            <a:gd name="adj5" fmla="val 12500"/>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ECFA94A-58AE-4703-BFF8-86ADD706A569}">
      <dsp:nvSpPr>
        <dsp:cNvPr id="0" name=""/>
        <dsp:cNvSpPr/>
      </dsp:nvSpPr>
      <dsp:spPr>
        <a:xfrm>
          <a:off x="2422674" y="849442"/>
          <a:ext cx="1613077" cy="93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a:t>DESIGUALDAD</a:t>
          </a:r>
        </a:p>
      </dsp:txBody>
      <dsp:txXfrm>
        <a:off x="2422674" y="849442"/>
        <a:ext cx="1613077" cy="937993"/>
      </dsp:txXfrm>
    </dsp:sp>
    <dsp:sp modelId="{C936CEC3-714B-4C63-B352-71FC118645BA}">
      <dsp:nvSpPr>
        <dsp:cNvPr id="0" name=""/>
        <dsp:cNvSpPr/>
      </dsp:nvSpPr>
      <dsp:spPr>
        <a:xfrm>
          <a:off x="1372560" y="1685078"/>
          <a:ext cx="2258437" cy="2259392"/>
        </a:xfrm>
        <a:prstGeom prst="blockArc">
          <a:avLst>
            <a:gd name="adj1" fmla="val 0"/>
            <a:gd name="adj2" fmla="val 18900000"/>
            <a:gd name="adj3" fmla="val 12740"/>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59F4A74-6E0D-4F21-AF8B-01DBC1BE8FB5}">
      <dsp:nvSpPr>
        <dsp:cNvPr id="0" name=""/>
        <dsp:cNvSpPr/>
      </dsp:nvSpPr>
      <dsp:spPr>
        <a:xfrm>
          <a:off x="1596870" y="2410184"/>
          <a:ext cx="1797958" cy="84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a:t>CORRUPCIÓN</a:t>
          </a:r>
        </a:p>
      </dsp:txBody>
      <dsp:txXfrm>
        <a:off x="1596870" y="2410184"/>
        <a:ext cx="1797958" cy="843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CE595-2D68-4FCF-B6C2-43C97739EA47}">
      <dsp:nvSpPr>
        <dsp:cNvPr id="0" name=""/>
        <dsp:cNvSpPr/>
      </dsp:nvSpPr>
      <dsp:spPr>
        <a:xfrm>
          <a:off x="1675004" y="499970"/>
          <a:ext cx="3308214" cy="3308214"/>
        </a:xfrm>
        <a:prstGeom prst="blockArc">
          <a:avLst>
            <a:gd name="adj1" fmla="val 10800000"/>
            <a:gd name="adj2" fmla="val 16200000"/>
            <a:gd name="adj3" fmla="val 4641"/>
          </a:avLst>
        </a:prstGeom>
        <a:solidFill>
          <a:schemeClr val="tx2"/>
        </a:solidFill>
        <a:ln>
          <a:solidFill>
            <a:schemeClr val="tx2"/>
          </a:solidFill>
        </a:ln>
        <a:effectLst/>
      </dsp:spPr>
      <dsp:style>
        <a:lnRef idx="0">
          <a:scrgbClr r="0" g="0" b="0"/>
        </a:lnRef>
        <a:fillRef idx="1">
          <a:scrgbClr r="0" g="0" b="0"/>
        </a:fillRef>
        <a:effectRef idx="0">
          <a:scrgbClr r="0" g="0" b="0"/>
        </a:effectRef>
        <a:fontRef idx="minor">
          <a:schemeClr val="lt1"/>
        </a:fontRef>
      </dsp:style>
    </dsp:sp>
    <dsp:sp modelId="{5D8F1D34-B086-4E02-9B93-20A69C00F153}">
      <dsp:nvSpPr>
        <dsp:cNvPr id="0" name=""/>
        <dsp:cNvSpPr/>
      </dsp:nvSpPr>
      <dsp:spPr>
        <a:xfrm>
          <a:off x="1675004" y="499970"/>
          <a:ext cx="3308214" cy="3308214"/>
        </a:xfrm>
        <a:prstGeom prst="blockArc">
          <a:avLst>
            <a:gd name="adj1" fmla="val 5400000"/>
            <a:gd name="adj2" fmla="val 10800000"/>
            <a:gd name="adj3" fmla="val 4641"/>
          </a:avLst>
        </a:prstGeom>
        <a:solidFill>
          <a:schemeClr val="tx2"/>
        </a:solidFill>
        <a:ln>
          <a:solidFill>
            <a:schemeClr val="tx2"/>
          </a:solidFill>
        </a:ln>
        <a:effectLst/>
      </dsp:spPr>
      <dsp:style>
        <a:lnRef idx="0">
          <a:scrgbClr r="0" g="0" b="0"/>
        </a:lnRef>
        <a:fillRef idx="1">
          <a:scrgbClr r="0" g="0" b="0"/>
        </a:fillRef>
        <a:effectRef idx="0">
          <a:scrgbClr r="0" g="0" b="0"/>
        </a:effectRef>
        <a:fontRef idx="minor">
          <a:schemeClr val="lt1"/>
        </a:fontRef>
      </dsp:style>
    </dsp:sp>
    <dsp:sp modelId="{C35356DE-D1F4-4FC7-A6E6-7AF47B3ACBDB}">
      <dsp:nvSpPr>
        <dsp:cNvPr id="0" name=""/>
        <dsp:cNvSpPr/>
      </dsp:nvSpPr>
      <dsp:spPr>
        <a:xfrm>
          <a:off x="1675004" y="499970"/>
          <a:ext cx="3308214" cy="3308214"/>
        </a:xfrm>
        <a:prstGeom prst="blockArc">
          <a:avLst>
            <a:gd name="adj1" fmla="val 0"/>
            <a:gd name="adj2" fmla="val 5400000"/>
            <a:gd name="adj3" fmla="val 4641"/>
          </a:avLst>
        </a:prstGeom>
        <a:solidFill>
          <a:schemeClr val="tx2"/>
        </a:solidFill>
        <a:ln>
          <a:solidFill>
            <a:schemeClr val="tx2"/>
          </a:solidFill>
        </a:ln>
        <a:effectLst/>
      </dsp:spPr>
      <dsp:style>
        <a:lnRef idx="0">
          <a:scrgbClr r="0" g="0" b="0"/>
        </a:lnRef>
        <a:fillRef idx="1">
          <a:scrgbClr r="0" g="0" b="0"/>
        </a:fillRef>
        <a:effectRef idx="0">
          <a:scrgbClr r="0" g="0" b="0"/>
        </a:effectRef>
        <a:fontRef idx="minor">
          <a:schemeClr val="lt1"/>
        </a:fontRef>
      </dsp:style>
    </dsp:sp>
    <dsp:sp modelId="{339FC95D-E8A4-4262-B476-A8EC9D71EA41}">
      <dsp:nvSpPr>
        <dsp:cNvPr id="0" name=""/>
        <dsp:cNvSpPr/>
      </dsp:nvSpPr>
      <dsp:spPr>
        <a:xfrm>
          <a:off x="1675004" y="499970"/>
          <a:ext cx="3308214" cy="3308214"/>
        </a:xfrm>
        <a:prstGeom prst="blockArc">
          <a:avLst>
            <a:gd name="adj1" fmla="val 16200000"/>
            <a:gd name="adj2" fmla="val 0"/>
            <a:gd name="adj3" fmla="val 4641"/>
          </a:avLst>
        </a:prstGeom>
        <a:solidFill>
          <a:schemeClr val="tx2"/>
        </a:solidFill>
        <a:ln>
          <a:solidFill>
            <a:schemeClr val="tx2"/>
          </a:solidFill>
        </a:ln>
        <a:effectLst/>
      </dsp:spPr>
      <dsp:style>
        <a:lnRef idx="0">
          <a:scrgbClr r="0" g="0" b="0"/>
        </a:lnRef>
        <a:fillRef idx="1">
          <a:scrgbClr r="0" g="0" b="0"/>
        </a:fillRef>
        <a:effectRef idx="0">
          <a:scrgbClr r="0" g="0" b="0"/>
        </a:effectRef>
        <a:fontRef idx="minor">
          <a:schemeClr val="lt1"/>
        </a:fontRef>
      </dsp:style>
    </dsp:sp>
    <dsp:sp modelId="{FF21A100-2F51-4F45-9E02-5D2D906A2286}">
      <dsp:nvSpPr>
        <dsp:cNvPr id="0" name=""/>
        <dsp:cNvSpPr/>
      </dsp:nvSpPr>
      <dsp:spPr>
        <a:xfrm>
          <a:off x="2567488" y="1392454"/>
          <a:ext cx="1523246" cy="1523246"/>
        </a:xfrm>
        <a:prstGeom prst="ellipse">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ES" sz="2500" kern="1200" dirty="0"/>
            <a:t>Agenda 2030</a:t>
          </a:r>
        </a:p>
      </dsp:txBody>
      <dsp:txXfrm>
        <a:off x="2790562" y="1615528"/>
        <a:ext cx="1077098" cy="1077098"/>
      </dsp:txXfrm>
    </dsp:sp>
    <dsp:sp modelId="{E23887C1-F7AC-48E7-8129-632CDFF58F6B}">
      <dsp:nvSpPr>
        <dsp:cNvPr id="0" name=""/>
        <dsp:cNvSpPr/>
      </dsp:nvSpPr>
      <dsp:spPr>
        <a:xfrm>
          <a:off x="2571199" y="-221613"/>
          <a:ext cx="1515823" cy="1519939"/>
        </a:xfrm>
        <a:prstGeom prst="ellipse">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b="1" kern="1200" dirty="0"/>
            <a:t>Sociedad civil</a:t>
          </a:r>
        </a:p>
      </dsp:txBody>
      <dsp:txXfrm>
        <a:off x="2793186" y="977"/>
        <a:ext cx="1071849" cy="1074759"/>
      </dsp:txXfrm>
    </dsp:sp>
    <dsp:sp modelId="{DEF11587-1C80-43CB-9BBB-D0863E9E115D}">
      <dsp:nvSpPr>
        <dsp:cNvPr id="0" name=""/>
        <dsp:cNvSpPr/>
      </dsp:nvSpPr>
      <dsp:spPr>
        <a:xfrm>
          <a:off x="4115422" y="1391074"/>
          <a:ext cx="1658821" cy="1526006"/>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a:t>Academia</a:t>
          </a:r>
        </a:p>
      </dsp:txBody>
      <dsp:txXfrm>
        <a:off x="4358351" y="1614552"/>
        <a:ext cx="1172963" cy="1079050"/>
      </dsp:txXfrm>
    </dsp:sp>
    <dsp:sp modelId="{3E228C2E-4EB8-4719-92CB-221CC0A5712C}">
      <dsp:nvSpPr>
        <dsp:cNvPr id="0" name=""/>
        <dsp:cNvSpPr/>
      </dsp:nvSpPr>
      <dsp:spPr>
        <a:xfrm>
          <a:off x="2540331" y="3016584"/>
          <a:ext cx="1577560" cy="1506429"/>
        </a:xfrm>
        <a:prstGeom prst="ellipse">
          <a:avLst/>
        </a:prstGeom>
        <a:solidFill>
          <a:srgbClr val="FF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b="1" kern="1200" dirty="0"/>
            <a:t>Sector privado</a:t>
          </a:r>
        </a:p>
      </dsp:txBody>
      <dsp:txXfrm>
        <a:off x="2771359" y="3237195"/>
        <a:ext cx="1115504" cy="1065207"/>
      </dsp:txXfrm>
    </dsp:sp>
    <dsp:sp modelId="{09A93013-1C7F-4478-8AE7-6C2E1907BFF2}">
      <dsp:nvSpPr>
        <dsp:cNvPr id="0" name=""/>
        <dsp:cNvSpPr/>
      </dsp:nvSpPr>
      <dsp:spPr>
        <a:xfrm>
          <a:off x="905859" y="1365724"/>
          <a:ext cx="1615061" cy="1576707"/>
        </a:xfrm>
        <a:prstGeom prst="ellipse">
          <a:avLst/>
        </a:prstGeom>
        <a:solidFill>
          <a:srgbClr val="98CDF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a:t>Gobierno</a:t>
          </a:r>
        </a:p>
      </dsp:txBody>
      <dsp:txXfrm>
        <a:off x="1142379" y="1596627"/>
        <a:ext cx="1142021" cy="111490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07100-AB6B-4864-860F-9484E1172057}" type="datetimeFigureOut">
              <a:rPr lang="es-MX" smtClean="0"/>
              <a:t>10/12/2019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89730-B4B8-42CD-8F5F-FE397793DEA2}" type="slidenum">
              <a:rPr lang="es-MX" smtClean="0"/>
              <a:t>‹Nº›</a:t>
            </a:fld>
            <a:endParaRPr lang="es-MX"/>
          </a:p>
        </p:txBody>
      </p:sp>
    </p:spTree>
    <p:extLst>
      <p:ext uri="{BB962C8B-B14F-4D97-AF65-F5344CB8AC3E}">
        <p14:creationId xmlns:p14="http://schemas.microsoft.com/office/powerpoint/2010/main" val="390111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México, en lo particular, el 82 por ciento de la población se encuentra insatisfecha con el funcionamiento de la democracia. El apoyo a la democracia por encima del autoritarismo, en sólo un año, decreció un ocho por ciento (de 50 a 42 por ciento). Peor aún, </a:t>
            </a:r>
            <a:r>
              <a:rPr lang="es-MX" b="1" dirty="0"/>
              <a:t>la confianza en los partidos políticos, indispensables en cualquier sistema democrático, se encuentra en su peor nivel desde 1995.</a:t>
            </a:r>
            <a:endParaRPr lang="es-MX" dirty="0"/>
          </a:p>
        </p:txBody>
      </p:sp>
      <p:sp>
        <p:nvSpPr>
          <p:cNvPr id="4" name="Marcador de número de diapositiva 3"/>
          <p:cNvSpPr>
            <a:spLocks noGrp="1"/>
          </p:cNvSpPr>
          <p:nvPr>
            <p:ph type="sldNum" sz="quarter" idx="5"/>
          </p:nvPr>
        </p:nvSpPr>
        <p:spPr/>
        <p:txBody>
          <a:bodyPr/>
          <a:lstStyle/>
          <a:p>
            <a:fld id="{6E4A4B57-1A61-4323-BF51-6D80B30A47EE}" type="slidenum">
              <a:rPr lang="es-MX" smtClean="0"/>
              <a:t>4</a:t>
            </a:fld>
            <a:endParaRPr lang="es-MX"/>
          </a:p>
        </p:txBody>
      </p:sp>
    </p:spTree>
    <p:extLst>
      <p:ext uri="{BB962C8B-B14F-4D97-AF65-F5344CB8AC3E}">
        <p14:creationId xmlns:p14="http://schemas.microsoft.com/office/powerpoint/2010/main" val="142178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s-MX" dirty="0"/>
              <a:t>Corrupción: obstáculo </a:t>
            </a:r>
            <a:r>
              <a:rPr lang="es-MX" b="1" dirty="0"/>
              <a:t>para el acceso a los servicios básicos proveídos por el Estado</a:t>
            </a:r>
            <a:r>
              <a:rPr lang="es-MX" dirty="0"/>
              <a:t>. </a:t>
            </a:r>
            <a:r>
              <a:rPr lang="es-MX" i="1" dirty="0"/>
              <a:t>Barómetro Global de Corrupción: </a:t>
            </a:r>
            <a:r>
              <a:rPr lang="es-MX" dirty="0"/>
              <a:t>en 2017, alrededor de 90 millones de personas en América Latina tuvieron que pagar algún tipo de soborno para acceder a servicios públicos básicos de salud y educación; servicios de los que los sectores más desaventajados de la sociedad dependen en mayor medida y que son más determinantes en las oportunidades y en la calidad de vida de las personas. Además, pagar un soborno de esta naturaleza compromete un mayor porcentaje del ingreso de los hogares que menos perciben. Como se aprecia, la corrupción se constituye en uno de los impuestos más regresivos, que acentúan la desigualdad y que sumergen a los más vulnerables en trampas de pobreza, difíciles de escapar.  </a:t>
            </a:r>
          </a:p>
          <a:p>
            <a:pPr fontAlgn="base"/>
            <a:r>
              <a:rPr lang="es-MX" dirty="0"/>
              <a:t> </a:t>
            </a:r>
          </a:p>
          <a:p>
            <a:endParaRPr lang="es-MX" dirty="0"/>
          </a:p>
        </p:txBody>
      </p:sp>
      <p:sp>
        <p:nvSpPr>
          <p:cNvPr id="4" name="Marcador de número de diapositiva 3"/>
          <p:cNvSpPr>
            <a:spLocks noGrp="1"/>
          </p:cNvSpPr>
          <p:nvPr>
            <p:ph type="sldNum" sz="quarter" idx="5"/>
          </p:nvPr>
        </p:nvSpPr>
        <p:spPr/>
        <p:txBody>
          <a:bodyPr/>
          <a:lstStyle/>
          <a:p>
            <a:fld id="{6E4A4B57-1A61-4323-BF51-6D80B30A47EE}" type="slidenum">
              <a:rPr lang="es-MX" smtClean="0"/>
              <a:t>5</a:t>
            </a:fld>
            <a:endParaRPr lang="es-MX"/>
          </a:p>
        </p:txBody>
      </p:sp>
    </p:spTree>
    <p:extLst>
      <p:ext uri="{BB962C8B-B14F-4D97-AF65-F5344CB8AC3E}">
        <p14:creationId xmlns:p14="http://schemas.microsoft.com/office/powerpoint/2010/main" val="47973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8CBCA12-CDE2-4430-BDAD-6456A51A496F}" type="slidenum">
              <a:rPr lang="es-MX" smtClean="0"/>
              <a:t>10</a:t>
            </a:fld>
            <a:endParaRPr lang="es-MX"/>
          </a:p>
        </p:txBody>
      </p:sp>
    </p:spTree>
    <p:extLst>
      <p:ext uri="{BB962C8B-B14F-4D97-AF65-F5344CB8AC3E}">
        <p14:creationId xmlns:p14="http://schemas.microsoft.com/office/powerpoint/2010/main" val="236443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8CBCA12-CDE2-4430-BDAD-6456A51A496F}" type="slidenum">
              <a:rPr lang="es-MX" smtClean="0"/>
              <a:t>11</a:t>
            </a:fld>
            <a:endParaRPr lang="es-MX"/>
          </a:p>
        </p:txBody>
      </p:sp>
    </p:spTree>
    <p:extLst>
      <p:ext uri="{BB962C8B-B14F-4D97-AF65-F5344CB8AC3E}">
        <p14:creationId xmlns:p14="http://schemas.microsoft.com/office/powerpoint/2010/main" val="3720873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38CBCA12-CDE2-4430-BDAD-6456A51A496F}" type="slidenum">
              <a:rPr lang="es-MX" smtClean="0"/>
              <a:t>13</a:t>
            </a:fld>
            <a:endParaRPr lang="es-MX"/>
          </a:p>
        </p:txBody>
      </p:sp>
    </p:spTree>
    <p:extLst>
      <p:ext uri="{BB962C8B-B14F-4D97-AF65-F5344CB8AC3E}">
        <p14:creationId xmlns:p14="http://schemas.microsoft.com/office/powerpoint/2010/main" val="3079529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Así pues, los objetivos adoptados por las naciones en 2015 son de una complejidad superior. Las metas son muy variadas, por lo que su cumplimiento exige un ejercicio de armonización y creatividad, aunado a sistemas de conocimiento especializado y avances tecnológicos y científicos. </a:t>
            </a:r>
          </a:p>
          <a:p>
            <a:r>
              <a:rPr lang="es-MX" dirty="0"/>
              <a:t>Dado lo complejo y ambicioso del proyecto es impensable que los trabajos para la consecución de los objetivos queden exclusivamente en manos de los gobiernos nacionales . En virtud de que se trata de la construcción de un futuro compartido, todas las partes interesadas deben de tener voz e incidencia tanto en el diseño de la estrategia a seguir, como en su evaluación y en el seguimiento que se haga de ella. Es ahí donde se resulta imprescindible la participación de la sociedad civil y, en particular, de la sociedad civil organizada y del sector privado. </a:t>
            </a:r>
          </a:p>
        </p:txBody>
      </p:sp>
      <p:sp>
        <p:nvSpPr>
          <p:cNvPr id="4" name="Slide Number Placeholder 3"/>
          <p:cNvSpPr>
            <a:spLocks noGrp="1"/>
          </p:cNvSpPr>
          <p:nvPr>
            <p:ph type="sldNum" sz="quarter" idx="10"/>
          </p:nvPr>
        </p:nvSpPr>
        <p:spPr/>
        <p:txBody>
          <a:bodyPr/>
          <a:lstStyle/>
          <a:p>
            <a:fld id="{38CBCA12-CDE2-4430-BDAD-6456A51A496F}" type="slidenum">
              <a:rPr lang="es-MX" smtClean="0"/>
              <a:t>14</a:t>
            </a:fld>
            <a:endParaRPr lang="es-MX"/>
          </a:p>
        </p:txBody>
      </p:sp>
    </p:spTree>
    <p:extLst>
      <p:ext uri="{BB962C8B-B14F-4D97-AF65-F5344CB8AC3E}">
        <p14:creationId xmlns:p14="http://schemas.microsoft.com/office/powerpoint/2010/main" val="3511367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ED3739-C3D7-4F68-85F0-DE9A392C6C7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3C889FE-4BCE-4B70-BFAB-30B1787CE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1C5F7987-937E-4712-B88D-AB2925F60775}"/>
              </a:ext>
            </a:extLst>
          </p:cNvPr>
          <p:cNvSpPr>
            <a:spLocks noGrp="1"/>
          </p:cNvSpPr>
          <p:nvPr>
            <p:ph type="dt" sz="half" idx="10"/>
          </p:nvPr>
        </p:nvSpPr>
        <p:spPr/>
        <p:txBody>
          <a:bodyPr/>
          <a:lstStyle/>
          <a:p>
            <a:fld id="{2EEE02B6-AC75-4F17-8480-FD30F05AE2A6}" type="datetimeFigureOut">
              <a:rPr lang="es-MX" smtClean="0"/>
              <a:t>10/12/2019</a:t>
            </a:fld>
            <a:endParaRPr lang="es-MX"/>
          </a:p>
        </p:txBody>
      </p:sp>
      <p:sp>
        <p:nvSpPr>
          <p:cNvPr id="5" name="Marcador de pie de página 4">
            <a:extLst>
              <a:ext uri="{FF2B5EF4-FFF2-40B4-BE49-F238E27FC236}">
                <a16:creationId xmlns:a16="http://schemas.microsoft.com/office/drawing/2014/main" id="{A81CC551-C76F-48D8-988A-C7CF3FEECAE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8176529-BA6C-45E4-A152-FF05EC01E379}"/>
              </a:ext>
            </a:extLst>
          </p:cNvPr>
          <p:cNvSpPr>
            <a:spLocks noGrp="1"/>
          </p:cNvSpPr>
          <p:nvPr>
            <p:ph type="sldNum" sz="quarter" idx="12"/>
          </p:nvPr>
        </p:nvSpPr>
        <p:spPr/>
        <p:txBody>
          <a:bodyPr/>
          <a:lstStyle/>
          <a:p>
            <a:fld id="{0DE26F8B-2F54-4251-A222-F78D493E2756}" type="slidenum">
              <a:rPr lang="es-MX" smtClean="0"/>
              <a:t>‹Nº›</a:t>
            </a:fld>
            <a:endParaRPr lang="es-MX"/>
          </a:p>
        </p:txBody>
      </p:sp>
    </p:spTree>
    <p:extLst>
      <p:ext uri="{BB962C8B-B14F-4D97-AF65-F5344CB8AC3E}">
        <p14:creationId xmlns:p14="http://schemas.microsoft.com/office/powerpoint/2010/main" val="2208030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75CA06-2DA4-4606-925A-86D4BA9CC82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F9B64D4-6BA0-49FB-BEF7-391B4CA54E6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BCBAA2D-FF3C-4636-BB4F-904B9AF34B05}"/>
              </a:ext>
            </a:extLst>
          </p:cNvPr>
          <p:cNvSpPr>
            <a:spLocks noGrp="1"/>
          </p:cNvSpPr>
          <p:nvPr>
            <p:ph type="dt" sz="half" idx="10"/>
          </p:nvPr>
        </p:nvSpPr>
        <p:spPr/>
        <p:txBody>
          <a:bodyPr/>
          <a:lstStyle/>
          <a:p>
            <a:fld id="{2EEE02B6-AC75-4F17-8480-FD30F05AE2A6}" type="datetimeFigureOut">
              <a:rPr lang="es-MX" smtClean="0"/>
              <a:t>10/12/2019</a:t>
            </a:fld>
            <a:endParaRPr lang="es-MX"/>
          </a:p>
        </p:txBody>
      </p:sp>
      <p:sp>
        <p:nvSpPr>
          <p:cNvPr id="5" name="Marcador de pie de página 4">
            <a:extLst>
              <a:ext uri="{FF2B5EF4-FFF2-40B4-BE49-F238E27FC236}">
                <a16:creationId xmlns:a16="http://schemas.microsoft.com/office/drawing/2014/main" id="{ECF4F7D2-8C15-4AF1-B422-1CAC22A8ED3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9784979-4CF0-41C6-A922-8178FD338457}"/>
              </a:ext>
            </a:extLst>
          </p:cNvPr>
          <p:cNvSpPr>
            <a:spLocks noGrp="1"/>
          </p:cNvSpPr>
          <p:nvPr>
            <p:ph type="sldNum" sz="quarter" idx="12"/>
          </p:nvPr>
        </p:nvSpPr>
        <p:spPr/>
        <p:txBody>
          <a:bodyPr/>
          <a:lstStyle/>
          <a:p>
            <a:fld id="{0DE26F8B-2F54-4251-A222-F78D493E2756}" type="slidenum">
              <a:rPr lang="es-MX" smtClean="0"/>
              <a:t>‹Nº›</a:t>
            </a:fld>
            <a:endParaRPr lang="es-MX"/>
          </a:p>
        </p:txBody>
      </p:sp>
    </p:spTree>
    <p:extLst>
      <p:ext uri="{BB962C8B-B14F-4D97-AF65-F5344CB8AC3E}">
        <p14:creationId xmlns:p14="http://schemas.microsoft.com/office/powerpoint/2010/main" val="464216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4984D4-AD63-4618-92BF-808989294E1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43EF063-2523-4557-8337-C2E9D4B7A3F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58B63ED-2A4D-47DC-BC7D-523ACFD47E21}"/>
              </a:ext>
            </a:extLst>
          </p:cNvPr>
          <p:cNvSpPr>
            <a:spLocks noGrp="1"/>
          </p:cNvSpPr>
          <p:nvPr>
            <p:ph type="dt" sz="half" idx="10"/>
          </p:nvPr>
        </p:nvSpPr>
        <p:spPr/>
        <p:txBody>
          <a:bodyPr/>
          <a:lstStyle/>
          <a:p>
            <a:fld id="{2EEE02B6-AC75-4F17-8480-FD30F05AE2A6}" type="datetimeFigureOut">
              <a:rPr lang="es-MX" smtClean="0"/>
              <a:t>10/12/2019</a:t>
            </a:fld>
            <a:endParaRPr lang="es-MX"/>
          </a:p>
        </p:txBody>
      </p:sp>
      <p:sp>
        <p:nvSpPr>
          <p:cNvPr id="5" name="Marcador de pie de página 4">
            <a:extLst>
              <a:ext uri="{FF2B5EF4-FFF2-40B4-BE49-F238E27FC236}">
                <a16:creationId xmlns:a16="http://schemas.microsoft.com/office/drawing/2014/main" id="{479F1210-B998-426C-8946-A17282FBD0E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09EC140-8142-4C63-BEEE-84CA7191E50D}"/>
              </a:ext>
            </a:extLst>
          </p:cNvPr>
          <p:cNvSpPr>
            <a:spLocks noGrp="1"/>
          </p:cNvSpPr>
          <p:nvPr>
            <p:ph type="sldNum" sz="quarter" idx="12"/>
          </p:nvPr>
        </p:nvSpPr>
        <p:spPr/>
        <p:txBody>
          <a:bodyPr/>
          <a:lstStyle/>
          <a:p>
            <a:fld id="{0DE26F8B-2F54-4251-A222-F78D493E2756}" type="slidenum">
              <a:rPr lang="es-MX" smtClean="0"/>
              <a:t>‹Nº›</a:t>
            </a:fld>
            <a:endParaRPr lang="es-MX"/>
          </a:p>
        </p:txBody>
      </p:sp>
    </p:spTree>
    <p:extLst>
      <p:ext uri="{BB962C8B-B14F-4D97-AF65-F5344CB8AC3E}">
        <p14:creationId xmlns:p14="http://schemas.microsoft.com/office/powerpoint/2010/main" val="249692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9E63D5-56C6-4D53-9691-5E915D47E74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4C1EC8F-1B91-4FB8-A186-E99A3B7BA3F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67109C2-2952-46A7-A376-3D7DB9ED3685}"/>
              </a:ext>
            </a:extLst>
          </p:cNvPr>
          <p:cNvSpPr>
            <a:spLocks noGrp="1"/>
          </p:cNvSpPr>
          <p:nvPr>
            <p:ph type="dt" sz="half" idx="10"/>
          </p:nvPr>
        </p:nvSpPr>
        <p:spPr/>
        <p:txBody>
          <a:bodyPr/>
          <a:lstStyle/>
          <a:p>
            <a:fld id="{2EEE02B6-AC75-4F17-8480-FD30F05AE2A6}" type="datetimeFigureOut">
              <a:rPr lang="es-MX" smtClean="0"/>
              <a:t>10/12/2019</a:t>
            </a:fld>
            <a:endParaRPr lang="es-MX"/>
          </a:p>
        </p:txBody>
      </p:sp>
      <p:sp>
        <p:nvSpPr>
          <p:cNvPr id="5" name="Marcador de pie de página 4">
            <a:extLst>
              <a:ext uri="{FF2B5EF4-FFF2-40B4-BE49-F238E27FC236}">
                <a16:creationId xmlns:a16="http://schemas.microsoft.com/office/drawing/2014/main" id="{94060514-6DD5-4C15-9B45-4EAF5DADC26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B776AA0-B934-49D3-937F-991F190A7ABB}"/>
              </a:ext>
            </a:extLst>
          </p:cNvPr>
          <p:cNvSpPr>
            <a:spLocks noGrp="1"/>
          </p:cNvSpPr>
          <p:nvPr>
            <p:ph type="sldNum" sz="quarter" idx="12"/>
          </p:nvPr>
        </p:nvSpPr>
        <p:spPr/>
        <p:txBody>
          <a:bodyPr/>
          <a:lstStyle/>
          <a:p>
            <a:fld id="{0DE26F8B-2F54-4251-A222-F78D493E2756}" type="slidenum">
              <a:rPr lang="es-MX" smtClean="0"/>
              <a:t>‹Nº›</a:t>
            </a:fld>
            <a:endParaRPr lang="es-MX"/>
          </a:p>
        </p:txBody>
      </p:sp>
    </p:spTree>
    <p:extLst>
      <p:ext uri="{BB962C8B-B14F-4D97-AF65-F5344CB8AC3E}">
        <p14:creationId xmlns:p14="http://schemas.microsoft.com/office/powerpoint/2010/main" val="2595262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051BB6-A528-49ED-9E3D-2879A449E9E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DB24635-B6EB-4321-84E1-832C0F9AB0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15C92BAC-068D-4C82-806A-D8D8BC493A71}"/>
              </a:ext>
            </a:extLst>
          </p:cNvPr>
          <p:cNvSpPr>
            <a:spLocks noGrp="1"/>
          </p:cNvSpPr>
          <p:nvPr>
            <p:ph type="dt" sz="half" idx="10"/>
          </p:nvPr>
        </p:nvSpPr>
        <p:spPr/>
        <p:txBody>
          <a:bodyPr/>
          <a:lstStyle/>
          <a:p>
            <a:fld id="{2EEE02B6-AC75-4F17-8480-FD30F05AE2A6}" type="datetimeFigureOut">
              <a:rPr lang="es-MX" smtClean="0"/>
              <a:t>10/12/2019</a:t>
            </a:fld>
            <a:endParaRPr lang="es-MX"/>
          </a:p>
        </p:txBody>
      </p:sp>
      <p:sp>
        <p:nvSpPr>
          <p:cNvPr id="5" name="Marcador de pie de página 4">
            <a:extLst>
              <a:ext uri="{FF2B5EF4-FFF2-40B4-BE49-F238E27FC236}">
                <a16:creationId xmlns:a16="http://schemas.microsoft.com/office/drawing/2014/main" id="{E4B2D71C-B0FB-4AE2-A7F8-2E29357BA37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0A4AEFA-ACDB-44B3-A67B-7786C61AF826}"/>
              </a:ext>
            </a:extLst>
          </p:cNvPr>
          <p:cNvSpPr>
            <a:spLocks noGrp="1"/>
          </p:cNvSpPr>
          <p:nvPr>
            <p:ph type="sldNum" sz="quarter" idx="12"/>
          </p:nvPr>
        </p:nvSpPr>
        <p:spPr/>
        <p:txBody>
          <a:bodyPr/>
          <a:lstStyle/>
          <a:p>
            <a:fld id="{0DE26F8B-2F54-4251-A222-F78D493E2756}" type="slidenum">
              <a:rPr lang="es-MX" smtClean="0"/>
              <a:t>‹Nº›</a:t>
            </a:fld>
            <a:endParaRPr lang="es-MX"/>
          </a:p>
        </p:txBody>
      </p:sp>
    </p:spTree>
    <p:extLst>
      <p:ext uri="{BB962C8B-B14F-4D97-AF65-F5344CB8AC3E}">
        <p14:creationId xmlns:p14="http://schemas.microsoft.com/office/powerpoint/2010/main" val="265174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EDFEF4-218D-4F24-BC8B-6B268778405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D710D5C-4C20-4904-A968-4B17D50F91FE}"/>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02D8B11-3809-42FE-A75E-2C088E919754}"/>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54708EC2-09BA-4528-BBA0-9F482D662D46}"/>
              </a:ext>
            </a:extLst>
          </p:cNvPr>
          <p:cNvSpPr>
            <a:spLocks noGrp="1"/>
          </p:cNvSpPr>
          <p:nvPr>
            <p:ph type="dt" sz="half" idx="10"/>
          </p:nvPr>
        </p:nvSpPr>
        <p:spPr/>
        <p:txBody>
          <a:bodyPr/>
          <a:lstStyle/>
          <a:p>
            <a:fld id="{2EEE02B6-AC75-4F17-8480-FD30F05AE2A6}" type="datetimeFigureOut">
              <a:rPr lang="es-MX" smtClean="0"/>
              <a:t>10/12/2019</a:t>
            </a:fld>
            <a:endParaRPr lang="es-MX"/>
          </a:p>
        </p:txBody>
      </p:sp>
      <p:sp>
        <p:nvSpPr>
          <p:cNvPr id="6" name="Marcador de pie de página 5">
            <a:extLst>
              <a:ext uri="{FF2B5EF4-FFF2-40B4-BE49-F238E27FC236}">
                <a16:creationId xmlns:a16="http://schemas.microsoft.com/office/drawing/2014/main" id="{CBFD164F-489A-4883-8874-84825C9A8A1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7010A47-5F5E-4AEF-8223-73E6F760EC20}"/>
              </a:ext>
            </a:extLst>
          </p:cNvPr>
          <p:cNvSpPr>
            <a:spLocks noGrp="1"/>
          </p:cNvSpPr>
          <p:nvPr>
            <p:ph type="sldNum" sz="quarter" idx="12"/>
          </p:nvPr>
        </p:nvSpPr>
        <p:spPr/>
        <p:txBody>
          <a:bodyPr/>
          <a:lstStyle/>
          <a:p>
            <a:fld id="{0DE26F8B-2F54-4251-A222-F78D493E2756}" type="slidenum">
              <a:rPr lang="es-MX" smtClean="0"/>
              <a:t>‹Nº›</a:t>
            </a:fld>
            <a:endParaRPr lang="es-MX"/>
          </a:p>
        </p:txBody>
      </p:sp>
    </p:spTree>
    <p:extLst>
      <p:ext uri="{BB962C8B-B14F-4D97-AF65-F5344CB8AC3E}">
        <p14:creationId xmlns:p14="http://schemas.microsoft.com/office/powerpoint/2010/main" val="395268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88F148-DC3F-44A9-BC7C-FFB909D4714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561169C-2B6A-45CF-BA28-233EC54D47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FE38C39-1A12-4396-97EB-E781ADF7063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4CE79DF-A8B6-4793-8228-1AE027231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3FE1CF15-1A41-47CD-AD23-4BD2EF5FF359}"/>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A3AD1A09-A14C-407B-95A3-5E4EF78F918D}"/>
              </a:ext>
            </a:extLst>
          </p:cNvPr>
          <p:cNvSpPr>
            <a:spLocks noGrp="1"/>
          </p:cNvSpPr>
          <p:nvPr>
            <p:ph type="dt" sz="half" idx="10"/>
          </p:nvPr>
        </p:nvSpPr>
        <p:spPr/>
        <p:txBody>
          <a:bodyPr/>
          <a:lstStyle/>
          <a:p>
            <a:fld id="{2EEE02B6-AC75-4F17-8480-FD30F05AE2A6}" type="datetimeFigureOut">
              <a:rPr lang="es-MX" smtClean="0"/>
              <a:t>10/12/2019</a:t>
            </a:fld>
            <a:endParaRPr lang="es-MX"/>
          </a:p>
        </p:txBody>
      </p:sp>
      <p:sp>
        <p:nvSpPr>
          <p:cNvPr id="8" name="Marcador de pie de página 7">
            <a:extLst>
              <a:ext uri="{FF2B5EF4-FFF2-40B4-BE49-F238E27FC236}">
                <a16:creationId xmlns:a16="http://schemas.microsoft.com/office/drawing/2014/main" id="{7E724EDB-B1DD-43A0-8CF7-85DC0B4038D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1D672D8-A928-4C00-98FC-77B4376B64F7}"/>
              </a:ext>
            </a:extLst>
          </p:cNvPr>
          <p:cNvSpPr>
            <a:spLocks noGrp="1"/>
          </p:cNvSpPr>
          <p:nvPr>
            <p:ph type="sldNum" sz="quarter" idx="12"/>
          </p:nvPr>
        </p:nvSpPr>
        <p:spPr/>
        <p:txBody>
          <a:bodyPr/>
          <a:lstStyle/>
          <a:p>
            <a:fld id="{0DE26F8B-2F54-4251-A222-F78D493E2756}" type="slidenum">
              <a:rPr lang="es-MX" smtClean="0"/>
              <a:t>‹Nº›</a:t>
            </a:fld>
            <a:endParaRPr lang="es-MX"/>
          </a:p>
        </p:txBody>
      </p:sp>
    </p:spTree>
    <p:extLst>
      <p:ext uri="{BB962C8B-B14F-4D97-AF65-F5344CB8AC3E}">
        <p14:creationId xmlns:p14="http://schemas.microsoft.com/office/powerpoint/2010/main" val="44742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1FC401-DE52-4EDF-93FE-65B515C780E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5DF02E2-E5EA-4802-8445-4B5EE8B2502C}"/>
              </a:ext>
            </a:extLst>
          </p:cNvPr>
          <p:cNvSpPr>
            <a:spLocks noGrp="1"/>
          </p:cNvSpPr>
          <p:nvPr>
            <p:ph type="dt" sz="half" idx="10"/>
          </p:nvPr>
        </p:nvSpPr>
        <p:spPr/>
        <p:txBody>
          <a:bodyPr/>
          <a:lstStyle/>
          <a:p>
            <a:fld id="{2EEE02B6-AC75-4F17-8480-FD30F05AE2A6}" type="datetimeFigureOut">
              <a:rPr lang="es-MX" smtClean="0"/>
              <a:t>10/12/2019</a:t>
            </a:fld>
            <a:endParaRPr lang="es-MX"/>
          </a:p>
        </p:txBody>
      </p:sp>
      <p:sp>
        <p:nvSpPr>
          <p:cNvPr id="4" name="Marcador de pie de página 3">
            <a:extLst>
              <a:ext uri="{FF2B5EF4-FFF2-40B4-BE49-F238E27FC236}">
                <a16:creationId xmlns:a16="http://schemas.microsoft.com/office/drawing/2014/main" id="{422850F0-955D-45C4-84E2-C3294071B5B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63CA0848-BE62-46CC-904E-C089BA0D8970}"/>
              </a:ext>
            </a:extLst>
          </p:cNvPr>
          <p:cNvSpPr>
            <a:spLocks noGrp="1"/>
          </p:cNvSpPr>
          <p:nvPr>
            <p:ph type="sldNum" sz="quarter" idx="12"/>
          </p:nvPr>
        </p:nvSpPr>
        <p:spPr/>
        <p:txBody>
          <a:bodyPr/>
          <a:lstStyle/>
          <a:p>
            <a:fld id="{0DE26F8B-2F54-4251-A222-F78D493E2756}" type="slidenum">
              <a:rPr lang="es-MX" smtClean="0"/>
              <a:t>‹Nº›</a:t>
            </a:fld>
            <a:endParaRPr lang="es-MX"/>
          </a:p>
        </p:txBody>
      </p:sp>
    </p:spTree>
    <p:extLst>
      <p:ext uri="{BB962C8B-B14F-4D97-AF65-F5344CB8AC3E}">
        <p14:creationId xmlns:p14="http://schemas.microsoft.com/office/powerpoint/2010/main" val="3869888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7785073-7DD5-4A5D-9969-BFA3D8C37912}"/>
              </a:ext>
            </a:extLst>
          </p:cNvPr>
          <p:cNvSpPr>
            <a:spLocks noGrp="1"/>
          </p:cNvSpPr>
          <p:nvPr>
            <p:ph type="dt" sz="half" idx="10"/>
          </p:nvPr>
        </p:nvSpPr>
        <p:spPr/>
        <p:txBody>
          <a:bodyPr/>
          <a:lstStyle/>
          <a:p>
            <a:fld id="{2EEE02B6-AC75-4F17-8480-FD30F05AE2A6}" type="datetimeFigureOut">
              <a:rPr lang="es-MX" smtClean="0"/>
              <a:t>10/12/2019</a:t>
            </a:fld>
            <a:endParaRPr lang="es-MX"/>
          </a:p>
        </p:txBody>
      </p:sp>
      <p:sp>
        <p:nvSpPr>
          <p:cNvPr id="3" name="Marcador de pie de página 2">
            <a:extLst>
              <a:ext uri="{FF2B5EF4-FFF2-40B4-BE49-F238E27FC236}">
                <a16:creationId xmlns:a16="http://schemas.microsoft.com/office/drawing/2014/main" id="{37678934-0F6F-4BCF-837B-28E0A5E48C6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DBC851D-024D-40FC-908F-EEBCCE0F7088}"/>
              </a:ext>
            </a:extLst>
          </p:cNvPr>
          <p:cNvSpPr>
            <a:spLocks noGrp="1"/>
          </p:cNvSpPr>
          <p:nvPr>
            <p:ph type="sldNum" sz="quarter" idx="12"/>
          </p:nvPr>
        </p:nvSpPr>
        <p:spPr/>
        <p:txBody>
          <a:bodyPr/>
          <a:lstStyle/>
          <a:p>
            <a:fld id="{0DE26F8B-2F54-4251-A222-F78D493E2756}" type="slidenum">
              <a:rPr lang="es-MX" smtClean="0"/>
              <a:t>‹Nº›</a:t>
            </a:fld>
            <a:endParaRPr lang="es-MX"/>
          </a:p>
        </p:txBody>
      </p:sp>
    </p:spTree>
    <p:extLst>
      <p:ext uri="{BB962C8B-B14F-4D97-AF65-F5344CB8AC3E}">
        <p14:creationId xmlns:p14="http://schemas.microsoft.com/office/powerpoint/2010/main" val="411368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1E5634-312A-401F-99B0-D8DAC3D91D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0EC448B-3E7A-4930-8F33-F24C4BCD06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E892821-D286-45DB-A579-2A8A65371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29C213D-DA76-4ADE-BB0D-9400331EED23}"/>
              </a:ext>
            </a:extLst>
          </p:cNvPr>
          <p:cNvSpPr>
            <a:spLocks noGrp="1"/>
          </p:cNvSpPr>
          <p:nvPr>
            <p:ph type="dt" sz="half" idx="10"/>
          </p:nvPr>
        </p:nvSpPr>
        <p:spPr/>
        <p:txBody>
          <a:bodyPr/>
          <a:lstStyle/>
          <a:p>
            <a:fld id="{2EEE02B6-AC75-4F17-8480-FD30F05AE2A6}" type="datetimeFigureOut">
              <a:rPr lang="es-MX" smtClean="0"/>
              <a:t>10/12/2019</a:t>
            </a:fld>
            <a:endParaRPr lang="es-MX"/>
          </a:p>
        </p:txBody>
      </p:sp>
      <p:sp>
        <p:nvSpPr>
          <p:cNvPr id="6" name="Marcador de pie de página 5">
            <a:extLst>
              <a:ext uri="{FF2B5EF4-FFF2-40B4-BE49-F238E27FC236}">
                <a16:creationId xmlns:a16="http://schemas.microsoft.com/office/drawing/2014/main" id="{3CBF7535-EC37-4032-9F94-90004D1AE6A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8B52FAA-65BC-4378-8059-C0BBA778B517}"/>
              </a:ext>
            </a:extLst>
          </p:cNvPr>
          <p:cNvSpPr>
            <a:spLocks noGrp="1"/>
          </p:cNvSpPr>
          <p:nvPr>
            <p:ph type="sldNum" sz="quarter" idx="12"/>
          </p:nvPr>
        </p:nvSpPr>
        <p:spPr/>
        <p:txBody>
          <a:bodyPr/>
          <a:lstStyle/>
          <a:p>
            <a:fld id="{0DE26F8B-2F54-4251-A222-F78D493E2756}" type="slidenum">
              <a:rPr lang="es-MX" smtClean="0"/>
              <a:t>‹Nº›</a:t>
            </a:fld>
            <a:endParaRPr lang="es-MX"/>
          </a:p>
        </p:txBody>
      </p:sp>
    </p:spTree>
    <p:extLst>
      <p:ext uri="{BB962C8B-B14F-4D97-AF65-F5344CB8AC3E}">
        <p14:creationId xmlns:p14="http://schemas.microsoft.com/office/powerpoint/2010/main" val="330260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A6528F-6D43-47E0-8BFD-1979C2852F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E4129807-D1E8-46FC-913B-F70DCB3F9B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883B360-A46C-4218-AFF3-21AF8113E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EAF6F0B-E933-4407-9189-30AE5634DE8A}"/>
              </a:ext>
            </a:extLst>
          </p:cNvPr>
          <p:cNvSpPr>
            <a:spLocks noGrp="1"/>
          </p:cNvSpPr>
          <p:nvPr>
            <p:ph type="dt" sz="half" idx="10"/>
          </p:nvPr>
        </p:nvSpPr>
        <p:spPr/>
        <p:txBody>
          <a:bodyPr/>
          <a:lstStyle/>
          <a:p>
            <a:fld id="{2EEE02B6-AC75-4F17-8480-FD30F05AE2A6}" type="datetimeFigureOut">
              <a:rPr lang="es-MX" smtClean="0"/>
              <a:t>10/12/2019</a:t>
            </a:fld>
            <a:endParaRPr lang="es-MX"/>
          </a:p>
        </p:txBody>
      </p:sp>
      <p:sp>
        <p:nvSpPr>
          <p:cNvPr id="6" name="Marcador de pie de página 5">
            <a:extLst>
              <a:ext uri="{FF2B5EF4-FFF2-40B4-BE49-F238E27FC236}">
                <a16:creationId xmlns:a16="http://schemas.microsoft.com/office/drawing/2014/main" id="{F003B0B5-6B7E-4C39-B09E-0F611FD3C54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386D77A-E4F5-4EE2-8EBC-861462048B41}"/>
              </a:ext>
            </a:extLst>
          </p:cNvPr>
          <p:cNvSpPr>
            <a:spLocks noGrp="1"/>
          </p:cNvSpPr>
          <p:nvPr>
            <p:ph type="sldNum" sz="quarter" idx="12"/>
          </p:nvPr>
        </p:nvSpPr>
        <p:spPr/>
        <p:txBody>
          <a:bodyPr/>
          <a:lstStyle/>
          <a:p>
            <a:fld id="{0DE26F8B-2F54-4251-A222-F78D493E2756}" type="slidenum">
              <a:rPr lang="es-MX" smtClean="0"/>
              <a:t>‹Nº›</a:t>
            </a:fld>
            <a:endParaRPr lang="es-MX"/>
          </a:p>
        </p:txBody>
      </p:sp>
    </p:spTree>
    <p:extLst>
      <p:ext uri="{BB962C8B-B14F-4D97-AF65-F5344CB8AC3E}">
        <p14:creationId xmlns:p14="http://schemas.microsoft.com/office/powerpoint/2010/main" val="1692000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E38AC28-C245-47B6-9800-035635BC08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89288C6-D941-41AD-82BA-15B0C6B53E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CE08BF2-53E3-4DAA-A627-55DA462DD7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E02B6-AC75-4F17-8480-FD30F05AE2A6}" type="datetimeFigureOut">
              <a:rPr lang="es-MX" smtClean="0"/>
              <a:t>10/12/2019</a:t>
            </a:fld>
            <a:endParaRPr lang="es-MX"/>
          </a:p>
        </p:txBody>
      </p:sp>
      <p:sp>
        <p:nvSpPr>
          <p:cNvPr id="5" name="Marcador de pie de página 4">
            <a:extLst>
              <a:ext uri="{FF2B5EF4-FFF2-40B4-BE49-F238E27FC236}">
                <a16:creationId xmlns:a16="http://schemas.microsoft.com/office/drawing/2014/main" id="{AB016878-93DF-4237-B85D-FF735DC41D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CCC9660-2C0C-4AD0-88C0-769BD89CF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26F8B-2F54-4251-A222-F78D493E2756}" type="slidenum">
              <a:rPr lang="es-MX" smtClean="0"/>
              <a:t>‹Nº›</a:t>
            </a:fld>
            <a:endParaRPr lang="es-MX"/>
          </a:p>
        </p:txBody>
      </p:sp>
    </p:spTree>
    <p:extLst>
      <p:ext uri="{BB962C8B-B14F-4D97-AF65-F5344CB8AC3E}">
        <p14:creationId xmlns:p14="http://schemas.microsoft.com/office/powerpoint/2010/main" val="2633304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7.png"/><Relationship Id="rId5" Type="http://schemas.openxmlformats.org/officeDocument/2006/relationships/diagramQuickStyle" Target="../diagrams/quickStyle2.xml"/><Relationship Id="rId10" Type="http://schemas.openxmlformats.org/officeDocument/2006/relationships/image" Target="../media/image26.png"/><Relationship Id="rId4" Type="http://schemas.openxmlformats.org/officeDocument/2006/relationships/diagramLayout" Target="../diagrams/layout2.xm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vania.perezmor@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1F2F10-D986-4F45-84FC-A6B42AD34A7C}"/>
              </a:ext>
            </a:extLst>
          </p:cNvPr>
          <p:cNvSpPr>
            <a:spLocks noGrp="1"/>
          </p:cNvSpPr>
          <p:nvPr>
            <p:ph type="ctrTitle"/>
          </p:nvPr>
        </p:nvSpPr>
        <p:spPr>
          <a:xfrm>
            <a:off x="-3983" y="4631812"/>
            <a:ext cx="11932747" cy="1264588"/>
          </a:xfrm>
        </p:spPr>
        <p:txBody>
          <a:bodyPr anchor="ctr">
            <a:normAutofit fontScale="90000"/>
          </a:bodyPr>
          <a:lstStyle/>
          <a:p>
            <a:pPr algn="r"/>
            <a:r>
              <a:rPr lang="es-MX" sz="1500" b="1" dirty="0">
                <a:solidFill>
                  <a:schemeClr val="bg1"/>
                </a:solidFill>
              </a:rPr>
              <a:t/>
            </a:r>
            <a:br>
              <a:rPr lang="es-MX" sz="1500" b="1" dirty="0">
                <a:solidFill>
                  <a:schemeClr val="bg1"/>
                </a:solidFill>
              </a:rPr>
            </a:br>
            <a:r>
              <a:rPr lang="es-MX" sz="1500" b="1" dirty="0">
                <a:solidFill>
                  <a:schemeClr val="bg1"/>
                </a:solidFill>
              </a:rPr>
              <a:t/>
            </a:r>
            <a:br>
              <a:rPr lang="es-MX" sz="1500" b="1" dirty="0">
                <a:solidFill>
                  <a:schemeClr val="bg1"/>
                </a:solidFill>
              </a:rPr>
            </a:br>
            <a:r>
              <a:rPr lang="es-MX" sz="1500" b="1" dirty="0">
                <a:solidFill>
                  <a:schemeClr val="bg1"/>
                </a:solidFill>
              </a:rPr>
              <a:t/>
            </a:r>
            <a:br>
              <a:rPr lang="es-MX" sz="1500" b="1" dirty="0">
                <a:solidFill>
                  <a:schemeClr val="bg1"/>
                </a:solidFill>
              </a:rPr>
            </a:br>
            <a:r>
              <a:rPr lang="es-MX" sz="4900" b="1" dirty="0">
                <a:solidFill>
                  <a:schemeClr val="bg1"/>
                </a:solidFill>
                <a:latin typeface="Arial" panose="020B0604020202020204" pitchFamily="34" charset="0"/>
                <a:cs typeface="Arial" panose="020B0604020202020204" pitchFamily="34" charset="0"/>
              </a:rPr>
              <a:t>La integridad y el combate a la corrupción desde los municipios</a:t>
            </a:r>
            <a:r>
              <a:rPr lang="es-MX" sz="3600" b="1" dirty="0">
                <a:solidFill>
                  <a:schemeClr val="bg1"/>
                </a:solidFill>
                <a:latin typeface="Arial" panose="020B0604020202020204" pitchFamily="34" charset="0"/>
                <a:cs typeface="Arial" panose="020B0604020202020204" pitchFamily="34" charset="0"/>
              </a:rPr>
              <a:t/>
            </a:r>
            <a:br>
              <a:rPr lang="es-MX" sz="3600" b="1" dirty="0">
                <a:solidFill>
                  <a:schemeClr val="bg1"/>
                </a:solidFill>
                <a:latin typeface="Arial" panose="020B0604020202020204" pitchFamily="34" charset="0"/>
                <a:cs typeface="Arial" panose="020B0604020202020204" pitchFamily="34" charset="0"/>
              </a:rPr>
            </a:br>
            <a:r>
              <a:rPr lang="es-MX" sz="3600" dirty="0">
                <a:solidFill>
                  <a:schemeClr val="bg1"/>
                </a:solidFill>
              </a:rPr>
              <a:t/>
            </a:r>
            <a:br>
              <a:rPr lang="es-MX" sz="3600" dirty="0">
                <a:solidFill>
                  <a:schemeClr val="bg1"/>
                </a:solidFill>
              </a:rPr>
            </a:br>
            <a:r>
              <a:rPr lang="es-MX" sz="3600" b="1" dirty="0">
                <a:solidFill>
                  <a:schemeClr val="bg1"/>
                </a:solidFill>
              </a:rPr>
              <a:t>Día Internacional Contra la Corrupción</a:t>
            </a:r>
            <a:r>
              <a:rPr lang="es-MX" sz="3600" dirty="0">
                <a:solidFill>
                  <a:schemeClr val="bg1"/>
                </a:solidFill>
              </a:rPr>
              <a:t/>
            </a:r>
            <a:br>
              <a:rPr lang="es-MX" sz="3600" dirty="0">
                <a:solidFill>
                  <a:schemeClr val="bg1"/>
                </a:solidFill>
              </a:rPr>
            </a:br>
            <a:r>
              <a:rPr lang="es-MX" sz="3600" b="1" dirty="0">
                <a:latin typeface="Arial" panose="020B0604020202020204" pitchFamily="34" charset="0"/>
                <a:cs typeface="Arial" panose="020B0604020202020204" pitchFamily="34" charset="0"/>
              </a:rPr>
              <a:t>Morelia, Michoacán</a:t>
            </a:r>
            <a:endParaRPr lang="es-MX" sz="1500" b="1"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E7AC9011-2EC7-424B-AFB1-99AEEABA0B0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30570" y="0"/>
            <a:ext cx="9330859" cy="3757343"/>
          </a:xfrm>
          <a:prstGeom prst="rect">
            <a:avLst/>
          </a:prstGeom>
        </p:spPr>
      </p:pic>
      <p:cxnSp>
        <p:nvCxnSpPr>
          <p:cNvPr id="8" name="Straight Connector 7">
            <a:extLst>
              <a:ext uri="{FF2B5EF4-FFF2-40B4-BE49-F238E27FC236}">
                <a16:creationId xmlns:a16="http://schemas.microsoft.com/office/drawing/2014/main" id="{E126E481-B945-4179-BD79-05E96E9B29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3560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5445" y="1998146"/>
            <a:ext cx="4490655" cy="4007304"/>
          </a:xfrm>
        </p:spPr>
        <p:txBody>
          <a:bodyPr>
            <a:normAutofit fontScale="92500" lnSpcReduction="10000"/>
          </a:bodyPr>
          <a:lstStyle/>
          <a:p>
            <a:r>
              <a:rPr lang="es-ES" sz="2118" dirty="0">
                <a:solidFill>
                  <a:schemeClr val="tx1">
                    <a:lumMod val="75000"/>
                    <a:lumOff val="25000"/>
                  </a:schemeClr>
                </a:solidFill>
              </a:rPr>
              <a:t>La evolución en el progreso de las sociedades requiere de un control efectivo sobre el uso de los recursos públicos.</a:t>
            </a:r>
          </a:p>
          <a:p>
            <a:r>
              <a:rPr lang="es-ES" sz="2118" dirty="0">
                <a:solidFill>
                  <a:schemeClr val="tx1">
                    <a:lumMod val="75000"/>
                    <a:lumOff val="25000"/>
                  </a:schemeClr>
                </a:solidFill>
              </a:rPr>
              <a:t>La </a:t>
            </a:r>
            <a:r>
              <a:rPr lang="es-ES" sz="2118" b="1" dirty="0">
                <a:solidFill>
                  <a:schemeClr val="tx1">
                    <a:lumMod val="75000"/>
                    <a:lumOff val="25000"/>
                  </a:schemeClr>
                </a:solidFill>
              </a:rPr>
              <a:t>contraloría municipal </a:t>
            </a:r>
            <a:r>
              <a:rPr lang="es-ES" sz="2118" dirty="0">
                <a:solidFill>
                  <a:schemeClr val="tx1">
                    <a:lumMod val="75000"/>
                    <a:lumOff val="25000"/>
                  </a:schemeClr>
                </a:solidFill>
              </a:rPr>
              <a:t>es el principal mecanismo de control interno sobre el ejercicio de recursos. Fundamental  para el desarrollo.</a:t>
            </a:r>
          </a:p>
          <a:p>
            <a:r>
              <a:rPr lang="es-MX" sz="2118" dirty="0"/>
              <a:t>La </a:t>
            </a:r>
            <a:r>
              <a:rPr lang="es-MX" sz="2118" b="1" dirty="0"/>
              <a:t>ruta para el desarrollo </a:t>
            </a:r>
            <a:r>
              <a:rPr lang="es-MX" sz="2118" dirty="0"/>
              <a:t>requiere del establecimiento de metas e indicadores, así como de la implementación de modelos de gestión por resultados en la planeación, monitoreo y evaluación gubernamental. </a:t>
            </a:r>
          </a:p>
          <a:p>
            <a:endParaRPr lang="es-ES" sz="1456" dirty="0">
              <a:solidFill>
                <a:schemeClr val="tx1">
                  <a:lumMod val="75000"/>
                  <a:lumOff val="25000"/>
                </a:schemeClr>
              </a:solidFill>
            </a:endParaRPr>
          </a:p>
          <a:p>
            <a:endParaRPr lang="es-ES" sz="1456" dirty="0">
              <a:solidFill>
                <a:schemeClr val="tx1">
                  <a:lumMod val="75000"/>
                  <a:lumOff val="25000"/>
                </a:schemeClr>
              </a:solidFill>
            </a:endParaRPr>
          </a:p>
          <a:p>
            <a:pPr marL="374437" indent="-374437">
              <a:buAutoNum type="arabicPeriod"/>
            </a:pPr>
            <a:endParaRPr lang="es-MX" sz="2330" dirty="0"/>
          </a:p>
        </p:txBody>
      </p:sp>
      <p:sp>
        <p:nvSpPr>
          <p:cNvPr id="4" name="Content Placeholder 7"/>
          <p:cNvSpPr txBox="1">
            <a:spLocks/>
          </p:cNvSpPr>
          <p:nvPr/>
        </p:nvSpPr>
        <p:spPr>
          <a:xfrm>
            <a:off x="2003615" y="260474"/>
            <a:ext cx="8471647" cy="1363643"/>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9000"/>
              </a:lnSpc>
              <a:buNone/>
              <a:defRPr/>
            </a:pPr>
            <a:r>
              <a:rPr lang="es-MX" sz="3883" b="1" dirty="0">
                <a:solidFill>
                  <a:schemeClr val="accent6">
                    <a:lumMod val="75000"/>
                  </a:schemeClr>
                </a:solidFill>
              </a:rPr>
              <a:t>Importancia de las contralorías municipales</a:t>
            </a:r>
            <a:endParaRPr lang="en-US" sz="3883" dirty="0">
              <a:solidFill>
                <a:schemeClr val="accent6">
                  <a:lumMod val="75000"/>
                </a:schemeClr>
              </a:solidFill>
            </a:endParaRPr>
          </a:p>
        </p:txBody>
      </p:sp>
      <p:pic>
        <p:nvPicPr>
          <p:cNvPr id="2" name="Imagen 1">
            <a:extLst>
              <a:ext uri="{FF2B5EF4-FFF2-40B4-BE49-F238E27FC236}">
                <a16:creationId xmlns:a16="http://schemas.microsoft.com/office/drawing/2014/main" id="{CC3A2AA8-E432-F343-9E49-0718A6FC18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5901" y="2445284"/>
            <a:ext cx="3792829" cy="2654980"/>
          </a:xfrm>
          <a:prstGeom prst="rect">
            <a:avLst/>
          </a:prstGeom>
        </p:spPr>
      </p:pic>
    </p:spTree>
    <p:extLst>
      <p:ext uri="{BB962C8B-B14F-4D97-AF65-F5344CB8AC3E}">
        <p14:creationId xmlns:p14="http://schemas.microsoft.com/office/powerpoint/2010/main" val="136149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4276" y="1766637"/>
            <a:ext cx="10690167" cy="4351523"/>
          </a:xfrm>
        </p:spPr>
        <p:txBody>
          <a:bodyPr>
            <a:normAutofit fontScale="85000" lnSpcReduction="20000"/>
          </a:bodyPr>
          <a:lstStyle/>
          <a:p>
            <a:pPr algn="just"/>
            <a:r>
              <a:rPr lang="es-MX" sz="4100" dirty="0"/>
              <a:t>Un rol en la verificación de la alineación planes y presupuestos con el desarrollo sostenible.</a:t>
            </a:r>
          </a:p>
          <a:p>
            <a:pPr algn="just"/>
            <a:r>
              <a:rPr lang="es-MX" sz="4100" dirty="0"/>
              <a:t>Un papel central en la vigilancia y buen uso de los recursos públicos.</a:t>
            </a:r>
          </a:p>
          <a:p>
            <a:pPr algn="just"/>
            <a:r>
              <a:rPr lang="es-MX" sz="4100" dirty="0"/>
              <a:t>Un rol de control de la corrupción, canalizando quejas y resolviendo procedimientos de responsabilidad administrativa. </a:t>
            </a:r>
          </a:p>
          <a:p>
            <a:pPr algn="just"/>
            <a:r>
              <a:rPr lang="es-MX" sz="4100" dirty="0"/>
              <a:t>Un rol de mejora de la administración y los servicios municipales (fortalecimiento institucional y recuperación de confianza ciudadana).</a:t>
            </a:r>
          </a:p>
          <a:p>
            <a:endParaRPr lang="es-ES" sz="1456" dirty="0">
              <a:solidFill>
                <a:schemeClr val="tx1">
                  <a:lumMod val="75000"/>
                  <a:lumOff val="25000"/>
                </a:schemeClr>
              </a:solidFill>
            </a:endParaRPr>
          </a:p>
          <a:p>
            <a:endParaRPr lang="es-ES" sz="1456" dirty="0">
              <a:solidFill>
                <a:schemeClr val="tx1">
                  <a:lumMod val="75000"/>
                  <a:lumOff val="25000"/>
                </a:schemeClr>
              </a:solidFill>
            </a:endParaRPr>
          </a:p>
          <a:p>
            <a:pPr marL="374437" indent="-374437">
              <a:buAutoNum type="arabicPeriod"/>
            </a:pPr>
            <a:endParaRPr lang="es-MX" sz="2330" dirty="0"/>
          </a:p>
        </p:txBody>
      </p:sp>
      <p:sp>
        <p:nvSpPr>
          <p:cNvPr id="4" name="Content Placeholder 7"/>
          <p:cNvSpPr txBox="1">
            <a:spLocks/>
          </p:cNvSpPr>
          <p:nvPr/>
        </p:nvSpPr>
        <p:spPr>
          <a:xfrm>
            <a:off x="964276" y="148222"/>
            <a:ext cx="10939549" cy="1311128"/>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defRPr/>
            </a:pPr>
            <a:r>
              <a:rPr lang="es-MX" sz="4400" b="1" dirty="0">
                <a:solidFill>
                  <a:schemeClr val="accent6">
                    <a:lumMod val="75000"/>
                  </a:schemeClr>
                </a:solidFill>
              </a:rPr>
              <a:t>Papel de las contralorías municipales en el combate a la corrupción</a:t>
            </a:r>
            <a:endParaRPr lang="en-US" sz="4400" dirty="0">
              <a:solidFill>
                <a:schemeClr val="accent6">
                  <a:lumMod val="75000"/>
                </a:schemeClr>
              </a:solidFill>
            </a:endParaRPr>
          </a:p>
        </p:txBody>
      </p:sp>
      <p:cxnSp>
        <p:nvCxnSpPr>
          <p:cNvPr id="21" name="Conector recto 20">
            <a:extLst>
              <a:ext uri="{FF2B5EF4-FFF2-40B4-BE49-F238E27FC236}">
                <a16:creationId xmlns:a16="http://schemas.microsoft.com/office/drawing/2014/main" id="{77F97306-64E8-4FCE-8058-931137EC0173}"/>
              </a:ext>
            </a:extLst>
          </p:cNvPr>
          <p:cNvCxnSpPr>
            <a:cxnSpLocks/>
          </p:cNvCxnSpPr>
          <p:nvPr/>
        </p:nvCxnSpPr>
        <p:spPr>
          <a:xfrm>
            <a:off x="2052616" y="1612993"/>
            <a:ext cx="8086768" cy="0"/>
          </a:xfrm>
          <a:prstGeom prst="line">
            <a:avLst/>
          </a:prstGeom>
          <a:ln>
            <a:solidFill>
              <a:srgbClr val="33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01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F8CDE-5F37-4CF6-A5C9-5378BA376F24}"/>
              </a:ext>
            </a:extLst>
          </p:cNvPr>
          <p:cNvSpPr>
            <a:spLocks noGrp="1"/>
          </p:cNvSpPr>
          <p:nvPr>
            <p:ph type="title"/>
          </p:nvPr>
        </p:nvSpPr>
        <p:spPr>
          <a:xfrm>
            <a:off x="1062790" y="-5302"/>
            <a:ext cx="10515600" cy="1325563"/>
          </a:xfrm>
        </p:spPr>
        <p:txBody>
          <a:bodyPr/>
          <a:lstStyle/>
          <a:p>
            <a:pPr algn="ctr"/>
            <a:r>
              <a:rPr lang="es-MX" b="1" dirty="0">
                <a:solidFill>
                  <a:schemeClr val="accent6">
                    <a:lumMod val="75000"/>
                  </a:schemeClr>
                </a:solidFill>
              </a:rPr>
              <a:t>Estrategias</a:t>
            </a:r>
            <a:r>
              <a:rPr lang="es-MX" b="1" dirty="0"/>
              <a:t> </a:t>
            </a:r>
          </a:p>
        </p:txBody>
      </p:sp>
      <p:sp>
        <p:nvSpPr>
          <p:cNvPr id="3" name="Marcador de contenido 2">
            <a:extLst>
              <a:ext uri="{FF2B5EF4-FFF2-40B4-BE49-F238E27FC236}">
                <a16:creationId xmlns:a16="http://schemas.microsoft.com/office/drawing/2014/main" id="{612E80BD-54DA-4F39-BE5F-ECE8258F093C}"/>
              </a:ext>
            </a:extLst>
          </p:cNvPr>
          <p:cNvSpPr>
            <a:spLocks noGrp="1"/>
          </p:cNvSpPr>
          <p:nvPr>
            <p:ph idx="1"/>
          </p:nvPr>
        </p:nvSpPr>
        <p:spPr>
          <a:xfrm>
            <a:off x="-172385" y="1189152"/>
            <a:ext cx="8712133" cy="4479696"/>
          </a:xfrm>
        </p:spPr>
        <p:txBody>
          <a:bodyPr>
            <a:normAutofit fontScale="92500" lnSpcReduction="10000"/>
          </a:bodyPr>
          <a:lstStyle/>
          <a:p>
            <a:pPr lvl="1">
              <a:spcAft>
                <a:spcPts val="529"/>
              </a:spcAft>
              <a:buFont typeface="Symbol" panose="05050102010706020507" pitchFamily="18" charset="2"/>
              <a:buChar char="®"/>
            </a:pPr>
            <a:r>
              <a:rPr lang="es-MX" sz="2471" dirty="0"/>
              <a:t>Fortalecimiento institucional.</a:t>
            </a:r>
          </a:p>
          <a:p>
            <a:pPr lvl="1">
              <a:spcAft>
                <a:spcPts val="529"/>
              </a:spcAft>
              <a:buFont typeface="Symbol" panose="05050102010706020507" pitchFamily="18" charset="2"/>
              <a:buChar char="®"/>
            </a:pPr>
            <a:endParaRPr lang="es-MX" sz="2471" dirty="0"/>
          </a:p>
          <a:p>
            <a:pPr lvl="1">
              <a:spcAft>
                <a:spcPts val="529"/>
              </a:spcAft>
              <a:buFont typeface="Symbol" panose="05050102010706020507" pitchFamily="18" charset="2"/>
              <a:buChar char="®"/>
            </a:pPr>
            <a:r>
              <a:rPr lang="es-MX" sz="2471" dirty="0"/>
              <a:t>Apoyo en la implementación de normativa nacional e internacional.</a:t>
            </a:r>
          </a:p>
          <a:p>
            <a:pPr lvl="1">
              <a:spcAft>
                <a:spcPts val="529"/>
              </a:spcAft>
              <a:buFont typeface="Symbol" panose="05050102010706020507" pitchFamily="18" charset="2"/>
              <a:buChar char="®"/>
            </a:pPr>
            <a:endParaRPr lang="es-MX" sz="2471" dirty="0"/>
          </a:p>
          <a:p>
            <a:pPr lvl="1">
              <a:spcAft>
                <a:spcPts val="529"/>
              </a:spcAft>
              <a:buFont typeface="Symbol" panose="05050102010706020507" pitchFamily="18" charset="2"/>
              <a:buChar char="®"/>
            </a:pPr>
            <a:r>
              <a:rPr lang="es-MX" sz="2471" dirty="0"/>
              <a:t>Mitigación de riesgos de corrupción en sectores esenciales.</a:t>
            </a:r>
          </a:p>
          <a:p>
            <a:pPr lvl="1">
              <a:spcAft>
                <a:spcPts val="529"/>
              </a:spcAft>
              <a:buFont typeface="Symbol" panose="05050102010706020507" pitchFamily="18" charset="2"/>
              <a:buChar char="®"/>
            </a:pPr>
            <a:endParaRPr lang="es-MX" sz="2471" dirty="0"/>
          </a:p>
          <a:p>
            <a:pPr lvl="1">
              <a:spcAft>
                <a:spcPts val="529"/>
              </a:spcAft>
              <a:buFont typeface="Symbol" panose="05050102010706020507" pitchFamily="18" charset="2"/>
              <a:buChar char="®"/>
            </a:pPr>
            <a:r>
              <a:rPr lang="es-MX" sz="2471" dirty="0"/>
              <a:t>Fortalecimiento de acciones colectivas de los gobiernos, la sociedad civil y el sector privado en la lucha contra la corrupción.</a:t>
            </a:r>
          </a:p>
          <a:p>
            <a:pPr lvl="1">
              <a:spcAft>
                <a:spcPts val="529"/>
              </a:spcAft>
              <a:buFont typeface="Symbol" panose="05050102010706020507" pitchFamily="18" charset="2"/>
              <a:buChar char="®"/>
            </a:pPr>
            <a:r>
              <a:rPr lang="es-MX" sz="2471" dirty="0"/>
              <a:t>Contraloría social para fomentar el monitoreo y la vigilancia de servicios. </a:t>
            </a:r>
            <a:endParaRPr lang="en-US" sz="2471" dirty="0"/>
          </a:p>
          <a:p>
            <a:endParaRPr lang="es-MX" dirty="0"/>
          </a:p>
          <a:p>
            <a:endParaRPr lang="es-MX" dirty="0"/>
          </a:p>
        </p:txBody>
      </p:sp>
      <p:pic>
        <p:nvPicPr>
          <p:cNvPr id="4" name="Imagen 3">
            <a:extLst>
              <a:ext uri="{FF2B5EF4-FFF2-40B4-BE49-F238E27FC236}">
                <a16:creationId xmlns:a16="http://schemas.microsoft.com/office/drawing/2014/main" id="{51EE31A1-761A-B844-8F72-690CDD664C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7006" y="4740191"/>
            <a:ext cx="3764994" cy="2117809"/>
          </a:xfrm>
          <a:prstGeom prst="rect">
            <a:avLst/>
          </a:prstGeom>
        </p:spPr>
      </p:pic>
    </p:spTree>
    <p:extLst>
      <p:ext uri="{BB962C8B-B14F-4D97-AF65-F5344CB8AC3E}">
        <p14:creationId xmlns:p14="http://schemas.microsoft.com/office/powerpoint/2010/main" val="1742800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1769778" y="4536932"/>
            <a:ext cx="1477910" cy="616652"/>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10" dirty="0"/>
              <a:t>Red y experiencia para formar alianzas</a:t>
            </a:r>
          </a:p>
        </p:txBody>
      </p:sp>
      <p:sp>
        <p:nvSpPr>
          <p:cNvPr id="20" name="Rectángulo redondeado 19"/>
          <p:cNvSpPr/>
          <p:nvPr/>
        </p:nvSpPr>
        <p:spPr>
          <a:xfrm>
            <a:off x="8848601" y="4528536"/>
            <a:ext cx="1489598" cy="625046"/>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10" dirty="0"/>
              <a:t>Capital social</a:t>
            </a:r>
          </a:p>
        </p:txBody>
      </p:sp>
      <p:sp>
        <p:nvSpPr>
          <p:cNvPr id="21" name="Rectángulo redondeado 20"/>
          <p:cNvSpPr/>
          <p:nvPr/>
        </p:nvSpPr>
        <p:spPr>
          <a:xfrm>
            <a:off x="3467642" y="4536799"/>
            <a:ext cx="1453900" cy="616784"/>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10" dirty="0"/>
              <a:t>Nuevos enfoques de desarrollo y participación</a:t>
            </a:r>
          </a:p>
        </p:txBody>
      </p:sp>
      <p:sp>
        <p:nvSpPr>
          <p:cNvPr id="22" name="Rectángulo redondeado 21"/>
          <p:cNvSpPr/>
          <p:nvPr/>
        </p:nvSpPr>
        <p:spPr>
          <a:xfrm>
            <a:off x="5215645" y="4507804"/>
            <a:ext cx="1354795" cy="625300"/>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10" dirty="0"/>
              <a:t>Conocimiento local</a:t>
            </a:r>
          </a:p>
        </p:txBody>
      </p:sp>
      <p:sp>
        <p:nvSpPr>
          <p:cNvPr id="23" name="Rectángulo redondeado 22"/>
          <p:cNvSpPr/>
          <p:nvPr/>
        </p:nvSpPr>
        <p:spPr>
          <a:xfrm>
            <a:off x="6957575" y="4536798"/>
            <a:ext cx="1536905" cy="616784"/>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10" dirty="0"/>
              <a:t>Prioridades y preocupaciones sociales</a:t>
            </a:r>
          </a:p>
        </p:txBody>
      </p:sp>
      <p:sp>
        <p:nvSpPr>
          <p:cNvPr id="8" name="Abrir corchete 7"/>
          <p:cNvSpPr/>
          <p:nvPr/>
        </p:nvSpPr>
        <p:spPr>
          <a:xfrm rot="5400000">
            <a:off x="5973710" y="-701517"/>
            <a:ext cx="257175" cy="8471803"/>
          </a:xfrm>
          <a:prstGeom prst="leftBracket">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10"/>
          </a:p>
        </p:txBody>
      </p:sp>
      <p:cxnSp>
        <p:nvCxnSpPr>
          <p:cNvPr id="10" name="Conector recto 9"/>
          <p:cNvCxnSpPr/>
          <p:nvPr/>
        </p:nvCxnSpPr>
        <p:spPr>
          <a:xfrm>
            <a:off x="5893043" y="3143737"/>
            <a:ext cx="0" cy="26205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2"/>
          <p:cNvSpPr txBox="1">
            <a:spLocks/>
          </p:cNvSpPr>
          <p:nvPr/>
        </p:nvSpPr>
        <p:spPr>
          <a:xfrm>
            <a:off x="2364828" y="715871"/>
            <a:ext cx="7441323" cy="551350"/>
          </a:xfrm>
          <a:prstGeom prst="rect">
            <a:avLst/>
          </a:prstGeom>
          <a:noFill/>
          <a:ln>
            <a:noFill/>
          </a:ln>
        </p:spPr>
        <p:txBody>
          <a:bodyPr lIns="66552" tIns="66552" rIns="66552" bIns="66552" anchor="t" anchorCtr="0"/>
          <a:lstStyle>
            <a:defPPr marR="0" algn="l" rtl="0">
              <a:lnSpc>
                <a:spcPct val="100000"/>
              </a:lnSpc>
              <a:spcBef>
                <a:spcPts val="0"/>
              </a:spcBef>
              <a:spcAft>
                <a:spcPts val="0"/>
              </a:spcAft>
            </a:defPPr>
            <a:lvl1pPr marR="0" algn="l" rtl="0">
              <a:lnSpc>
                <a:spcPct val="100000"/>
              </a:lnSpc>
              <a:spcBef>
                <a:spcPts val="600"/>
              </a:spcBef>
              <a:spcAft>
                <a:spcPts val="0"/>
              </a:spcAft>
              <a:buClr>
                <a:schemeClr val="dk1"/>
              </a:buClr>
              <a:buSzPct val="100000"/>
              <a:buNone/>
              <a:defRPr sz="3000" b="0" i="0" u="none" strike="noStrike" cap="none" baseline="0">
                <a:solidFill>
                  <a:schemeClr val="dk1"/>
                </a:solidFill>
                <a:latin typeface="Arial Narrow" panose="020B0606020202030204" pitchFamily="34" charset="0"/>
                <a:ea typeface="Arial Narrow" panose="020B0606020202030204" pitchFamily="34" charset="0"/>
                <a:cs typeface="Arial"/>
                <a:sym typeface="Arial"/>
                <a:rtl val="0"/>
              </a:defRPr>
            </a:lvl1pPr>
            <a:lvl2pPr marR="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pPr algn="ctr">
              <a:lnSpc>
                <a:spcPct val="90000"/>
              </a:lnSpc>
            </a:pPr>
            <a:r>
              <a:rPr lang="es-MX" sz="2330" b="1" kern="0" dirty="0">
                <a:solidFill>
                  <a:schemeClr val="accent6">
                    <a:lumMod val="75000"/>
                  </a:schemeClr>
                </a:solidFill>
                <a:latin typeface="+mn-lt"/>
              </a:rPr>
              <a:t>Énfasis de soluciones anticorrupción con participación ciudadana</a:t>
            </a: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45715" y="3657610"/>
            <a:ext cx="960625" cy="763961"/>
          </a:xfrm>
          <a:prstGeom prst="rect">
            <a:avLst/>
          </a:prstGeom>
        </p:spPr>
      </p:pic>
      <p:grpSp>
        <p:nvGrpSpPr>
          <p:cNvPr id="3" name="Grupo 2"/>
          <p:cNvGrpSpPr/>
          <p:nvPr/>
        </p:nvGrpSpPr>
        <p:grpSpPr>
          <a:xfrm>
            <a:off x="5487812" y="3648693"/>
            <a:ext cx="810461" cy="784152"/>
            <a:chOff x="5260509" y="3730800"/>
            <a:chExt cx="1113361" cy="1077219"/>
          </a:xfrm>
        </p:grpSpPr>
        <p:pic>
          <p:nvPicPr>
            <p:cNvPr id="27" name="Picture 2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63684" y="3954155"/>
              <a:ext cx="907011" cy="603546"/>
            </a:xfrm>
            <a:prstGeom prst="rect">
              <a:avLst/>
            </a:prstGeom>
          </p:spPr>
        </p:pic>
        <p:sp>
          <p:nvSpPr>
            <p:cNvPr id="26" name="Oval 19"/>
            <p:cNvSpPr/>
            <p:nvPr/>
          </p:nvSpPr>
          <p:spPr>
            <a:xfrm>
              <a:off x="5260509" y="3730800"/>
              <a:ext cx="1113361" cy="1077219"/>
            </a:xfrm>
            <a:prstGeom prst="ellipse">
              <a:avLst/>
            </a:prstGeom>
            <a:noFill/>
            <a:ln w="50800">
              <a:solidFill>
                <a:srgbClr val="33CCCC"/>
              </a:solidFill>
              <a:tailEnd type="ova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s-MX" sz="1310"/>
            </a:p>
          </p:txBody>
        </p:sp>
        <p:pic>
          <p:nvPicPr>
            <p:cNvPr id="1028" name="Picture 4" descr="Resultado de imagen para icono MAP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44178" y="4160560"/>
              <a:ext cx="185403" cy="237315"/>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6" descr="Resultado de imagen para light bulb idea 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180904" y="3495816"/>
            <a:ext cx="824991" cy="10119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n relacionad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44970" y="1767833"/>
            <a:ext cx="2096144" cy="11987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desarrollo social 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40231" y="3628316"/>
            <a:ext cx="1090122" cy="8497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para partnership 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069468" y="3625333"/>
            <a:ext cx="833113" cy="833113"/>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Conector recto 27">
            <a:extLst>
              <a:ext uri="{FF2B5EF4-FFF2-40B4-BE49-F238E27FC236}">
                <a16:creationId xmlns:a16="http://schemas.microsoft.com/office/drawing/2014/main" id="{9B64A838-6604-4E37-82DA-30C15840C42E}"/>
              </a:ext>
            </a:extLst>
          </p:cNvPr>
          <p:cNvCxnSpPr>
            <a:cxnSpLocks/>
          </p:cNvCxnSpPr>
          <p:nvPr/>
        </p:nvCxnSpPr>
        <p:spPr>
          <a:xfrm>
            <a:off x="2052616" y="1612993"/>
            <a:ext cx="8086768" cy="0"/>
          </a:xfrm>
          <a:prstGeom prst="line">
            <a:avLst/>
          </a:prstGeom>
          <a:ln>
            <a:solidFill>
              <a:srgbClr val="33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832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895577475"/>
              </p:ext>
            </p:extLst>
          </p:nvPr>
        </p:nvGraphicFramePr>
        <p:xfrm>
          <a:off x="884712" y="2040766"/>
          <a:ext cx="6680103" cy="4301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rotWithShape="1">
          <a:blip r:embed="rId8" cstate="email">
            <a:extLst>
              <a:ext uri="{28A0092B-C50C-407E-A947-70E740481C1C}">
                <a14:useLocalDpi xmlns:a14="http://schemas.microsoft.com/office/drawing/2010/main"/>
              </a:ext>
            </a:extLst>
          </a:blip>
          <a:srcRect l="15545" t="7461" r="20314" b="22088"/>
          <a:stretch/>
        </p:blipFill>
        <p:spPr>
          <a:xfrm>
            <a:off x="4999462" y="1861823"/>
            <a:ext cx="952220" cy="1179546"/>
          </a:xfrm>
          <a:prstGeom prst="rect">
            <a:avLst/>
          </a:prstGeom>
        </p:spPr>
      </p:pic>
      <p:pic>
        <p:nvPicPr>
          <p:cNvPr id="14" name="Imagen 13"/>
          <p:cNvPicPr>
            <a:picLocks noChangeAspect="1"/>
          </p:cNvPicPr>
          <p:nvPr/>
        </p:nvPicPr>
        <p:blipFill rotWithShape="1">
          <a:blip r:embed="rId9" cstate="email">
            <a:extLst>
              <a:ext uri="{28A0092B-C50C-407E-A947-70E740481C1C}">
                <a14:useLocalDpi xmlns:a14="http://schemas.microsoft.com/office/drawing/2010/main"/>
              </a:ext>
            </a:extLst>
          </a:blip>
          <a:srcRect b="21583"/>
          <a:stretch/>
        </p:blipFill>
        <p:spPr>
          <a:xfrm>
            <a:off x="5529937" y="4846283"/>
            <a:ext cx="1016934" cy="797447"/>
          </a:xfrm>
          <a:prstGeom prst="rect">
            <a:avLst/>
          </a:prstGeom>
        </p:spPr>
      </p:pic>
      <p:pic>
        <p:nvPicPr>
          <p:cNvPr id="17" name="Imagen 16"/>
          <p:cNvPicPr>
            <a:picLocks noChangeAspect="1"/>
          </p:cNvPicPr>
          <p:nvPr/>
        </p:nvPicPr>
        <p:blipFill rotWithShape="1">
          <a:blip r:embed="rId10" cstate="email">
            <a:extLst>
              <a:ext uri="{28A0092B-C50C-407E-A947-70E740481C1C}">
                <a14:useLocalDpi xmlns:a14="http://schemas.microsoft.com/office/drawing/2010/main"/>
              </a:ext>
            </a:extLst>
          </a:blip>
          <a:srcRect b="18961"/>
          <a:stretch/>
        </p:blipFill>
        <p:spPr>
          <a:xfrm>
            <a:off x="2568030" y="5562210"/>
            <a:ext cx="962464" cy="779957"/>
          </a:xfrm>
          <a:prstGeom prst="rect">
            <a:avLst/>
          </a:prstGeom>
        </p:spPr>
      </p:pic>
      <p:pic>
        <p:nvPicPr>
          <p:cNvPr id="21" name="Imagen 20"/>
          <p:cNvPicPr>
            <a:picLocks noChangeAspect="1"/>
          </p:cNvPicPr>
          <p:nvPr/>
        </p:nvPicPr>
        <p:blipFill rotWithShape="1">
          <a:blip r:embed="rId11" cstate="email">
            <a:extLst>
              <a:ext uri="{28A0092B-C50C-407E-A947-70E740481C1C}">
                <a14:useLocalDpi xmlns:a14="http://schemas.microsoft.com/office/drawing/2010/main"/>
              </a:ext>
            </a:extLst>
          </a:blip>
          <a:srcRect b="15564"/>
          <a:stretch/>
        </p:blipFill>
        <p:spPr>
          <a:xfrm>
            <a:off x="1909777" y="2504886"/>
            <a:ext cx="962464" cy="812666"/>
          </a:xfrm>
          <a:prstGeom prst="rect">
            <a:avLst/>
          </a:prstGeom>
        </p:spPr>
      </p:pic>
      <p:cxnSp>
        <p:nvCxnSpPr>
          <p:cNvPr id="16" name="Conector recto 15">
            <a:extLst>
              <a:ext uri="{FF2B5EF4-FFF2-40B4-BE49-F238E27FC236}">
                <a16:creationId xmlns:a16="http://schemas.microsoft.com/office/drawing/2014/main" id="{03E95C3F-BA08-48E1-86B5-D9615CD360EC}"/>
              </a:ext>
            </a:extLst>
          </p:cNvPr>
          <p:cNvCxnSpPr>
            <a:cxnSpLocks/>
          </p:cNvCxnSpPr>
          <p:nvPr/>
        </p:nvCxnSpPr>
        <p:spPr>
          <a:xfrm>
            <a:off x="2052616" y="1612993"/>
            <a:ext cx="8086768" cy="0"/>
          </a:xfrm>
          <a:prstGeom prst="line">
            <a:avLst/>
          </a:prstGeom>
          <a:ln>
            <a:solidFill>
              <a:srgbClr val="336699"/>
            </a:solidFill>
          </a:ln>
        </p:spPr>
        <p:style>
          <a:lnRef idx="1">
            <a:schemeClr val="accent1"/>
          </a:lnRef>
          <a:fillRef idx="0">
            <a:schemeClr val="accent1"/>
          </a:fillRef>
          <a:effectRef idx="0">
            <a:schemeClr val="accent1"/>
          </a:effectRef>
          <a:fontRef idx="minor">
            <a:schemeClr val="tx1"/>
          </a:fontRef>
        </p:style>
      </p:cxnSp>
      <p:sp>
        <p:nvSpPr>
          <p:cNvPr id="20" name="Título 1">
            <a:extLst>
              <a:ext uri="{FF2B5EF4-FFF2-40B4-BE49-F238E27FC236}">
                <a16:creationId xmlns:a16="http://schemas.microsoft.com/office/drawing/2014/main" id="{46ACF62E-3EAF-4452-ADF7-1D367594CD31}"/>
              </a:ext>
            </a:extLst>
          </p:cNvPr>
          <p:cNvSpPr>
            <a:spLocks noGrp="1"/>
          </p:cNvSpPr>
          <p:nvPr>
            <p:ph type="title"/>
          </p:nvPr>
        </p:nvSpPr>
        <p:spPr>
          <a:xfrm>
            <a:off x="1909777" y="539628"/>
            <a:ext cx="8826682" cy="779084"/>
          </a:xfrm>
        </p:spPr>
        <p:txBody>
          <a:bodyPr>
            <a:normAutofit fontScale="90000"/>
          </a:bodyPr>
          <a:lstStyle/>
          <a:p>
            <a:pPr algn="ctr"/>
            <a:r>
              <a:rPr lang="es-MX" b="1" dirty="0">
                <a:solidFill>
                  <a:schemeClr val="accent5">
                    <a:lumMod val="75000"/>
                  </a:schemeClr>
                </a:solidFill>
                <a:latin typeface="Arial" panose="020B0604020202020204" pitchFamily="34" charset="0"/>
                <a:cs typeface="Arial" panose="020B0604020202020204" pitchFamily="34" charset="0"/>
              </a:rPr>
              <a:t>Visión holística y participación de diferentes actores</a:t>
            </a:r>
          </a:p>
        </p:txBody>
      </p:sp>
      <p:sp>
        <p:nvSpPr>
          <p:cNvPr id="22" name="Marcador de contenido 11">
            <a:extLst>
              <a:ext uri="{FF2B5EF4-FFF2-40B4-BE49-F238E27FC236}">
                <a16:creationId xmlns:a16="http://schemas.microsoft.com/office/drawing/2014/main" id="{AFCD1A2B-9DA8-44FA-988C-4A03728A55DB}"/>
              </a:ext>
            </a:extLst>
          </p:cNvPr>
          <p:cNvSpPr>
            <a:spLocks noGrp="1"/>
          </p:cNvSpPr>
          <p:nvPr>
            <p:ph idx="1"/>
          </p:nvPr>
        </p:nvSpPr>
        <p:spPr>
          <a:xfrm>
            <a:off x="6986991" y="2040766"/>
            <a:ext cx="3152393" cy="4277606"/>
          </a:xfrm>
        </p:spPr>
        <p:txBody>
          <a:bodyPr>
            <a:normAutofit fontScale="92500" lnSpcReduction="20000"/>
          </a:bodyPr>
          <a:lstStyle/>
          <a:p>
            <a:pPr algn="just"/>
            <a:r>
              <a:rPr lang="es-MX" sz="2471" dirty="0"/>
              <a:t>Impensable que los trabajos queden sólo en manos de los gobiernos nacionales. </a:t>
            </a:r>
          </a:p>
          <a:p>
            <a:pPr algn="just"/>
            <a:r>
              <a:rPr lang="es-MX" sz="2471" dirty="0"/>
              <a:t>Todas las partes deben de tener voz e incidencia tanto en </a:t>
            </a:r>
          </a:p>
          <a:p>
            <a:pPr marL="228600" lvl="1" algn="just">
              <a:lnSpc>
                <a:spcPct val="100000"/>
              </a:lnSpc>
              <a:spcBef>
                <a:spcPts val="1000"/>
              </a:spcBef>
            </a:pPr>
            <a:r>
              <a:rPr lang="es-MX" sz="2471" dirty="0"/>
              <a:t>Diseño de la estrategia a seguir.</a:t>
            </a:r>
          </a:p>
          <a:p>
            <a:pPr marL="228600" lvl="1" algn="just">
              <a:lnSpc>
                <a:spcPct val="100000"/>
              </a:lnSpc>
              <a:spcBef>
                <a:spcPts val="1000"/>
              </a:spcBef>
            </a:pPr>
            <a:r>
              <a:rPr lang="es-MX" sz="2471" dirty="0"/>
              <a:t>Evaluación y seguimiento.</a:t>
            </a:r>
          </a:p>
          <a:p>
            <a:pPr marL="228600" lvl="1" algn="just">
              <a:lnSpc>
                <a:spcPct val="100000"/>
              </a:lnSpc>
              <a:spcBef>
                <a:spcPts val="1000"/>
              </a:spcBef>
            </a:pPr>
            <a:r>
              <a:rPr lang="es-MX" sz="2471" dirty="0"/>
              <a:t>Programas intersectoriales</a:t>
            </a:r>
          </a:p>
        </p:txBody>
      </p:sp>
    </p:spTree>
    <p:extLst>
      <p:ext uri="{BB962C8B-B14F-4D97-AF65-F5344CB8AC3E}">
        <p14:creationId xmlns:p14="http://schemas.microsoft.com/office/powerpoint/2010/main" val="1343589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4C7EFA8-D0E3-8743-874A-03B515DBA2DF}"/>
              </a:ext>
            </a:extLst>
          </p:cNvPr>
          <p:cNvSpPr txBox="1"/>
          <p:nvPr/>
        </p:nvSpPr>
        <p:spPr>
          <a:xfrm>
            <a:off x="1149927" y="1205345"/>
            <a:ext cx="9878291" cy="4401205"/>
          </a:xfrm>
          <a:prstGeom prst="rect">
            <a:avLst/>
          </a:prstGeom>
          <a:noFill/>
        </p:spPr>
        <p:txBody>
          <a:bodyPr wrap="square" rtlCol="0">
            <a:spAutoFit/>
          </a:bodyPr>
          <a:lstStyle/>
          <a:p>
            <a:pPr algn="ctr"/>
            <a:r>
              <a:rPr lang="es-MX" sz="4000" dirty="0"/>
              <a:t>Ejemplos internacionales</a:t>
            </a:r>
          </a:p>
          <a:p>
            <a:pPr algn="ctr"/>
            <a:endParaRPr lang="es-MX" sz="4000" dirty="0"/>
          </a:p>
          <a:p>
            <a:pPr algn="ctr"/>
            <a:endParaRPr lang="es-MX" sz="4000" dirty="0"/>
          </a:p>
          <a:p>
            <a:pPr algn="ctr"/>
            <a:r>
              <a:rPr lang="es-MX" sz="4000" dirty="0"/>
              <a:t>Ejemplos nacionales </a:t>
            </a:r>
          </a:p>
          <a:p>
            <a:pPr algn="ctr"/>
            <a:endParaRPr lang="es-MX" sz="4000" dirty="0"/>
          </a:p>
          <a:p>
            <a:pPr algn="ctr"/>
            <a:endParaRPr lang="es-MX" sz="4000" dirty="0"/>
          </a:p>
          <a:p>
            <a:pPr algn="ctr"/>
            <a:r>
              <a:rPr lang="es-MX" sz="4000" dirty="0"/>
              <a:t>Trabajar desde tu área de control</a:t>
            </a:r>
          </a:p>
        </p:txBody>
      </p:sp>
      <p:pic>
        <p:nvPicPr>
          <p:cNvPr id="3" name="Imagen 2">
            <a:extLst>
              <a:ext uri="{FF2B5EF4-FFF2-40B4-BE49-F238E27FC236}">
                <a16:creationId xmlns:a16="http://schemas.microsoft.com/office/drawing/2014/main" id="{CC182081-6F3F-9C40-B138-6C1790DE1F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16785" y="2190518"/>
            <a:ext cx="2438400" cy="1435100"/>
          </a:xfrm>
          <a:prstGeom prst="rect">
            <a:avLst/>
          </a:prstGeom>
        </p:spPr>
      </p:pic>
    </p:spTree>
    <p:extLst>
      <p:ext uri="{BB962C8B-B14F-4D97-AF65-F5344CB8AC3E}">
        <p14:creationId xmlns:p14="http://schemas.microsoft.com/office/powerpoint/2010/main" val="4277824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0BADC94-14C3-454E-AAAC-9D3E77D8ABBA}"/>
              </a:ext>
            </a:extLst>
          </p:cNvPr>
          <p:cNvSpPr>
            <a:spLocks noGrp="1"/>
          </p:cNvSpPr>
          <p:nvPr>
            <p:ph idx="1"/>
          </p:nvPr>
        </p:nvSpPr>
        <p:spPr>
          <a:xfrm>
            <a:off x="2268631" y="1318638"/>
            <a:ext cx="8025296" cy="1587634"/>
          </a:xfrm>
        </p:spPr>
        <p:txBody>
          <a:bodyPr>
            <a:normAutofit/>
          </a:bodyPr>
          <a:lstStyle/>
          <a:p>
            <a:pPr marL="0" indent="0" algn="ctr">
              <a:buNone/>
            </a:pPr>
            <a:r>
              <a:rPr lang="es-MX" sz="8600" b="1" dirty="0">
                <a:latin typeface="Arial" panose="020B0604020202020204" pitchFamily="34" charset="0"/>
                <a:cs typeface="Arial" panose="020B0604020202020204" pitchFamily="34" charset="0"/>
              </a:rPr>
              <a:t>¡Gracias!</a:t>
            </a:r>
          </a:p>
          <a:p>
            <a:pPr marL="0" indent="0" algn="ctr">
              <a:buNone/>
            </a:pPr>
            <a:endParaRPr lang="es-MX" sz="3530" dirty="0"/>
          </a:p>
        </p:txBody>
      </p:sp>
      <p:sp>
        <p:nvSpPr>
          <p:cNvPr id="6" name="Marcador de contenido 2">
            <a:extLst>
              <a:ext uri="{FF2B5EF4-FFF2-40B4-BE49-F238E27FC236}">
                <a16:creationId xmlns:a16="http://schemas.microsoft.com/office/drawing/2014/main" id="{3B3888F5-A84F-472D-A97C-9762CE5599D9}"/>
              </a:ext>
            </a:extLst>
          </p:cNvPr>
          <p:cNvSpPr txBox="1">
            <a:spLocks/>
          </p:cNvSpPr>
          <p:nvPr/>
        </p:nvSpPr>
        <p:spPr>
          <a:xfrm>
            <a:off x="4528803" y="2512132"/>
            <a:ext cx="4630115" cy="1152192"/>
          </a:xfrm>
          <a:prstGeom prst="rect">
            <a:avLst/>
          </a:prstGeom>
        </p:spPr>
        <p:txBody>
          <a:bodyPr vert="horz" lIns="80682" tIns="40341" rIns="80682" bIns="40341"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ctr">
              <a:buNone/>
            </a:pPr>
            <a:endParaRPr lang="es-MX" sz="4765" b="1" dirty="0"/>
          </a:p>
          <a:p>
            <a:pPr marL="0" indent="0" algn="ctr">
              <a:buNone/>
            </a:pPr>
            <a:endParaRPr lang="es-MX" sz="4765" b="1" dirty="0"/>
          </a:p>
          <a:p>
            <a:pPr marL="0" indent="0" algn="ctr">
              <a:buNone/>
            </a:pPr>
            <a:endParaRPr lang="es-MX" sz="7059" b="1" dirty="0"/>
          </a:p>
          <a:p>
            <a:pPr marL="0" indent="0" algn="ctr">
              <a:buNone/>
            </a:pPr>
            <a:endParaRPr lang="es-MX" sz="4765" b="1" dirty="0"/>
          </a:p>
          <a:p>
            <a:pPr marL="0" indent="0" algn="ctr">
              <a:buNone/>
            </a:pPr>
            <a:endParaRPr lang="es-MX" sz="3530" dirty="0"/>
          </a:p>
        </p:txBody>
      </p:sp>
      <p:sp>
        <p:nvSpPr>
          <p:cNvPr id="8" name="Marcador de contenido 2">
            <a:extLst>
              <a:ext uri="{FF2B5EF4-FFF2-40B4-BE49-F238E27FC236}">
                <a16:creationId xmlns:a16="http://schemas.microsoft.com/office/drawing/2014/main" id="{D6A49CA3-B9A5-498F-8469-A0E904916F6F}"/>
              </a:ext>
            </a:extLst>
          </p:cNvPr>
          <p:cNvSpPr txBox="1">
            <a:spLocks/>
          </p:cNvSpPr>
          <p:nvPr/>
        </p:nvSpPr>
        <p:spPr>
          <a:xfrm>
            <a:off x="2268631" y="3088228"/>
            <a:ext cx="8216446" cy="758052"/>
          </a:xfrm>
          <a:prstGeom prst="rect">
            <a:avLst/>
          </a:prstGeom>
        </p:spPr>
        <p:txBody>
          <a:bodyPr vert="horz" lIns="80682" tIns="40341" rIns="80682" bIns="40341" rtlCol="0">
            <a:normAutofit fontScale="25000" lnSpcReduction="20000"/>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ctr">
              <a:buNone/>
            </a:pPr>
            <a:r>
              <a:rPr lang="es-MX" sz="17600" b="1" dirty="0">
                <a:solidFill>
                  <a:srgbClr val="0070C0"/>
                </a:solidFill>
                <a:latin typeface="Arial" panose="020B0604020202020204" pitchFamily="34" charset="0"/>
                <a:cs typeface="Arial" panose="020B0604020202020204" pitchFamily="34" charset="0"/>
              </a:rPr>
              <a:t>Contacto</a:t>
            </a:r>
          </a:p>
          <a:p>
            <a:pPr marL="0" indent="0" algn="ctr">
              <a:buNone/>
            </a:pPr>
            <a:r>
              <a:rPr lang="es-MX" sz="17600" b="1" dirty="0">
                <a:solidFill>
                  <a:srgbClr val="0070C0"/>
                </a:solidFill>
                <a:latin typeface="Arial" panose="020B0604020202020204" pitchFamily="34" charset="0"/>
                <a:cs typeface="Arial" panose="020B0604020202020204" pitchFamily="34" charset="0"/>
              </a:rPr>
              <a:t>Dra. Vania Pérez Morales</a:t>
            </a:r>
          </a:p>
          <a:p>
            <a:pPr marL="0" indent="0" algn="ctr">
              <a:buNone/>
            </a:pPr>
            <a:r>
              <a:rPr lang="es-MX" sz="17600" b="1"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vania.perezmor@gmail.com</a:t>
            </a:r>
            <a:endParaRPr lang="es-MX" sz="17600" b="1" dirty="0">
              <a:solidFill>
                <a:srgbClr val="0070C0"/>
              </a:solidFill>
              <a:latin typeface="Arial" panose="020B0604020202020204" pitchFamily="34" charset="0"/>
              <a:cs typeface="Arial" panose="020B0604020202020204" pitchFamily="34" charset="0"/>
            </a:endParaRPr>
          </a:p>
          <a:p>
            <a:pPr marL="0" indent="0" algn="ctr">
              <a:buNone/>
            </a:pPr>
            <a:endParaRPr lang="es-MX" sz="17600" b="1" dirty="0">
              <a:solidFill>
                <a:srgbClr val="7030A0"/>
              </a:solidFill>
              <a:latin typeface="Arial" panose="020B0604020202020204" pitchFamily="34" charset="0"/>
              <a:cs typeface="Arial" panose="020B0604020202020204" pitchFamily="34" charset="0"/>
            </a:endParaRPr>
          </a:p>
          <a:p>
            <a:pPr marL="0" indent="0" algn="ctr">
              <a:buNone/>
            </a:pPr>
            <a:r>
              <a:rPr lang="es-MX" sz="17600" b="1" dirty="0">
                <a:solidFill>
                  <a:schemeClr val="accent5">
                    <a:lumMod val="75000"/>
                  </a:schemeClr>
                </a:solidFill>
                <a:latin typeface="Arial" panose="020B0604020202020204" pitchFamily="34" charset="0"/>
                <a:cs typeface="Arial" panose="020B0604020202020204" pitchFamily="34" charset="0"/>
              </a:rPr>
              <a:t>Twitter</a:t>
            </a:r>
            <a:r>
              <a:rPr lang="es-MX" sz="17600" b="1" dirty="0">
                <a:solidFill>
                  <a:srgbClr val="7030A0"/>
                </a:solidFill>
                <a:latin typeface="Arial" panose="020B0604020202020204" pitchFamily="34" charset="0"/>
                <a:cs typeface="Arial" panose="020B0604020202020204" pitchFamily="34" charset="0"/>
              </a:rPr>
              <a:t> @vaniadelbien</a:t>
            </a:r>
          </a:p>
          <a:p>
            <a:pPr marL="0" indent="0" algn="ctr">
              <a:buNone/>
            </a:pPr>
            <a:endParaRPr lang="es-MX" sz="3530" dirty="0"/>
          </a:p>
        </p:txBody>
      </p:sp>
    </p:spTree>
    <p:extLst>
      <p:ext uri="{BB962C8B-B14F-4D97-AF65-F5344CB8AC3E}">
        <p14:creationId xmlns:p14="http://schemas.microsoft.com/office/powerpoint/2010/main" val="291145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BEF365A-FA73-3046-BCB9-6C0F3E9038A5}"/>
              </a:ext>
            </a:extLst>
          </p:cNvPr>
          <p:cNvSpPr/>
          <p:nvPr/>
        </p:nvSpPr>
        <p:spPr>
          <a:xfrm>
            <a:off x="1716505" y="855880"/>
            <a:ext cx="8758990" cy="2062103"/>
          </a:xfrm>
          <a:prstGeom prst="rect">
            <a:avLst/>
          </a:prstGeom>
        </p:spPr>
        <p:txBody>
          <a:bodyPr wrap="square">
            <a:spAutoFit/>
          </a:bodyPr>
          <a:lstStyle/>
          <a:p>
            <a:pPr algn="just"/>
            <a:r>
              <a:rPr lang="es-MX" sz="3200" dirty="0">
                <a:solidFill>
                  <a:schemeClr val="accent6">
                    <a:lumMod val="75000"/>
                  </a:schemeClr>
                </a:solidFill>
                <a:latin typeface="Arial" panose="020B0604020202020204" pitchFamily="34" charset="0"/>
                <a:ea typeface="Calibri" panose="020F0502020204030204" pitchFamily="34" charset="0"/>
              </a:rPr>
              <a:t>En el marco de la firma de la Convención de Mérida, la Asamblea General de las Naciones Unidas aprobó el 9 de diciembre como el Día Internacional contra la Corrupción</a:t>
            </a:r>
            <a:r>
              <a:rPr lang="es-MX" sz="3200" dirty="0">
                <a:solidFill>
                  <a:schemeClr val="accent6">
                    <a:lumMod val="75000"/>
                  </a:schemeClr>
                </a:solidFill>
              </a:rPr>
              <a:t> </a:t>
            </a:r>
          </a:p>
        </p:txBody>
      </p:sp>
      <p:pic>
        <p:nvPicPr>
          <p:cNvPr id="3" name="Imagen 2">
            <a:extLst>
              <a:ext uri="{FF2B5EF4-FFF2-40B4-BE49-F238E27FC236}">
                <a16:creationId xmlns:a16="http://schemas.microsoft.com/office/drawing/2014/main" id="{C3033B30-02DF-9B43-A7DC-40128AB27B24}"/>
              </a:ext>
            </a:extLst>
          </p:cNvPr>
          <p:cNvPicPr>
            <a:picLocks noChangeAspect="1"/>
          </p:cNvPicPr>
          <p:nvPr/>
        </p:nvPicPr>
        <p:blipFill>
          <a:blip r:embed="rId2"/>
          <a:stretch>
            <a:fillRect/>
          </a:stretch>
        </p:blipFill>
        <p:spPr>
          <a:xfrm>
            <a:off x="4411579" y="3429000"/>
            <a:ext cx="3082089" cy="2973946"/>
          </a:xfrm>
          <a:prstGeom prst="rect">
            <a:avLst/>
          </a:prstGeom>
        </p:spPr>
      </p:pic>
    </p:spTree>
    <p:extLst>
      <p:ext uri="{BB962C8B-B14F-4D97-AF65-F5344CB8AC3E}">
        <p14:creationId xmlns:p14="http://schemas.microsoft.com/office/powerpoint/2010/main" val="122104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A45FF0E-CD30-364A-89C4-AEF492A2449C}"/>
              </a:ext>
            </a:extLst>
          </p:cNvPr>
          <p:cNvSpPr/>
          <p:nvPr/>
        </p:nvSpPr>
        <p:spPr>
          <a:xfrm>
            <a:off x="1034716" y="1270571"/>
            <a:ext cx="10475494" cy="3970318"/>
          </a:xfrm>
          <a:prstGeom prst="rect">
            <a:avLst/>
          </a:prstGeom>
        </p:spPr>
        <p:txBody>
          <a:bodyPr wrap="square">
            <a:spAutoFit/>
          </a:bodyPr>
          <a:lstStyle/>
          <a:p>
            <a:pPr algn="just"/>
            <a:r>
              <a:rPr lang="es-MX" sz="2800" dirty="0">
                <a:latin typeface="Arial" panose="020B0604020202020204" pitchFamily="34" charset="0"/>
                <a:ea typeface="Calibri" panose="020F0502020204030204" pitchFamily="34" charset="0"/>
              </a:rPr>
              <a:t>La incertidumbre de la que se acompaña la corrupción ahuyenta la inversión y, por consiguiente, no favorece la generación de empleos. </a:t>
            </a:r>
          </a:p>
          <a:p>
            <a:pPr algn="just"/>
            <a:endParaRPr lang="es-MX" sz="2800" dirty="0">
              <a:latin typeface="Arial" panose="020B0604020202020204" pitchFamily="34" charset="0"/>
              <a:ea typeface="Calibri" panose="020F0502020204030204" pitchFamily="34" charset="0"/>
            </a:endParaRPr>
          </a:p>
          <a:p>
            <a:pPr algn="just"/>
            <a:r>
              <a:rPr lang="es-MX" sz="2800" dirty="0">
                <a:latin typeface="Arial" panose="020B0604020202020204" pitchFamily="34" charset="0"/>
                <a:ea typeface="Calibri" panose="020F0502020204030204" pitchFamily="34" charset="0"/>
              </a:rPr>
              <a:t>La corrupción disminuye la capacidad de los gobiernos MUNICIPALES de proveer eficientemente servicios básicos – como la salud, la educación y la provisión de agua potable, entre otros– al desviar recursos que deberían estar destinados a dichos rubros. </a:t>
            </a:r>
            <a:endParaRPr lang="es-MX" sz="2800" dirty="0"/>
          </a:p>
        </p:txBody>
      </p:sp>
      <p:sp>
        <p:nvSpPr>
          <p:cNvPr id="3" name="CuadroTexto 2">
            <a:extLst>
              <a:ext uri="{FF2B5EF4-FFF2-40B4-BE49-F238E27FC236}">
                <a16:creationId xmlns:a16="http://schemas.microsoft.com/office/drawing/2014/main" id="{DEE4F95D-5F32-9C4E-B76D-AB3C2C6E2D7D}"/>
              </a:ext>
            </a:extLst>
          </p:cNvPr>
          <p:cNvSpPr txBox="1"/>
          <p:nvPr/>
        </p:nvSpPr>
        <p:spPr>
          <a:xfrm>
            <a:off x="2654968" y="186820"/>
            <a:ext cx="8678779" cy="923330"/>
          </a:xfrm>
          <a:prstGeom prst="rect">
            <a:avLst/>
          </a:prstGeom>
          <a:noFill/>
        </p:spPr>
        <p:txBody>
          <a:bodyPr wrap="square" rtlCol="0">
            <a:spAutoFit/>
          </a:bodyPr>
          <a:lstStyle/>
          <a:p>
            <a:r>
              <a:rPr lang="es-MX" sz="5400" dirty="0">
                <a:solidFill>
                  <a:schemeClr val="accent6">
                    <a:lumMod val="75000"/>
                  </a:schemeClr>
                </a:solidFill>
              </a:rPr>
              <a:t>Por qué la corrupción</a:t>
            </a:r>
          </a:p>
        </p:txBody>
      </p:sp>
      <p:pic>
        <p:nvPicPr>
          <p:cNvPr id="5" name="Imagen 4">
            <a:extLst>
              <a:ext uri="{FF2B5EF4-FFF2-40B4-BE49-F238E27FC236}">
                <a16:creationId xmlns:a16="http://schemas.microsoft.com/office/drawing/2014/main" id="{F41973F1-6CAF-3942-9231-3A2A7D84DA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0510" y="4635500"/>
            <a:ext cx="3949700" cy="2222500"/>
          </a:xfrm>
          <a:prstGeom prst="rect">
            <a:avLst/>
          </a:prstGeom>
        </p:spPr>
      </p:pic>
    </p:spTree>
    <p:extLst>
      <p:ext uri="{BB962C8B-B14F-4D97-AF65-F5344CB8AC3E}">
        <p14:creationId xmlns:p14="http://schemas.microsoft.com/office/powerpoint/2010/main" val="3824148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30005-11C5-4026-A150-FDC4BB8CF162}"/>
              </a:ext>
            </a:extLst>
          </p:cNvPr>
          <p:cNvSpPr>
            <a:spLocks noGrp="1"/>
          </p:cNvSpPr>
          <p:nvPr>
            <p:ph type="title"/>
          </p:nvPr>
        </p:nvSpPr>
        <p:spPr/>
        <p:txBody>
          <a:bodyPr>
            <a:normAutofit/>
          </a:bodyPr>
          <a:lstStyle/>
          <a:p>
            <a:pPr algn="ctr"/>
            <a:r>
              <a:rPr lang="es-MX" sz="2824" b="1" dirty="0"/>
              <a:t>¿Por qué centrarnos en el problema de corrupción?</a:t>
            </a:r>
          </a:p>
        </p:txBody>
      </p:sp>
      <p:sp>
        <p:nvSpPr>
          <p:cNvPr id="3" name="Marcador de contenido 2">
            <a:extLst>
              <a:ext uri="{FF2B5EF4-FFF2-40B4-BE49-F238E27FC236}">
                <a16:creationId xmlns:a16="http://schemas.microsoft.com/office/drawing/2014/main" id="{FFEB6714-161F-4423-A006-090D3C6FAB16}"/>
              </a:ext>
            </a:extLst>
          </p:cNvPr>
          <p:cNvSpPr>
            <a:spLocks noGrp="1"/>
          </p:cNvSpPr>
          <p:nvPr>
            <p:ph idx="1"/>
          </p:nvPr>
        </p:nvSpPr>
        <p:spPr>
          <a:xfrm>
            <a:off x="980903" y="1527047"/>
            <a:ext cx="7449596" cy="4819408"/>
          </a:xfrm>
        </p:spPr>
        <p:txBody>
          <a:bodyPr>
            <a:noAutofit/>
          </a:bodyPr>
          <a:lstStyle/>
          <a:p>
            <a:pPr marL="0" indent="0" algn="just">
              <a:spcAft>
                <a:spcPts val="529"/>
              </a:spcAft>
              <a:buNone/>
            </a:pPr>
            <a:r>
              <a:rPr lang="es-MX" sz="2118" dirty="0"/>
              <a:t>Es uno de los principales problemas  a nivel global. Compromete el desarrollo.</a:t>
            </a:r>
          </a:p>
          <a:p>
            <a:pPr marL="0" indent="0" algn="just">
              <a:spcAft>
                <a:spcPts val="529"/>
              </a:spcAft>
              <a:buNone/>
            </a:pPr>
            <a:r>
              <a:rPr lang="es-MX" sz="2118" dirty="0"/>
              <a:t>Toca casi cada aspecto de la vida humana: </a:t>
            </a:r>
          </a:p>
          <a:p>
            <a:pPr lvl="1" algn="just">
              <a:spcAft>
                <a:spcPts val="529"/>
              </a:spcAft>
              <a:buFont typeface="Symbol" panose="05050102010706020507" pitchFamily="18" charset="2"/>
              <a:buChar char=""/>
            </a:pPr>
            <a:r>
              <a:rPr lang="es-MX" sz="2118" dirty="0"/>
              <a:t>económico, </a:t>
            </a:r>
          </a:p>
          <a:p>
            <a:pPr lvl="1" algn="just">
              <a:spcAft>
                <a:spcPts val="529"/>
              </a:spcAft>
              <a:buFont typeface="Symbol" panose="05050102010706020507" pitchFamily="18" charset="2"/>
              <a:buChar char=""/>
            </a:pPr>
            <a:r>
              <a:rPr lang="es-MX" sz="2118" dirty="0"/>
              <a:t>político, </a:t>
            </a:r>
          </a:p>
          <a:p>
            <a:pPr lvl="1" algn="just">
              <a:spcAft>
                <a:spcPts val="529"/>
              </a:spcAft>
              <a:buFont typeface="Symbol" panose="05050102010706020507" pitchFamily="18" charset="2"/>
              <a:buChar char=""/>
            </a:pPr>
            <a:r>
              <a:rPr lang="es-MX" sz="2118" dirty="0"/>
              <a:t>medioambiental y </a:t>
            </a:r>
          </a:p>
          <a:p>
            <a:pPr lvl="1" algn="just">
              <a:spcAft>
                <a:spcPts val="529"/>
              </a:spcAft>
              <a:buFont typeface="Symbol" panose="05050102010706020507" pitchFamily="18" charset="2"/>
              <a:buChar char=""/>
            </a:pPr>
            <a:r>
              <a:rPr lang="es-MX" sz="2118" dirty="0"/>
              <a:t>social.  </a:t>
            </a:r>
          </a:p>
          <a:p>
            <a:pPr marL="0" indent="0" algn="just">
              <a:spcAft>
                <a:spcPts val="529"/>
              </a:spcAft>
              <a:buClr>
                <a:srgbClr val="336699"/>
              </a:buClr>
              <a:buNone/>
            </a:pPr>
            <a:r>
              <a:rPr lang="es-MX" sz="2118" dirty="0"/>
              <a:t>Afectaciones desproporcionadas a la población en condiciones de vulnerabilidad. </a:t>
            </a:r>
          </a:p>
          <a:p>
            <a:pPr marL="0" indent="0" algn="just">
              <a:spcAft>
                <a:spcPts val="529"/>
              </a:spcAft>
              <a:buNone/>
            </a:pPr>
            <a:r>
              <a:rPr lang="es-MX" sz="2118" dirty="0"/>
              <a:t>Debilita el Estado de Derecho, </a:t>
            </a:r>
          </a:p>
          <a:p>
            <a:pPr marL="0" indent="0" algn="just">
              <a:spcAft>
                <a:spcPts val="529"/>
              </a:spcAft>
              <a:buNone/>
            </a:pPr>
            <a:r>
              <a:rPr lang="es-MX" sz="2118" dirty="0"/>
              <a:t>Reducción de confianza de la ciudadanía en sus autoridades y pérdida de legitimidad de los actos y procesos gubernamentales =&gt; insatisfacción con la democracia. </a:t>
            </a:r>
          </a:p>
        </p:txBody>
      </p:sp>
      <p:cxnSp>
        <p:nvCxnSpPr>
          <p:cNvPr id="4" name="Conector recto 3">
            <a:extLst>
              <a:ext uri="{FF2B5EF4-FFF2-40B4-BE49-F238E27FC236}">
                <a16:creationId xmlns:a16="http://schemas.microsoft.com/office/drawing/2014/main" id="{2ACDC4CB-5543-4FE1-9A49-9535347DE79F}"/>
              </a:ext>
            </a:extLst>
          </p:cNvPr>
          <p:cNvCxnSpPr>
            <a:cxnSpLocks/>
          </p:cNvCxnSpPr>
          <p:nvPr/>
        </p:nvCxnSpPr>
        <p:spPr>
          <a:xfrm>
            <a:off x="2052616" y="1454274"/>
            <a:ext cx="8086768" cy="0"/>
          </a:xfrm>
          <a:prstGeom prst="line">
            <a:avLst/>
          </a:prstGeom>
          <a:ln>
            <a:solidFill>
              <a:srgbClr val="336699"/>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049BCD48-AD3F-42EF-9050-2B0F54DDE1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0660" y="1878347"/>
            <a:ext cx="1802979" cy="1802979"/>
          </a:xfrm>
          <a:prstGeom prst="rect">
            <a:avLst/>
          </a:prstGeom>
        </p:spPr>
      </p:pic>
      <p:pic>
        <p:nvPicPr>
          <p:cNvPr id="7" name="Imagen 6">
            <a:extLst>
              <a:ext uri="{FF2B5EF4-FFF2-40B4-BE49-F238E27FC236}">
                <a16:creationId xmlns:a16="http://schemas.microsoft.com/office/drawing/2014/main" id="{80C4CDC1-6AAE-4DC2-9512-7E5BF66041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9716" y="2852610"/>
            <a:ext cx="1369231" cy="1369231"/>
          </a:xfrm>
          <a:prstGeom prst="rect">
            <a:avLst/>
          </a:prstGeom>
        </p:spPr>
      </p:pic>
      <p:pic>
        <p:nvPicPr>
          <p:cNvPr id="8" name="Imagen 7">
            <a:extLst>
              <a:ext uri="{FF2B5EF4-FFF2-40B4-BE49-F238E27FC236}">
                <a16:creationId xmlns:a16="http://schemas.microsoft.com/office/drawing/2014/main" id="{6D49932C-0069-48D0-99AC-07AF7054D25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726626" y="4679567"/>
            <a:ext cx="1627174" cy="1448318"/>
          </a:xfrm>
          <a:prstGeom prst="rect">
            <a:avLst/>
          </a:prstGeom>
        </p:spPr>
      </p:pic>
    </p:spTree>
    <p:extLst>
      <p:ext uri="{BB962C8B-B14F-4D97-AF65-F5344CB8AC3E}">
        <p14:creationId xmlns:p14="http://schemas.microsoft.com/office/powerpoint/2010/main" val="229608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08E335-31A5-44DE-8572-7A4A5D4938E1}"/>
              </a:ext>
            </a:extLst>
          </p:cNvPr>
          <p:cNvSpPr>
            <a:spLocks noGrp="1"/>
          </p:cNvSpPr>
          <p:nvPr>
            <p:ph type="title"/>
          </p:nvPr>
        </p:nvSpPr>
        <p:spPr>
          <a:xfrm>
            <a:off x="436234" y="314316"/>
            <a:ext cx="10515600" cy="1325563"/>
          </a:xfrm>
        </p:spPr>
        <p:txBody>
          <a:bodyPr>
            <a:normAutofit/>
          </a:bodyPr>
          <a:lstStyle/>
          <a:p>
            <a:pPr algn="ctr"/>
            <a:r>
              <a:rPr lang="es-MX" sz="5400" b="1" dirty="0">
                <a:solidFill>
                  <a:schemeClr val="accent6">
                    <a:lumMod val="75000"/>
                  </a:schemeClr>
                </a:solidFill>
              </a:rPr>
              <a:t>Contextos en los que tiene cabida</a:t>
            </a:r>
          </a:p>
        </p:txBody>
      </p:sp>
      <p:sp>
        <p:nvSpPr>
          <p:cNvPr id="3" name="Marcador de contenido 2">
            <a:extLst>
              <a:ext uri="{FF2B5EF4-FFF2-40B4-BE49-F238E27FC236}">
                <a16:creationId xmlns:a16="http://schemas.microsoft.com/office/drawing/2014/main" id="{34585331-A439-4B4E-8A1F-8043CFA017C7}"/>
              </a:ext>
            </a:extLst>
          </p:cNvPr>
          <p:cNvSpPr>
            <a:spLocks noGrp="1"/>
          </p:cNvSpPr>
          <p:nvPr>
            <p:ph idx="1"/>
          </p:nvPr>
        </p:nvSpPr>
        <p:spPr>
          <a:xfrm>
            <a:off x="4655127" y="2161309"/>
            <a:ext cx="5484257" cy="3803893"/>
          </a:xfrm>
        </p:spPr>
        <p:txBody>
          <a:bodyPr>
            <a:normAutofit/>
          </a:bodyPr>
          <a:lstStyle/>
          <a:p>
            <a:pPr marL="0" indent="0" algn="just">
              <a:spcAft>
                <a:spcPts val="529"/>
              </a:spcAft>
              <a:buNone/>
            </a:pPr>
            <a:r>
              <a:rPr lang="es-MX" sz="2824" dirty="0"/>
              <a:t>El combate a la corrupción requiere diagnósticos sobre cada una de sus expresiones. </a:t>
            </a:r>
          </a:p>
          <a:p>
            <a:pPr marL="0" indent="0" algn="just">
              <a:spcAft>
                <a:spcPts val="529"/>
              </a:spcAft>
              <a:buNone/>
            </a:pPr>
            <a:r>
              <a:rPr lang="es-MX" sz="2471" dirty="0"/>
              <a:t>Desigualdad y corrupción se refuerzan mutuamente </a:t>
            </a:r>
            <a:r>
              <a:rPr lang="es-MX" sz="2471" b="1" dirty="0"/>
              <a:t>e incrementan los costos para la sociedad.</a:t>
            </a:r>
            <a:endParaRPr lang="es-MX" sz="2471" dirty="0"/>
          </a:p>
          <a:p>
            <a:pPr marL="238138" indent="-238138" algn="just">
              <a:spcAft>
                <a:spcPts val="529"/>
              </a:spcAft>
              <a:buBlip>
                <a:blip r:embed="rId3"/>
              </a:buBlip>
            </a:pPr>
            <a:endParaRPr lang="es-MX" dirty="0"/>
          </a:p>
          <a:p>
            <a:pPr>
              <a:buBlip>
                <a:blip r:embed="rId3"/>
              </a:buBlip>
            </a:pPr>
            <a:endParaRPr lang="es-MX" dirty="0"/>
          </a:p>
        </p:txBody>
      </p:sp>
      <p:cxnSp>
        <p:nvCxnSpPr>
          <p:cNvPr id="5" name="Conector recto 4">
            <a:extLst>
              <a:ext uri="{FF2B5EF4-FFF2-40B4-BE49-F238E27FC236}">
                <a16:creationId xmlns:a16="http://schemas.microsoft.com/office/drawing/2014/main" id="{F8A33819-D129-4EF1-AD9B-0842878627CB}"/>
              </a:ext>
            </a:extLst>
          </p:cNvPr>
          <p:cNvCxnSpPr>
            <a:cxnSpLocks/>
          </p:cNvCxnSpPr>
          <p:nvPr/>
        </p:nvCxnSpPr>
        <p:spPr>
          <a:xfrm>
            <a:off x="2052616" y="1612993"/>
            <a:ext cx="8086768" cy="0"/>
          </a:xfrm>
          <a:prstGeom prst="line">
            <a:avLst/>
          </a:prstGeom>
          <a:ln>
            <a:solidFill>
              <a:srgbClr val="336699"/>
            </a:solidFill>
          </a:ln>
        </p:spPr>
        <p:style>
          <a:lnRef idx="1">
            <a:schemeClr val="accent1"/>
          </a:lnRef>
          <a:fillRef idx="0">
            <a:schemeClr val="accent1"/>
          </a:fillRef>
          <a:effectRef idx="0">
            <a:schemeClr val="accent1"/>
          </a:effectRef>
          <a:fontRef idx="minor">
            <a:schemeClr val="tx1"/>
          </a:fontRef>
        </p:style>
      </p:cxnSp>
      <p:graphicFrame>
        <p:nvGraphicFramePr>
          <p:cNvPr id="7" name="Diagrama 6">
            <a:extLst>
              <a:ext uri="{FF2B5EF4-FFF2-40B4-BE49-F238E27FC236}">
                <a16:creationId xmlns:a16="http://schemas.microsoft.com/office/drawing/2014/main" id="{B91A63B2-319C-4DBA-B006-AC8AAE448823}"/>
              </a:ext>
            </a:extLst>
          </p:cNvPr>
          <p:cNvGraphicFramePr/>
          <p:nvPr>
            <p:extLst>
              <p:ext uri="{D42A27DB-BD31-4B8C-83A1-F6EECF244321}">
                <p14:modId xmlns:p14="http://schemas.microsoft.com/office/powerpoint/2010/main" val="2749997894"/>
              </p:ext>
            </p:extLst>
          </p:nvPr>
        </p:nvGraphicFramePr>
        <p:xfrm>
          <a:off x="-222672" y="2020731"/>
          <a:ext cx="5916706" cy="39444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976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8AE10805-E514-8F47-993E-BF91C662C32B}"/>
              </a:ext>
            </a:extLst>
          </p:cNvPr>
          <p:cNvSpPr txBox="1"/>
          <p:nvPr/>
        </p:nvSpPr>
        <p:spPr>
          <a:xfrm>
            <a:off x="524256" y="4767072"/>
            <a:ext cx="6594189" cy="1625210"/>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b="1">
                <a:solidFill>
                  <a:srgbClr val="FFFFFF"/>
                </a:solidFill>
                <a:latin typeface="+mj-lt"/>
                <a:ea typeface="+mj-ea"/>
                <a:cs typeface="+mj-cs"/>
              </a:rPr>
              <a:t>Salud</a:t>
            </a:r>
          </a:p>
        </p:txBody>
      </p:sp>
      <p:pic>
        <p:nvPicPr>
          <p:cNvPr id="47" name="Imagen 46">
            <a:extLst>
              <a:ext uri="{FF2B5EF4-FFF2-40B4-BE49-F238E27FC236}">
                <a16:creationId xmlns:a16="http://schemas.microsoft.com/office/drawing/2014/main" id="{36F100F0-D93D-474B-83E9-F0423097C8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327547" y="321733"/>
            <a:ext cx="7058306" cy="4107392"/>
          </a:xfrm>
          <a:prstGeom prst="rect">
            <a:avLst/>
          </a:prstGeom>
        </p:spPr>
      </p:pic>
      <p:sp>
        <p:nvSpPr>
          <p:cNvPr id="54" name="Rectangle 53">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ángulo 7">
            <a:extLst>
              <a:ext uri="{FF2B5EF4-FFF2-40B4-BE49-F238E27FC236}">
                <a16:creationId xmlns:a16="http://schemas.microsoft.com/office/drawing/2014/main" id="{E3D6A93A-BE58-DD43-BADD-0C4BA1918C84}"/>
              </a:ext>
            </a:extLst>
          </p:cNvPr>
          <p:cNvSpPr/>
          <p:nvPr/>
        </p:nvSpPr>
        <p:spPr>
          <a:xfrm>
            <a:off x="7784894" y="1002818"/>
            <a:ext cx="3835134" cy="4852362"/>
          </a:xfrm>
          <a:prstGeom prst="rect">
            <a:avLst/>
          </a:prstGeom>
        </p:spPr>
        <p:txBody>
          <a:bodyPr vert="horz" lIns="91440" tIns="45720" rIns="91440" bIns="45720" rtlCol="0" anchor="ctr">
            <a:normAutofit/>
          </a:bodyPr>
          <a:lstStyle/>
          <a:p>
            <a:pPr indent="-228600">
              <a:lnSpc>
                <a:spcPct val="90000"/>
              </a:lnSpc>
              <a:spcAft>
                <a:spcPts val="1000"/>
              </a:spcAft>
              <a:buFont typeface="Arial" panose="020B0604020202020204" pitchFamily="34" charset="0"/>
              <a:buChar char="•"/>
            </a:pPr>
            <a:r>
              <a:rPr lang="en-US" sz="2800" dirty="0">
                <a:solidFill>
                  <a:srgbClr val="FFFFFF"/>
                </a:solidFill>
              </a:rPr>
              <a:t>La </a:t>
            </a:r>
            <a:r>
              <a:rPr lang="en-US" sz="2800" dirty="0" err="1">
                <a:solidFill>
                  <a:srgbClr val="FFFFFF"/>
                </a:solidFill>
              </a:rPr>
              <a:t>corrupción</a:t>
            </a:r>
            <a:r>
              <a:rPr lang="en-US" sz="2800" dirty="0">
                <a:solidFill>
                  <a:srgbClr val="FFFFFF"/>
                </a:solidFill>
              </a:rPr>
              <a:t> </a:t>
            </a:r>
            <a:r>
              <a:rPr lang="en-US" sz="2800" dirty="0" err="1">
                <a:solidFill>
                  <a:srgbClr val="FFFFFF"/>
                </a:solidFill>
              </a:rPr>
              <a:t>hace</a:t>
            </a:r>
            <a:r>
              <a:rPr lang="en-US" sz="2800" dirty="0">
                <a:solidFill>
                  <a:srgbClr val="FFFFFF"/>
                </a:solidFill>
              </a:rPr>
              <a:t> que los </a:t>
            </a:r>
            <a:r>
              <a:rPr lang="en-US" sz="2800" dirty="0" err="1">
                <a:solidFill>
                  <a:srgbClr val="FFFFFF"/>
                </a:solidFill>
              </a:rPr>
              <a:t>presupuestos</a:t>
            </a:r>
            <a:r>
              <a:rPr lang="en-US" sz="2800" dirty="0">
                <a:solidFill>
                  <a:srgbClr val="FFFFFF"/>
                </a:solidFill>
              </a:rPr>
              <a:t> </a:t>
            </a:r>
            <a:r>
              <a:rPr lang="en-US" sz="2800" dirty="0" err="1">
                <a:solidFill>
                  <a:srgbClr val="FFFFFF"/>
                </a:solidFill>
              </a:rPr>
              <a:t>nacionales</a:t>
            </a:r>
            <a:r>
              <a:rPr lang="en-US" sz="2800" dirty="0">
                <a:solidFill>
                  <a:srgbClr val="FFFFFF"/>
                </a:solidFill>
              </a:rPr>
              <a:t> de </a:t>
            </a:r>
            <a:r>
              <a:rPr lang="en-US" sz="2800" dirty="0" err="1">
                <a:solidFill>
                  <a:srgbClr val="FFFFFF"/>
                </a:solidFill>
              </a:rPr>
              <a:t>salud</a:t>
            </a:r>
            <a:r>
              <a:rPr lang="en-US" sz="2800" dirty="0">
                <a:solidFill>
                  <a:srgbClr val="FFFFFF"/>
                </a:solidFill>
              </a:rPr>
              <a:t> se </a:t>
            </a:r>
            <a:r>
              <a:rPr lang="en-US" sz="2800" dirty="0" err="1">
                <a:solidFill>
                  <a:srgbClr val="FFFFFF"/>
                </a:solidFill>
              </a:rPr>
              <a:t>agoten</a:t>
            </a:r>
            <a:r>
              <a:rPr lang="en-US" sz="2800" dirty="0">
                <a:solidFill>
                  <a:srgbClr val="FFFFFF"/>
                </a:solidFill>
              </a:rPr>
              <a:t>, lo que reduce la </a:t>
            </a:r>
            <a:r>
              <a:rPr lang="en-US" sz="2800" dirty="0" err="1">
                <a:solidFill>
                  <a:srgbClr val="FFFFFF"/>
                </a:solidFill>
              </a:rPr>
              <a:t>capacidad</a:t>
            </a:r>
            <a:r>
              <a:rPr lang="en-US" sz="2800" dirty="0">
                <a:solidFill>
                  <a:srgbClr val="FFFFFF"/>
                </a:solidFill>
              </a:rPr>
              <a:t> de los </a:t>
            </a:r>
            <a:r>
              <a:rPr lang="en-US" sz="2800" dirty="0" err="1">
                <a:solidFill>
                  <a:srgbClr val="FFFFFF"/>
                </a:solidFill>
              </a:rPr>
              <a:t>gobiernos</a:t>
            </a:r>
            <a:r>
              <a:rPr lang="en-US" sz="2800" dirty="0">
                <a:solidFill>
                  <a:srgbClr val="FFFFFF"/>
                </a:solidFill>
              </a:rPr>
              <a:t> para </a:t>
            </a:r>
            <a:r>
              <a:rPr lang="en-US" sz="2800" dirty="0" err="1">
                <a:solidFill>
                  <a:srgbClr val="FFFFFF"/>
                </a:solidFill>
              </a:rPr>
              <a:t>ofrecer</a:t>
            </a:r>
            <a:r>
              <a:rPr lang="en-US" sz="2800" dirty="0">
                <a:solidFill>
                  <a:srgbClr val="FFFFFF"/>
                </a:solidFill>
              </a:rPr>
              <a:t> </a:t>
            </a:r>
            <a:r>
              <a:rPr lang="en-US" sz="2800" dirty="0" err="1">
                <a:solidFill>
                  <a:srgbClr val="FFFFFF"/>
                </a:solidFill>
              </a:rPr>
              <a:t>medicamentos</a:t>
            </a:r>
            <a:r>
              <a:rPr lang="en-US" sz="2800" dirty="0">
                <a:solidFill>
                  <a:srgbClr val="FFFFFF"/>
                </a:solidFill>
              </a:rPr>
              <a:t> </a:t>
            </a:r>
            <a:r>
              <a:rPr lang="en-US" sz="2800" dirty="0" err="1">
                <a:solidFill>
                  <a:srgbClr val="FFFFFF"/>
                </a:solidFill>
              </a:rPr>
              <a:t>básicos</a:t>
            </a:r>
            <a:r>
              <a:rPr lang="en-US" sz="2800" dirty="0">
                <a:solidFill>
                  <a:srgbClr val="FFFFFF"/>
                </a:solidFill>
              </a:rPr>
              <a:t> y </a:t>
            </a:r>
            <a:r>
              <a:rPr lang="en-US" sz="2800" dirty="0" err="1">
                <a:solidFill>
                  <a:srgbClr val="FFFFFF"/>
                </a:solidFill>
              </a:rPr>
              <a:t>aumenta</a:t>
            </a:r>
            <a:r>
              <a:rPr lang="en-US" sz="2800" dirty="0">
                <a:solidFill>
                  <a:srgbClr val="FFFFFF"/>
                </a:solidFill>
              </a:rPr>
              <a:t> el </a:t>
            </a:r>
            <a:r>
              <a:rPr lang="en-US" sz="2800" dirty="0" err="1">
                <a:solidFill>
                  <a:srgbClr val="FFFFFF"/>
                </a:solidFill>
              </a:rPr>
              <a:t>riesgo</a:t>
            </a:r>
            <a:r>
              <a:rPr lang="en-US" sz="2800" dirty="0">
                <a:solidFill>
                  <a:srgbClr val="FFFFFF"/>
                </a:solidFill>
              </a:rPr>
              <a:t> de que </a:t>
            </a:r>
            <a:r>
              <a:rPr lang="en-US" sz="2800" dirty="0" err="1">
                <a:solidFill>
                  <a:srgbClr val="FFFFFF"/>
                </a:solidFill>
              </a:rPr>
              <a:t>haya</a:t>
            </a:r>
            <a:r>
              <a:rPr lang="en-US" sz="2800" dirty="0">
                <a:solidFill>
                  <a:srgbClr val="FFFFFF"/>
                </a:solidFill>
              </a:rPr>
              <a:t> </a:t>
            </a:r>
            <a:r>
              <a:rPr lang="en-US" sz="2800" dirty="0" err="1">
                <a:solidFill>
                  <a:srgbClr val="FFFFFF"/>
                </a:solidFill>
              </a:rPr>
              <a:t>productos</a:t>
            </a:r>
            <a:r>
              <a:rPr lang="en-US" sz="2800" dirty="0">
                <a:solidFill>
                  <a:srgbClr val="FFFFFF"/>
                </a:solidFill>
              </a:rPr>
              <a:t> </a:t>
            </a:r>
            <a:r>
              <a:rPr lang="en-US" sz="2800" dirty="0" err="1">
                <a:solidFill>
                  <a:srgbClr val="FFFFFF"/>
                </a:solidFill>
              </a:rPr>
              <a:t>inseguros</a:t>
            </a:r>
            <a:r>
              <a:rPr lang="en-US" sz="2800" dirty="0">
                <a:solidFill>
                  <a:srgbClr val="FFFFFF"/>
                </a:solidFill>
              </a:rPr>
              <a:t> o </a:t>
            </a:r>
            <a:r>
              <a:rPr lang="en-US" sz="2800" dirty="0" err="1">
                <a:solidFill>
                  <a:srgbClr val="FFFFFF"/>
                </a:solidFill>
              </a:rPr>
              <a:t>ineficaces</a:t>
            </a:r>
            <a:r>
              <a:rPr lang="en-US" sz="2800" dirty="0">
                <a:solidFill>
                  <a:srgbClr val="FFFFFF"/>
                </a:solidFill>
              </a:rPr>
              <a:t> </a:t>
            </a:r>
            <a:r>
              <a:rPr lang="en-US" sz="2800" dirty="0" err="1">
                <a:solidFill>
                  <a:srgbClr val="FFFFFF"/>
                </a:solidFill>
              </a:rPr>
              <a:t>en</a:t>
            </a:r>
            <a:r>
              <a:rPr lang="en-US" sz="2800" dirty="0">
                <a:solidFill>
                  <a:srgbClr val="FFFFFF"/>
                </a:solidFill>
              </a:rPr>
              <a:t> el </a:t>
            </a:r>
            <a:r>
              <a:rPr lang="en-US" sz="2800" dirty="0" err="1">
                <a:solidFill>
                  <a:srgbClr val="FFFFFF"/>
                </a:solidFill>
              </a:rPr>
              <a:t>mercado</a:t>
            </a:r>
            <a:r>
              <a:rPr lang="en-US" sz="2800" dirty="0">
                <a:solidFill>
                  <a:srgbClr val="FFFFFF"/>
                </a:solidFill>
              </a:rPr>
              <a:t>.</a:t>
            </a:r>
            <a:endParaRPr lang="en-US" sz="2800" dirty="0">
              <a:solidFill>
                <a:srgbClr val="FFFFFF"/>
              </a:solidFill>
              <a:effectLst/>
            </a:endParaRPr>
          </a:p>
        </p:txBody>
      </p:sp>
    </p:spTree>
    <p:extLst>
      <p:ext uri="{BB962C8B-B14F-4D97-AF65-F5344CB8AC3E}">
        <p14:creationId xmlns:p14="http://schemas.microsoft.com/office/powerpoint/2010/main" val="895539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8AE10805-E514-8F47-993E-BF91C662C32B}"/>
              </a:ext>
            </a:extLst>
          </p:cNvPr>
          <p:cNvSpPr txBox="1"/>
          <p:nvPr/>
        </p:nvSpPr>
        <p:spPr>
          <a:xfrm>
            <a:off x="533012" y="228213"/>
            <a:ext cx="3651467" cy="167660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dirty="0" err="1">
                <a:solidFill>
                  <a:schemeClr val="accent6">
                    <a:lumMod val="75000"/>
                  </a:schemeClr>
                </a:solidFill>
                <a:latin typeface="+mj-lt"/>
                <a:ea typeface="+mj-ea"/>
                <a:cs typeface="+mj-cs"/>
              </a:rPr>
              <a:t>Educación</a:t>
            </a:r>
            <a:endParaRPr lang="en-US" sz="5400" b="1" dirty="0">
              <a:solidFill>
                <a:schemeClr val="accent6">
                  <a:lumMod val="75000"/>
                </a:schemeClr>
              </a:solidFill>
              <a:latin typeface="+mj-lt"/>
              <a:ea typeface="+mj-ea"/>
              <a:cs typeface="+mj-cs"/>
            </a:endParaRPr>
          </a:p>
        </p:txBody>
      </p:sp>
      <p:sp>
        <p:nvSpPr>
          <p:cNvPr id="8" name="Rectángulo 7">
            <a:extLst>
              <a:ext uri="{FF2B5EF4-FFF2-40B4-BE49-F238E27FC236}">
                <a16:creationId xmlns:a16="http://schemas.microsoft.com/office/drawing/2014/main" id="{E3D6A93A-BE58-DD43-BADD-0C4BA1918C84}"/>
              </a:ext>
            </a:extLst>
          </p:cNvPr>
          <p:cNvSpPr/>
          <p:nvPr/>
        </p:nvSpPr>
        <p:spPr>
          <a:xfrm>
            <a:off x="417095" y="2149642"/>
            <a:ext cx="3883302" cy="4074177"/>
          </a:xfrm>
          <a:prstGeom prst="rect">
            <a:avLst/>
          </a:prstGeom>
        </p:spPr>
        <p:txBody>
          <a:bodyPr vert="horz" lIns="91440" tIns="45720" rIns="91440" bIns="45720" rtlCol="0">
            <a:normAutofit fontScale="92500"/>
          </a:bodyPr>
          <a:lstStyle/>
          <a:p>
            <a:pPr indent="-228600">
              <a:lnSpc>
                <a:spcPct val="90000"/>
              </a:lnSpc>
              <a:spcAft>
                <a:spcPts val="1000"/>
              </a:spcAft>
              <a:buFont typeface="Arial" panose="020B0604020202020204" pitchFamily="34" charset="0"/>
              <a:buChar char="•"/>
            </a:pPr>
            <a:r>
              <a:rPr lang="en-US" sz="2400" dirty="0" err="1"/>
              <a:t>En</a:t>
            </a:r>
            <a:r>
              <a:rPr lang="en-US" sz="2400" dirty="0"/>
              <a:t> el sector de la </a:t>
            </a:r>
            <a:r>
              <a:rPr lang="en-US" sz="2400" dirty="0" err="1"/>
              <a:t>educación</a:t>
            </a:r>
            <a:r>
              <a:rPr lang="en-US" sz="2400" dirty="0"/>
              <a:t>, el </a:t>
            </a:r>
            <a:r>
              <a:rPr lang="en-US" sz="2400" dirty="0" err="1"/>
              <a:t>despilfarro</a:t>
            </a:r>
            <a:r>
              <a:rPr lang="en-US" sz="2400" dirty="0"/>
              <a:t> </a:t>
            </a:r>
            <a:r>
              <a:rPr lang="en-US" sz="2400" dirty="0" err="1"/>
              <a:t>en</a:t>
            </a:r>
            <a:r>
              <a:rPr lang="en-US" sz="2400" dirty="0"/>
              <a:t> la </a:t>
            </a:r>
            <a:r>
              <a:rPr lang="en-US" sz="2400" dirty="0" err="1"/>
              <a:t>contratación</a:t>
            </a:r>
            <a:r>
              <a:rPr lang="en-US" sz="2400" dirty="0"/>
              <a:t> (por </a:t>
            </a:r>
            <a:r>
              <a:rPr lang="en-US" sz="2400" dirty="0" err="1"/>
              <a:t>ejemplo</a:t>
            </a:r>
            <a:r>
              <a:rPr lang="en-US" sz="2400" dirty="0"/>
              <a:t>, </a:t>
            </a:r>
            <a:r>
              <a:rPr lang="en-US" sz="2400" dirty="0" err="1"/>
              <a:t>en</a:t>
            </a:r>
            <a:r>
              <a:rPr lang="en-US" sz="2400" dirty="0"/>
              <a:t> </a:t>
            </a:r>
            <a:r>
              <a:rPr lang="en-US" sz="2400" dirty="0" err="1"/>
              <a:t>relación</a:t>
            </a:r>
            <a:r>
              <a:rPr lang="en-US" sz="2400" dirty="0"/>
              <a:t> con los </a:t>
            </a:r>
            <a:r>
              <a:rPr lang="en-US" sz="2400" dirty="0" err="1"/>
              <a:t>edificios</a:t>
            </a:r>
            <a:r>
              <a:rPr lang="en-US" sz="2400" dirty="0"/>
              <a:t> de </a:t>
            </a:r>
            <a:r>
              <a:rPr lang="en-US" sz="2400" dirty="0" err="1"/>
              <a:t>enseñanza</a:t>
            </a:r>
            <a:r>
              <a:rPr lang="en-US" sz="2400" dirty="0"/>
              <a:t>, </a:t>
            </a:r>
            <a:r>
              <a:rPr lang="en-US" sz="2400" dirty="0" err="1"/>
              <a:t>costos</a:t>
            </a:r>
            <a:r>
              <a:rPr lang="en-US" sz="2400" dirty="0"/>
              <a:t> de </a:t>
            </a:r>
            <a:r>
              <a:rPr lang="en-US" sz="2400" dirty="0" err="1"/>
              <a:t>mantenimiento</a:t>
            </a:r>
            <a:r>
              <a:rPr lang="en-US" sz="2400" dirty="0"/>
              <a:t> </a:t>
            </a:r>
            <a:r>
              <a:rPr lang="en-US" sz="2400" dirty="0" err="1"/>
              <a:t>falsos</a:t>
            </a:r>
            <a:r>
              <a:rPr lang="en-US" sz="2400" dirty="0"/>
              <a:t> y </a:t>
            </a:r>
            <a:r>
              <a:rPr lang="en-US" sz="2400" dirty="0" err="1"/>
              <a:t>libros</a:t>
            </a:r>
            <a:r>
              <a:rPr lang="en-US" sz="2400" dirty="0"/>
              <a:t> de </a:t>
            </a:r>
            <a:r>
              <a:rPr lang="en-US" sz="2400" dirty="0" err="1"/>
              <a:t>texto</a:t>
            </a:r>
            <a:r>
              <a:rPr lang="en-US" sz="2400" dirty="0"/>
              <a:t> </a:t>
            </a:r>
            <a:r>
              <a:rPr lang="en-US" sz="2400" dirty="0" err="1"/>
              <a:t>pagados</a:t>
            </a:r>
            <a:r>
              <a:rPr lang="en-US" sz="2400" dirty="0"/>
              <a:t> </a:t>
            </a:r>
            <a:r>
              <a:rPr lang="en-US" sz="2400" dirty="0" err="1"/>
              <a:t>pero</a:t>
            </a:r>
            <a:r>
              <a:rPr lang="en-US" sz="2400" dirty="0"/>
              <a:t> que </a:t>
            </a:r>
            <a:r>
              <a:rPr lang="en-US" sz="2400" dirty="0" err="1"/>
              <a:t>nunca</a:t>
            </a:r>
            <a:r>
              <a:rPr lang="en-US" sz="2400" dirty="0"/>
              <a:t> se </a:t>
            </a:r>
            <a:r>
              <a:rPr lang="en-US" sz="2400" dirty="0" err="1"/>
              <a:t>reciben</a:t>
            </a:r>
            <a:r>
              <a:rPr lang="en-US" sz="2400" dirty="0"/>
              <a:t>) son </a:t>
            </a:r>
            <a:r>
              <a:rPr lang="en-US" sz="2400" dirty="0" err="1"/>
              <a:t>costosos</a:t>
            </a:r>
            <a:r>
              <a:rPr lang="en-US" sz="2400" dirty="0"/>
              <a:t> para la </a:t>
            </a:r>
            <a:r>
              <a:rPr lang="en-US" sz="2400" dirty="0" err="1"/>
              <a:t>administración</a:t>
            </a:r>
            <a:r>
              <a:rPr lang="en-US" sz="2400" dirty="0"/>
              <a:t> y </a:t>
            </a:r>
            <a:r>
              <a:rPr lang="en-US" sz="2400" dirty="0" err="1"/>
              <a:t>en</a:t>
            </a:r>
            <a:r>
              <a:rPr lang="en-US" sz="2400" dirty="0"/>
              <a:t> </a:t>
            </a:r>
            <a:r>
              <a:rPr lang="en-US" sz="2400" dirty="0" err="1"/>
              <a:t>consecuencia</a:t>
            </a:r>
            <a:r>
              <a:rPr lang="en-US" sz="2400" dirty="0"/>
              <a:t>, el </a:t>
            </a:r>
            <a:r>
              <a:rPr lang="en-US" sz="2400" dirty="0" err="1"/>
              <a:t>rendimiento</a:t>
            </a:r>
            <a:r>
              <a:rPr lang="en-US" sz="2400" dirty="0"/>
              <a:t> </a:t>
            </a:r>
            <a:r>
              <a:rPr lang="en-US" sz="2400" dirty="0" err="1"/>
              <a:t>académico</a:t>
            </a:r>
            <a:r>
              <a:rPr lang="en-US" sz="2400" dirty="0"/>
              <a:t> de los </a:t>
            </a:r>
            <a:r>
              <a:rPr lang="en-US" sz="2400" dirty="0" err="1"/>
              <a:t>sectores</a:t>
            </a:r>
            <a:r>
              <a:rPr lang="en-US" sz="2400" dirty="0"/>
              <a:t> </a:t>
            </a:r>
            <a:r>
              <a:rPr lang="en-US" sz="2400" dirty="0" err="1"/>
              <a:t>más</a:t>
            </a:r>
            <a:r>
              <a:rPr lang="en-US" sz="2400" dirty="0"/>
              <a:t> </a:t>
            </a:r>
            <a:r>
              <a:rPr lang="en-US" sz="2400" dirty="0" err="1"/>
              <a:t>pobres</a:t>
            </a:r>
            <a:r>
              <a:rPr lang="en-US" sz="2400" dirty="0"/>
              <a:t> de la </a:t>
            </a:r>
            <a:r>
              <a:rPr lang="en-US" sz="2400" dirty="0" err="1"/>
              <a:t>población</a:t>
            </a:r>
            <a:r>
              <a:rPr lang="en-US" sz="2400" dirty="0"/>
              <a:t> se </a:t>
            </a:r>
            <a:r>
              <a:rPr lang="en-US" sz="2400" dirty="0" err="1"/>
              <a:t>ve</a:t>
            </a:r>
            <a:r>
              <a:rPr lang="en-US" sz="2400" dirty="0"/>
              <a:t> </a:t>
            </a:r>
            <a:r>
              <a:rPr lang="en-US" sz="2400" dirty="0" err="1"/>
              <a:t>afectado</a:t>
            </a:r>
            <a:r>
              <a:rPr lang="en-US" sz="2400" dirty="0"/>
              <a:t> </a:t>
            </a:r>
            <a:r>
              <a:rPr lang="en-US" sz="2400" dirty="0" err="1"/>
              <a:t>gravemente</a:t>
            </a:r>
            <a:r>
              <a:rPr lang="en-US" sz="2400" dirty="0"/>
              <a:t>.</a:t>
            </a:r>
            <a:endParaRPr lang="en-US" sz="2400" dirty="0">
              <a:effectLst/>
            </a:endParaRPr>
          </a:p>
        </p:txBody>
      </p:sp>
      <p:pic>
        <p:nvPicPr>
          <p:cNvPr id="3" name="Imagen 2">
            <a:extLst>
              <a:ext uri="{FF2B5EF4-FFF2-40B4-BE49-F238E27FC236}">
                <a16:creationId xmlns:a16="http://schemas.microsoft.com/office/drawing/2014/main" id="{39C3A129-0495-D340-899F-4ECAE0CAB2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639056" y="10"/>
            <a:ext cx="7552944" cy="6857990"/>
          </a:xfrm>
          <a:prstGeom prst="rect">
            <a:avLst/>
          </a:prstGeom>
          <a:effectLst/>
        </p:spPr>
      </p:pic>
    </p:spTree>
    <p:extLst>
      <p:ext uri="{BB962C8B-B14F-4D97-AF65-F5344CB8AC3E}">
        <p14:creationId xmlns:p14="http://schemas.microsoft.com/office/powerpoint/2010/main" val="370126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8AE10805-E514-8F47-993E-BF91C662C32B}"/>
              </a:ext>
            </a:extLst>
          </p:cNvPr>
          <p:cNvSpPr txBox="1"/>
          <p:nvPr/>
        </p:nvSpPr>
        <p:spPr>
          <a:xfrm>
            <a:off x="655320" y="365125"/>
            <a:ext cx="5120114" cy="169279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dirty="0" err="1">
                <a:solidFill>
                  <a:schemeClr val="accent6">
                    <a:lumMod val="75000"/>
                  </a:schemeClr>
                </a:solidFill>
                <a:latin typeface="+mj-lt"/>
                <a:ea typeface="+mj-ea"/>
                <a:cs typeface="+mj-cs"/>
              </a:rPr>
              <a:t>Infraestructura</a:t>
            </a:r>
            <a:endParaRPr lang="en-US" sz="6000" b="1" dirty="0">
              <a:solidFill>
                <a:schemeClr val="accent6">
                  <a:lumMod val="75000"/>
                </a:schemeClr>
              </a:solidFill>
              <a:latin typeface="+mj-lt"/>
              <a:ea typeface="+mj-ea"/>
              <a:cs typeface="+mj-cs"/>
            </a:endParaRPr>
          </a:p>
        </p:txBody>
      </p:sp>
      <p:cxnSp>
        <p:nvCxnSpPr>
          <p:cNvPr id="19" name="Straight Arrow Connector 18">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E3D6A93A-BE58-DD43-BADD-0C4BA1918C84}"/>
              </a:ext>
            </a:extLst>
          </p:cNvPr>
          <p:cNvSpPr/>
          <p:nvPr/>
        </p:nvSpPr>
        <p:spPr>
          <a:xfrm>
            <a:off x="655321" y="2575034"/>
            <a:ext cx="5729437" cy="3462228"/>
          </a:xfrm>
          <a:prstGeom prst="rect">
            <a:avLst/>
          </a:prstGeom>
        </p:spPr>
        <p:txBody>
          <a:bodyPr vert="horz" lIns="91440" tIns="45720" rIns="91440" bIns="45720" rtlCol="0">
            <a:normAutofit fontScale="92500"/>
          </a:bodyPr>
          <a:lstStyle/>
          <a:p>
            <a:pPr indent="-228600">
              <a:lnSpc>
                <a:spcPct val="90000"/>
              </a:lnSpc>
              <a:buFont typeface="Arial" panose="020B0604020202020204" pitchFamily="34" charset="0"/>
              <a:buChar char="•"/>
            </a:pPr>
            <a:r>
              <a:rPr lang="en-US" sz="2800" dirty="0" err="1"/>
              <a:t>Cuando</a:t>
            </a:r>
            <a:r>
              <a:rPr lang="en-US" sz="2800" dirty="0"/>
              <a:t> hay </a:t>
            </a:r>
            <a:r>
              <a:rPr lang="en-US" sz="2800" dirty="0" err="1"/>
              <a:t>en</a:t>
            </a:r>
            <a:r>
              <a:rPr lang="en-US" sz="2800" dirty="0"/>
              <a:t> </a:t>
            </a:r>
            <a:r>
              <a:rPr lang="en-US" sz="2800" dirty="0" err="1"/>
              <a:t>juego</a:t>
            </a:r>
            <a:r>
              <a:rPr lang="en-US" sz="2800" dirty="0"/>
              <a:t> </a:t>
            </a:r>
            <a:r>
              <a:rPr lang="en-US" sz="2800" dirty="0" err="1"/>
              <a:t>contratos</a:t>
            </a:r>
            <a:r>
              <a:rPr lang="en-US" sz="2800" dirty="0"/>
              <a:t> </a:t>
            </a:r>
            <a:r>
              <a:rPr lang="en-US" sz="2800" dirty="0" err="1"/>
              <a:t>lucrativos</a:t>
            </a:r>
            <a:r>
              <a:rPr lang="en-US" sz="2800" dirty="0"/>
              <a:t>, el </a:t>
            </a:r>
            <a:r>
              <a:rPr lang="en-US" sz="2800" dirty="0" err="1"/>
              <a:t>soborno</a:t>
            </a:r>
            <a:r>
              <a:rPr lang="en-US" sz="2800" dirty="0"/>
              <a:t>, </a:t>
            </a:r>
            <a:r>
              <a:rPr lang="en-US" sz="2800" dirty="0" err="1"/>
              <a:t>fraude</a:t>
            </a:r>
            <a:r>
              <a:rPr lang="en-US" sz="2800" dirty="0"/>
              <a:t> y </a:t>
            </a:r>
            <a:r>
              <a:rPr lang="en-US" sz="2800" dirty="0" err="1"/>
              <a:t>malversación</a:t>
            </a:r>
            <a:r>
              <a:rPr lang="en-US" sz="2800" dirty="0"/>
              <a:t> de </a:t>
            </a:r>
            <a:r>
              <a:rPr lang="en-US" sz="2800" dirty="0" err="1"/>
              <a:t>fondos</a:t>
            </a:r>
            <a:r>
              <a:rPr lang="en-US" sz="2800" dirty="0"/>
              <a:t> </a:t>
            </a:r>
            <a:r>
              <a:rPr lang="en-US" sz="2800" dirty="0" err="1"/>
              <a:t>pueden</a:t>
            </a:r>
            <a:r>
              <a:rPr lang="en-US" sz="2800" dirty="0"/>
              <a:t> </a:t>
            </a:r>
            <a:r>
              <a:rPr lang="en-US" sz="2800" dirty="0" err="1"/>
              <a:t>infestar</a:t>
            </a:r>
            <a:r>
              <a:rPr lang="en-US" sz="2800" dirty="0"/>
              <a:t> </a:t>
            </a:r>
            <a:r>
              <a:rPr lang="en-US" sz="2800" dirty="0" err="1"/>
              <a:t>grandes</a:t>
            </a:r>
            <a:r>
              <a:rPr lang="en-US" sz="2800" dirty="0"/>
              <a:t> </a:t>
            </a:r>
            <a:r>
              <a:rPr lang="en-US" sz="2800" dirty="0" err="1"/>
              <a:t>proyectos</a:t>
            </a:r>
            <a:r>
              <a:rPr lang="en-US" sz="2800" dirty="0"/>
              <a:t> de </a:t>
            </a:r>
            <a:r>
              <a:rPr lang="en-US" sz="2800" dirty="0" err="1"/>
              <a:t>infraestructura</a:t>
            </a:r>
            <a:r>
              <a:rPr lang="en-US" sz="2800" dirty="0"/>
              <a:t>.</a:t>
            </a:r>
          </a:p>
          <a:p>
            <a:pPr indent="-228600">
              <a:lnSpc>
                <a:spcPct val="90000"/>
              </a:lnSpc>
              <a:buFont typeface="Arial" panose="020B0604020202020204" pitchFamily="34" charset="0"/>
              <a:buChar char="•"/>
            </a:pPr>
            <a:endParaRPr lang="en-US" sz="2800" dirty="0"/>
          </a:p>
          <a:p>
            <a:pPr indent="-228600">
              <a:lnSpc>
                <a:spcPct val="90000"/>
              </a:lnSpc>
              <a:buFont typeface="Arial" panose="020B0604020202020204" pitchFamily="34" charset="0"/>
              <a:buChar char="•"/>
            </a:pPr>
            <a:r>
              <a:rPr lang="en-US" sz="2800" dirty="0" err="1"/>
              <a:t>Puede</a:t>
            </a:r>
            <a:r>
              <a:rPr lang="en-US" sz="2800" dirty="0"/>
              <a:t> </a:t>
            </a:r>
            <a:r>
              <a:rPr lang="en-US" sz="2800" dirty="0" err="1"/>
              <a:t>ocurrir</a:t>
            </a:r>
            <a:r>
              <a:rPr lang="en-US" sz="2800" dirty="0"/>
              <a:t> que no se </a:t>
            </a:r>
            <a:r>
              <a:rPr lang="en-US" sz="2800" dirty="0" err="1"/>
              <a:t>asignen</a:t>
            </a:r>
            <a:r>
              <a:rPr lang="en-US" sz="2800" dirty="0"/>
              <a:t> </a:t>
            </a:r>
            <a:r>
              <a:rPr lang="en-US" sz="2800" dirty="0" err="1"/>
              <a:t>fondos</a:t>
            </a:r>
            <a:r>
              <a:rPr lang="en-US" sz="2800" dirty="0"/>
              <a:t> a los </a:t>
            </a:r>
            <a:r>
              <a:rPr lang="en-US" sz="2800" dirty="0" err="1"/>
              <a:t>sectores</a:t>
            </a:r>
            <a:r>
              <a:rPr lang="en-US" sz="2800" dirty="0"/>
              <a:t> con </a:t>
            </a:r>
            <a:r>
              <a:rPr lang="en-US" sz="2800" dirty="0" err="1"/>
              <a:t>más</a:t>
            </a:r>
            <a:r>
              <a:rPr lang="en-US" sz="2800" dirty="0"/>
              <a:t> </a:t>
            </a:r>
            <a:r>
              <a:rPr lang="en-US" sz="2800" dirty="0" err="1"/>
              <a:t>necesidades</a:t>
            </a:r>
            <a:r>
              <a:rPr lang="en-US" sz="2800" dirty="0"/>
              <a:t>, </a:t>
            </a:r>
            <a:r>
              <a:rPr lang="en-US" sz="2800" dirty="0" err="1"/>
              <a:t>sino</a:t>
            </a:r>
            <a:r>
              <a:rPr lang="en-US" sz="2800" dirty="0"/>
              <a:t> a </a:t>
            </a:r>
            <a:r>
              <a:rPr lang="en-US" sz="2800" dirty="0" err="1"/>
              <a:t>aquellos</a:t>
            </a:r>
            <a:r>
              <a:rPr lang="en-US" sz="2800" dirty="0"/>
              <a:t> que </a:t>
            </a:r>
            <a:r>
              <a:rPr lang="en-US" sz="2800" dirty="0" err="1"/>
              <a:t>ofrecen</a:t>
            </a:r>
            <a:r>
              <a:rPr lang="en-US" sz="2800" dirty="0"/>
              <a:t> </a:t>
            </a:r>
            <a:r>
              <a:rPr lang="en-US" sz="2800" dirty="0" err="1"/>
              <a:t>más</a:t>
            </a:r>
            <a:r>
              <a:rPr lang="en-US" sz="2800" dirty="0"/>
              <a:t> </a:t>
            </a:r>
            <a:r>
              <a:rPr lang="en-US" sz="2800" dirty="0" err="1"/>
              <a:t>posibilidades</a:t>
            </a:r>
            <a:r>
              <a:rPr lang="en-US" sz="2800" dirty="0"/>
              <a:t> de </a:t>
            </a:r>
            <a:r>
              <a:rPr lang="en-US" sz="2800" dirty="0" err="1"/>
              <a:t>enriquecimiento</a:t>
            </a:r>
            <a:r>
              <a:rPr lang="en-US" sz="2800" dirty="0"/>
              <a:t> personal.</a:t>
            </a:r>
          </a:p>
          <a:p>
            <a:pPr indent="-228600">
              <a:lnSpc>
                <a:spcPct val="90000"/>
              </a:lnSpc>
              <a:spcAft>
                <a:spcPts val="1000"/>
              </a:spcAft>
              <a:buFont typeface="Arial" panose="020B0604020202020204" pitchFamily="34" charset="0"/>
              <a:buChar char="•"/>
            </a:pPr>
            <a:endParaRPr lang="en-US" dirty="0">
              <a:effectLst/>
            </a:endParaRPr>
          </a:p>
        </p:txBody>
      </p:sp>
      <p:pic>
        <p:nvPicPr>
          <p:cNvPr id="5" name="Imagen 4">
            <a:extLst>
              <a:ext uri="{FF2B5EF4-FFF2-40B4-BE49-F238E27FC236}">
                <a16:creationId xmlns:a16="http://schemas.microsoft.com/office/drawing/2014/main" id="{6B27C004-A66F-F14E-BE16-C46B2657A1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293951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3C45C0-B401-4656-B156-DB770AB014CA}"/>
              </a:ext>
            </a:extLst>
          </p:cNvPr>
          <p:cNvSpPr>
            <a:spLocks noGrp="1"/>
          </p:cNvSpPr>
          <p:nvPr>
            <p:ph type="title"/>
          </p:nvPr>
        </p:nvSpPr>
        <p:spPr/>
        <p:txBody>
          <a:bodyPr/>
          <a:lstStyle/>
          <a:p>
            <a:pPr algn="ctr"/>
            <a:r>
              <a:rPr lang="es-MX" b="1" dirty="0"/>
              <a:t>Costos para la sociedad</a:t>
            </a:r>
          </a:p>
        </p:txBody>
      </p:sp>
      <p:sp>
        <p:nvSpPr>
          <p:cNvPr id="4" name="Rectángulo 3">
            <a:extLst>
              <a:ext uri="{FF2B5EF4-FFF2-40B4-BE49-F238E27FC236}">
                <a16:creationId xmlns:a16="http://schemas.microsoft.com/office/drawing/2014/main" id="{8EBF631A-0AA8-4D55-A5BD-710CCAAD4C88}"/>
              </a:ext>
            </a:extLst>
          </p:cNvPr>
          <p:cNvSpPr/>
          <p:nvPr/>
        </p:nvSpPr>
        <p:spPr>
          <a:xfrm>
            <a:off x="1379621" y="1844842"/>
            <a:ext cx="9448800" cy="3998082"/>
          </a:xfrm>
          <a:prstGeom prst="rect">
            <a:avLst/>
          </a:prstGeom>
        </p:spPr>
        <p:txBody>
          <a:bodyPr wrap="square">
            <a:spAutoFit/>
          </a:bodyPr>
          <a:lstStyle/>
          <a:p>
            <a:pPr marL="317984" lvl="1" indent="-238138" algn="just">
              <a:spcAft>
                <a:spcPts val="529"/>
              </a:spcAft>
              <a:buBlip>
                <a:blip r:embed="rId2"/>
              </a:buBlip>
            </a:pPr>
            <a:r>
              <a:rPr lang="es-MX" sz="2118" dirty="0"/>
              <a:t>Obstáculos </a:t>
            </a:r>
            <a:r>
              <a:rPr lang="es-MX" sz="2118" b="1" dirty="0"/>
              <a:t>para el acceso a los servicios básicos proveídos por el Estado</a:t>
            </a:r>
            <a:r>
              <a:rPr lang="es-MX" sz="2118" dirty="0"/>
              <a:t>. </a:t>
            </a:r>
            <a:r>
              <a:rPr lang="es-MX" sz="2118" i="1" dirty="0"/>
              <a:t>Barómetro Global de Corrupción: </a:t>
            </a:r>
            <a:r>
              <a:rPr lang="es-MX" sz="2118" dirty="0"/>
              <a:t>en 2017, alrededor de 90 millones de personas en América Latina tuvieron que pagar algún tipo de soborno para acceder a servicios públicos básicos de salud y educación.</a:t>
            </a:r>
          </a:p>
          <a:p>
            <a:pPr marL="79847" lvl="1" algn="just">
              <a:spcAft>
                <a:spcPts val="529"/>
              </a:spcAft>
            </a:pPr>
            <a:endParaRPr lang="es-MX" sz="2118" dirty="0"/>
          </a:p>
          <a:p>
            <a:pPr marL="317984" lvl="1" indent="-238138" algn="just">
              <a:spcAft>
                <a:spcPts val="529"/>
              </a:spcAft>
              <a:buBlip>
                <a:blip r:embed="rId2"/>
              </a:buBlip>
            </a:pPr>
            <a:r>
              <a:rPr lang="es-MX" sz="2118" dirty="0"/>
              <a:t>Proyectos </a:t>
            </a:r>
            <a:r>
              <a:rPr lang="es-MX" sz="2118" b="1" dirty="0"/>
              <a:t>de infraestructura social y políticas públicas para el desarrollo que no se llevan a cabo</a:t>
            </a:r>
            <a:r>
              <a:rPr lang="es-MX" sz="2118" dirty="0"/>
              <a:t> por la captura de recursos. </a:t>
            </a:r>
          </a:p>
          <a:p>
            <a:pPr marL="317984" lvl="1" indent="-238138" algn="just">
              <a:spcAft>
                <a:spcPts val="529"/>
              </a:spcAft>
              <a:buBlip>
                <a:blip r:embed="rId2"/>
              </a:buBlip>
            </a:pPr>
            <a:endParaRPr lang="es-MX" sz="2118" dirty="0"/>
          </a:p>
          <a:p>
            <a:pPr marL="317984" lvl="1" indent="-238138" algn="just">
              <a:spcAft>
                <a:spcPts val="529"/>
              </a:spcAft>
              <a:buBlip>
                <a:blip r:embed="rId2"/>
              </a:buBlip>
            </a:pPr>
            <a:endParaRPr lang="es-MX" sz="2118" dirty="0"/>
          </a:p>
          <a:p>
            <a:pPr marL="317984" lvl="1" indent="-238138" algn="just">
              <a:spcAft>
                <a:spcPts val="529"/>
              </a:spcAft>
              <a:buBlip>
                <a:blip r:embed="rId2"/>
              </a:buBlip>
            </a:pPr>
            <a:r>
              <a:rPr lang="es-MX" sz="2118" dirty="0"/>
              <a:t>Clima de incertidumbre que desincentiva inversión privada y limita el crecimiento económico. </a:t>
            </a:r>
            <a:r>
              <a:rPr lang="es-MX" sz="1588" dirty="0"/>
              <a:t> </a:t>
            </a:r>
            <a:r>
              <a:rPr lang="es-MX" sz="2118" dirty="0"/>
              <a:t>  </a:t>
            </a:r>
          </a:p>
        </p:txBody>
      </p:sp>
      <p:pic>
        <p:nvPicPr>
          <p:cNvPr id="5" name="Imagen 4">
            <a:extLst>
              <a:ext uri="{FF2B5EF4-FFF2-40B4-BE49-F238E27FC236}">
                <a16:creationId xmlns:a16="http://schemas.microsoft.com/office/drawing/2014/main" id="{46A7300B-ACE6-48D0-BB7B-EBA01361562D}"/>
              </a:ext>
            </a:extLst>
          </p:cNvPr>
          <p:cNvPicPr>
            <a:picLocks noChangeAspect="1"/>
          </p:cNvPicPr>
          <p:nvPr/>
        </p:nvPicPr>
        <p:blipFill>
          <a:blip r:embed="rId3" cstate="email">
            <a:duotone>
              <a:schemeClr val="accent5">
                <a:shade val="45000"/>
                <a:satMod val="135000"/>
              </a:schemeClr>
              <a:prstClr val="white"/>
            </a:duotone>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a:ext>
            </a:extLst>
          </a:blip>
          <a:stretch>
            <a:fillRect/>
          </a:stretch>
        </p:blipFill>
        <p:spPr>
          <a:xfrm>
            <a:off x="7342182" y="2938555"/>
            <a:ext cx="614114" cy="491781"/>
          </a:xfrm>
          <a:prstGeom prst="rect">
            <a:avLst/>
          </a:prstGeom>
        </p:spPr>
      </p:pic>
      <p:pic>
        <p:nvPicPr>
          <p:cNvPr id="2052" name="Picture 4" descr="Resultado de imagen para educaciÃ³n pizarron">
            <a:extLst>
              <a:ext uri="{FF2B5EF4-FFF2-40B4-BE49-F238E27FC236}">
                <a16:creationId xmlns:a16="http://schemas.microsoft.com/office/drawing/2014/main" id="{2909A7D7-BEDA-4B8B-A945-DD3F4F2676C4}"/>
              </a:ext>
            </a:extLst>
          </p:cNvPr>
          <p:cNvPicPr>
            <a:picLocks noChangeAspect="1" noChangeArrowheads="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348832" y="2938556"/>
            <a:ext cx="851160" cy="49178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recto 9">
            <a:extLst>
              <a:ext uri="{FF2B5EF4-FFF2-40B4-BE49-F238E27FC236}">
                <a16:creationId xmlns:a16="http://schemas.microsoft.com/office/drawing/2014/main" id="{B47FDA94-A4A5-4F81-A428-4748349CDF6B}"/>
              </a:ext>
            </a:extLst>
          </p:cNvPr>
          <p:cNvCxnSpPr>
            <a:cxnSpLocks/>
          </p:cNvCxnSpPr>
          <p:nvPr/>
        </p:nvCxnSpPr>
        <p:spPr>
          <a:xfrm>
            <a:off x="2052616" y="1612993"/>
            <a:ext cx="8086768" cy="0"/>
          </a:xfrm>
          <a:prstGeom prst="line">
            <a:avLst/>
          </a:prstGeom>
          <a:ln>
            <a:solidFill>
              <a:srgbClr val="336699"/>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DD6DDD35-908C-422E-A52E-1A230517EE40}"/>
              </a:ext>
            </a:extLst>
          </p:cNvPr>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280927" y="4137530"/>
            <a:ext cx="1061060" cy="773037"/>
          </a:xfrm>
          <a:prstGeom prst="rect">
            <a:avLst/>
          </a:prstGeom>
        </p:spPr>
      </p:pic>
      <p:pic>
        <p:nvPicPr>
          <p:cNvPr id="9" name="Imagen 8">
            <a:extLst>
              <a:ext uri="{FF2B5EF4-FFF2-40B4-BE49-F238E27FC236}">
                <a16:creationId xmlns:a16="http://schemas.microsoft.com/office/drawing/2014/main" id="{DB1E188A-7598-4EB9-ACCC-AE5E6767717F}"/>
              </a:ext>
            </a:extLst>
          </p:cNvPr>
          <p:cNvPicPr>
            <a:picLocks noChangeAspect="1"/>
          </p:cNvPicPr>
          <p:nvPr/>
        </p:nvPicPr>
        <p:blipFill>
          <a:blip r:embed="rId7"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137208" y="5842924"/>
            <a:ext cx="958792" cy="649504"/>
          </a:xfrm>
          <a:prstGeom prst="rect">
            <a:avLst/>
          </a:prstGeom>
        </p:spPr>
      </p:pic>
    </p:spTree>
    <p:extLst>
      <p:ext uri="{BB962C8B-B14F-4D97-AF65-F5344CB8AC3E}">
        <p14:creationId xmlns:p14="http://schemas.microsoft.com/office/powerpoint/2010/main" val="39459661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848</Words>
  <Application>Microsoft Office PowerPoint</Application>
  <PresentationFormat>Panorámica</PresentationFormat>
  <Paragraphs>100</Paragraphs>
  <Slides>16</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Arial Narrow</vt:lpstr>
      <vt:lpstr>Calibri</vt:lpstr>
      <vt:lpstr>Calibri Light</vt:lpstr>
      <vt:lpstr>Symbol</vt:lpstr>
      <vt:lpstr>Tema de Office</vt:lpstr>
      <vt:lpstr>   La integridad y el combate a la corrupción desde los municipios  Día Internacional Contra la Corrupción Morelia, Michoacán</vt:lpstr>
      <vt:lpstr>Presentación de PowerPoint</vt:lpstr>
      <vt:lpstr>Presentación de PowerPoint</vt:lpstr>
      <vt:lpstr>¿Por qué centrarnos en el problema de corrupción?</vt:lpstr>
      <vt:lpstr>Contextos en los que tiene cabida</vt:lpstr>
      <vt:lpstr>Presentación de PowerPoint</vt:lpstr>
      <vt:lpstr>Presentación de PowerPoint</vt:lpstr>
      <vt:lpstr>Presentación de PowerPoint</vt:lpstr>
      <vt:lpstr>Costos para la sociedad</vt:lpstr>
      <vt:lpstr>Presentación de PowerPoint</vt:lpstr>
      <vt:lpstr>Presentación de PowerPoint</vt:lpstr>
      <vt:lpstr>Estrategias </vt:lpstr>
      <vt:lpstr>Presentación de PowerPoint</vt:lpstr>
      <vt:lpstr>Visión holística y participación de diferentes actores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integridad y el combate a la corrupción desde los municipios  Día Internacional Contra la Corrupción Morelia, Michoacán</dc:title>
  <dc:creator>Microsoft Office User</dc:creator>
  <cp:lastModifiedBy>David Ikíngari Solórzano Villalón</cp:lastModifiedBy>
  <cp:revision>3</cp:revision>
  <dcterms:created xsi:type="dcterms:W3CDTF">2019-12-09T06:03:32Z</dcterms:created>
  <dcterms:modified xsi:type="dcterms:W3CDTF">2019-12-10T19:29:16Z</dcterms:modified>
</cp:coreProperties>
</file>