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9"/>
  </p:notesMasterIdLst>
  <p:sldIdLst>
    <p:sldId id="259" r:id="rId2"/>
    <p:sldId id="364" r:id="rId3"/>
    <p:sldId id="365" r:id="rId4"/>
    <p:sldId id="366" r:id="rId5"/>
    <p:sldId id="367" r:id="rId6"/>
    <p:sldId id="306" r:id="rId7"/>
    <p:sldId id="260" r:id="rId8"/>
    <p:sldId id="305" r:id="rId9"/>
    <p:sldId id="308" r:id="rId10"/>
    <p:sldId id="310" r:id="rId11"/>
    <p:sldId id="318" r:id="rId12"/>
    <p:sldId id="319" r:id="rId13"/>
    <p:sldId id="320" r:id="rId14"/>
    <p:sldId id="326" r:id="rId15"/>
    <p:sldId id="327" r:id="rId16"/>
    <p:sldId id="328" r:id="rId17"/>
    <p:sldId id="329" r:id="rId18"/>
    <p:sldId id="330" r:id="rId19"/>
    <p:sldId id="332" r:id="rId20"/>
    <p:sldId id="334" r:id="rId21"/>
    <p:sldId id="335" r:id="rId22"/>
    <p:sldId id="336" r:id="rId23"/>
    <p:sldId id="337" r:id="rId24"/>
    <p:sldId id="338" r:id="rId25"/>
    <p:sldId id="339" r:id="rId26"/>
    <p:sldId id="341" r:id="rId27"/>
    <p:sldId id="340" r:id="rId28"/>
    <p:sldId id="331" r:id="rId29"/>
    <p:sldId id="342" r:id="rId30"/>
    <p:sldId id="343" r:id="rId31"/>
    <p:sldId id="344" r:id="rId32"/>
    <p:sldId id="345" r:id="rId33"/>
    <p:sldId id="346" r:id="rId34"/>
    <p:sldId id="347" r:id="rId35"/>
    <p:sldId id="348" r:id="rId36"/>
    <p:sldId id="368" r:id="rId37"/>
    <p:sldId id="349" r:id="rId38"/>
    <p:sldId id="350" r:id="rId39"/>
    <p:sldId id="351" r:id="rId40"/>
    <p:sldId id="352" r:id="rId41"/>
    <p:sldId id="353" r:id="rId42"/>
    <p:sldId id="354" r:id="rId43"/>
    <p:sldId id="355" r:id="rId44"/>
    <p:sldId id="356" r:id="rId45"/>
    <p:sldId id="357" r:id="rId46"/>
    <p:sldId id="358" r:id="rId47"/>
    <p:sldId id="359" r:id="rId48"/>
  </p:sldIdLst>
  <p:sldSz cx="9144000" cy="6858000" type="screen4x3"/>
  <p:notesSz cx="7077075" cy="9369425"/>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92" autoAdjust="0"/>
    <p:restoredTop sz="94660"/>
  </p:normalViewPr>
  <p:slideViewPr>
    <p:cSldViewPr>
      <p:cViewPr>
        <p:scale>
          <a:sx n="72" d="100"/>
          <a:sy n="72" d="100"/>
        </p:scale>
        <p:origin x="-128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 Id="rId4" Type="http://schemas.openxmlformats.org/officeDocument/2006/relationships/image" Target="../media/image6.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 Id="rId4"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6C3E19-E21B-4B4F-AEB7-752BEDC16C3B}" type="doc">
      <dgm:prSet loTypeId="urn:microsoft.com/office/officeart/2005/8/layout/pList1" loCatId="list" qsTypeId="urn:microsoft.com/office/officeart/2005/8/quickstyle/simple1" qsCatId="simple" csTypeId="urn:microsoft.com/office/officeart/2005/8/colors/accent1_2" csCatId="accent1" phldr="1"/>
      <dgm:spPr/>
      <dgm:t>
        <a:bodyPr/>
        <a:lstStyle/>
        <a:p>
          <a:endParaRPr lang="es-MX"/>
        </a:p>
      </dgm:t>
    </dgm:pt>
    <dgm:pt modelId="{21FD89A3-C708-42A2-AD2C-072236061D1C}">
      <dgm:prSet phldrT="[Texto]"/>
      <dgm:spPr/>
      <dgm:t>
        <a:bodyPr/>
        <a:lstStyle/>
        <a:p>
          <a:endParaRPr lang="es-MX" dirty="0"/>
        </a:p>
      </dgm:t>
    </dgm:pt>
    <dgm:pt modelId="{A1765F32-6E56-44D4-9E3A-1A62BD27ECB9}" type="parTrans" cxnId="{BD667E84-4471-45E8-9D6C-673C681797BC}">
      <dgm:prSet/>
      <dgm:spPr/>
      <dgm:t>
        <a:bodyPr/>
        <a:lstStyle/>
        <a:p>
          <a:endParaRPr lang="es-MX"/>
        </a:p>
      </dgm:t>
    </dgm:pt>
    <dgm:pt modelId="{62A5BFB0-9BD3-44AC-922F-FE9222E8FF94}" type="sibTrans" cxnId="{BD667E84-4471-45E8-9D6C-673C681797BC}">
      <dgm:prSet/>
      <dgm:spPr/>
      <dgm:t>
        <a:bodyPr/>
        <a:lstStyle/>
        <a:p>
          <a:endParaRPr lang="es-MX"/>
        </a:p>
      </dgm:t>
    </dgm:pt>
    <dgm:pt modelId="{28088E22-41CD-4C3F-A63F-FCE544B4746B}">
      <dgm:prSet phldrT="[Texto]"/>
      <dgm:spPr/>
      <dgm:t>
        <a:bodyPr/>
        <a:lstStyle/>
        <a:p>
          <a:r>
            <a:rPr lang="es-MX" dirty="0" smtClean="0"/>
            <a:t>COMITÉ DE PARTICIPACION 	CIUDADANA</a:t>
          </a:r>
          <a:endParaRPr lang="es-MX" dirty="0"/>
        </a:p>
      </dgm:t>
    </dgm:pt>
    <dgm:pt modelId="{41E90348-8D8D-4F0E-AB99-45BE67A8D964}" type="parTrans" cxnId="{CC34C8B3-854A-493F-8E5D-B0B3014D2C0D}">
      <dgm:prSet/>
      <dgm:spPr/>
      <dgm:t>
        <a:bodyPr/>
        <a:lstStyle/>
        <a:p>
          <a:endParaRPr lang="es-MX"/>
        </a:p>
      </dgm:t>
    </dgm:pt>
    <dgm:pt modelId="{00EA170A-C994-4BE7-A330-B9B76B1B200C}" type="sibTrans" cxnId="{CC34C8B3-854A-493F-8E5D-B0B3014D2C0D}">
      <dgm:prSet/>
      <dgm:spPr/>
      <dgm:t>
        <a:bodyPr/>
        <a:lstStyle/>
        <a:p>
          <a:endParaRPr lang="es-MX"/>
        </a:p>
      </dgm:t>
    </dgm:pt>
    <dgm:pt modelId="{A5D531BE-0CF3-404D-90B5-120DECD08158}">
      <dgm:prSet phldrT="[Texto]"/>
      <dgm:spPr/>
      <dgm:t>
        <a:bodyPr/>
        <a:lstStyle/>
        <a:p>
          <a:r>
            <a:rPr lang="es-MX" dirty="0" smtClean="0"/>
            <a:t>		COMITÉ RECTOR DEL SNF</a:t>
          </a:r>
          <a:endParaRPr lang="es-MX" dirty="0"/>
        </a:p>
      </dgm:t>
    </dgm:pt>
    <dgm:pt modelId="{A1EE6112-8A0A-483E-AE7B-0E7D247C10CD}" type="parTrans" cxnId="{FA43BBFF-BEF4-4EA6-894B-E41F5EFD55A8}">
      <dgm:prSet/>
      <dgm:spPr/>
      <dgm:t>
        <a:bodyPr/>
        <a:lstStyle/>
        <a:p>
          <a:endParaRPr lang="es-MX"/>
        </a:p>
      </dgm:t>
    </dgm:pt>
    <dgm:pt modelId="{7BA77391-8EA9-427A-B5CD-E446AEB6BEAE}" type="sibTrans" cxnId="{FA43BBFF-BEF4-4EA6-894B-E41F5EFD55A8}">
      <dgm:prSet/>
      <dgm:spPr/>
      <dgm:t>
        <a:bodyPr/>
        <a:lstStyle/>
        <a:p>
          <a:endParaRPr lang="es-MX"/>
        </a:p>
      </dgm:t>
    </dgm:pt>
    <dgm:pt modelId="{0DEB7673-F3EF-4CE0-9264-4E0808EB8AA9}">
      <dgm:prSet phldrT="[Texto]"/>
      <dgm:spPr/>
      <dgm:t>
        <a:bodyPr/>
        <a:lstStyle/>
        <a:p>
          <a:r>
            <a:rPr lang="es-MX" dirty="0" smtClean="0"/>
            <a:t>SISTEMAS LOCALES</a:t>
          </a:r>
          <a:endParaRPr lang="es-MX" dirty="0"/>
        </a:p>
      </dgm:t>
    </dgm:pt>
    <dgm:pt modelId="{4A07F159-77A5-4368-9C51-795E080C1145}" type="parTrans" cxnId="{5427B519-B2F9-4C40-9A5A-AA03265EA86E}">
      <dgm:prSet/>
      <dgm:spPr/>
      <dgm:t>
        <a:bodyPr/>
        <a:lstStyle/>
        <a:p>
          <a:endParaRPr lang="es-MX"/>
        </a:p>
      </dgm:t>
    </dgm:pt>
    <dgm:pt modelId="{8B063791-AD5A-4648-BA0E-C105822F88F1}" type="sibTrans" cxnId="{5427B519-B2F9-4C40-9A5A-AA03265EA86E}">
      <dgm:prSet/>
      <dgm:spPr/>
      <dgm:t>
        <a:bodyPr/>
        <a:lstStyle/>
        <a:p>
          <a:endParaRPr lang="es-MX"/>
        </a:p>
      </dgm:t>
    </dgm:pt>
    <dgm:pt modelId="{F3A6A268-5C70-42CB-9DD5-12F9AAA830EA}" type="pres">
      <dgm:prSet presAssocID="{006C3E19-E21B-4B4F-AEB7-752BEDC16C3B}" presName="Name0" presStyleCnt="0">
        <dgm:presLayoutVars>
          <dgm:dir/>
          <dgm:resizeHandles val="exact"/>
        </dgm:presLayoutVars>
      </dgm:prSet>
      <dgm:spPr/>
      <dgm:t>
        <a:bodyPr/>
        <a:lstStyle/>
        <a:p>
          <a:endParaRPr lang="es-MX"/>
        </a:p>
      </dgm:t>
    </dgm:pt>
    <dgm:pt modelId="{F099B5C4-D855-4B13-BFC9-FDE61E464387}" type="pres">
      <dgm:prSet presAssocID="{21FD89A3-C708-42A2-AD2C-072236061D1C}" presName="compNode" presStyleCnt="0"/>
      <dgm:spPr/>
    </dgm:pt>
    <dgm:pt modelId="{52E123B6-1CD7-400D-A023-7CFC5BA070DC}" type="pres">
      <dgm:prSet presAssocID="{21FD89A3-C708-42A2-AD2C-072236061D1C}" presName="pictRect" presStyleLbl="node1" presStyleIdx="0" presStyleCnt="4" custScaleX="165556" custScaleY="172046" custLinFactNeighborX="-2489" custLinFactNeighborY="12270"/>
      <dgm:spPr>
        <a:blipFill rotWithShape="1">
          <a:blip xmlns:r="http://schemas.openxmlformats.org/officeDocument/2006/relationships" r:embed="rId1"/>
          <a:stretch>
            <a:fillRect/>
          </a:stretch>
        </a:blipFill>
      </dgm:spPr>
    </dgm:pt>
    <dgm:pt modelId="{BB04C7AB-5A8A-4692-99B4-D32333808424}" type="pres">
      <dgm:prSet presAssocID="{21FD89A3-C708-42A2-AD2C-072236061D1C}" presName="textRect" presStyleLbl="revTx" presStyleIdx="0" presStyleCnt="4" custScaleY="66280" custLinFactNeighborX="-6022" custLinFactNeighborY="17980">
        <dgm:presLayoutVars>
          <dgm:bulletEnabled val="1"/>
        </dgm:presLayoutVars>
      </dgm:prSet>
      <dgm:spPr/>
      <dgm:t>
        <a:bodyPr/>
        <a:lstStyle/>
        <a:p>
          <a:endParaRPr lang="es-MX"/>
        </a:p>
      </dgm:t>
    </dgm:pt>
    <dgm:pt modelId="{E2FCC35B-8CAD-47ED-804D-AC62E2409CC4}" type="pres">
      <dgm:prSet presAssocID="{62A5BFB0-9BD3-44AC-922F-FE9222E8FF94}" presName="sibTrans" presStyleLbl="sibTrans2D1" presStyleIdx="0" presStyleCnt="0"/>
      <dgm:spPr/>
      <dgm:t>
        <a:bodyPr/>
        <a:lstStyle/>
        <a:p>
          <a:endParaRPr lang="es-MX"/>
        </a:p>
      </dgm:t>
    </dgm:pt>
    <dgm:pt modelId="{94318906-1933-4AE1-8EE3-21AC15BED02C}" type="pres">
      <dgm:prSet presAssocID="{28088E22-41CD-4C3F-A63F-FCE544B4746B}" presName="compNode" presStyleCnt="0"/>
      <dgm:spPr/>
    </dgm:pt>
    <dgm:pt modelId="{544D1077-7ACE-405A-96BA-29AABCC2347D}" type="pres">
      <dgm:prSet presAssocID="{28088E22-41CD-4C3F-A63F-FCE544B4746B}" presName="pictRect" presStyleLbl="node1" presStyleIdx="1" presStyleCnt="4" custLinFactX="20096" custLinFactNeighborX="100000" custLinFactNeighborY="13515"/>
      <dgm:spPr>
        <a:blipFill rotWithShape="1">
          <a:blip xmlns:r="http://schemas.openxmlformats.org/officeDocument/2006/relationships" r:embed="rId2"/>
          <a:stretch>
            <a:fillRect/>
          </a:stretch>
        </a:blipFill>
      </dgm:spPr>
    </dgm:pt>
    <dgm:pt modelId="{29E42B6F-D26E-4577-B276-3913DFB56C21}" type="pres">
      <dgm:prSet presAssocID="{28088E22-41CD-4C3F-A63F-FCE544B4746B}" presName="textRect" presStyleLbl="revTx" presStyleIdx="1" presStyleCnt="4" custScaleY="46952" custLinFactX="6520" custLinFactNeighborX="100000" custLinFactNeighborY="27502">
        <dgm:presLayoutVars>
          <dgm:bulletEnabled val="1"/>
        </dgm:presLayoutVars>
      </dgm:prSet>
      <dgm:spPr/>
      <dgm:t>
        <a:bodyPr/>
        <a:lstStyle/>
        <a:p>
          <a:endParaRPr lang="es-MX"/>
        </a:p>
      </dgm:t>
    </dgm:pt>
    <dgm:pt modelId="{F8801012-FBC2-445F-99F0-49115888EC1D}" type="pres">
      <dgm:prSet presAssocID="{00EA170A-C994-4BE7-A330-B9B76B1B200C}" presName="sibTrans" presStyleLbl="sibTrans2D1" presStyleIdx="0" presStyleCnt="0"/>
      <dgm:spPr/>
      <dgm:t>
        <a:bodyPr/>
        <a:lstStyle/>
        <a:p>
          <a:endParaRPr lang="es-MX"/>
        </a:p>
      </dgm:t>
    </dgm:pt>
    <dgm:pt modelId="{C9D4A83D-9D9C-4A33-B4E7-0FEFD177502A}" type="pres">
      <dgm:prSet presAssocID="{A5D531BE-0CF3-404D-90B5-120DECD08158}" presName="compNode" presStyleCnt="0"/>
      <dgm:spPr/>
    </dgm:pt>
    <dgm:pt modelId="{B2E33EF3-A8D4-4ED0-BEC7-7FAC63616C20}" type="pres">
      <dgm:prSet presAssocID="{A5D531BE-0CF3-404D-90B5-120DECD08158}" presName="pictRect" presStyleLbl="node1" presStyleIdx="2" presStyleCnt="4" custLinFactY="83304" custLinFactNeighborX="-658" custLinFactNeighborY="100000"/>
      <dgm:spPr>
        <a:blipFill rotWithShape="1">
          <a:blip xmlns:r="http://schemas.openxmlformats.org/officeDocument/2006/relationships" r:embed="rId3"/>
          <a:stretch>
            <a:fillRect/>
          </a:stretch>
        </a:blipFill>
      </dgm:spPr>
    </dgm:pt>
    <dgm:pt modelId="{DAE5E58B-6E27-4793-8C87-67A90664D809}" type="pres">
      <dgm:prSet presAssocID="{A5D531BE-0CF3-404D-90B5-120DECD08158}" presName="textRect" presStyleLbl="revTx" presStyleIdx="2" presStyleCnt="4" custAng="0" custScaleX="114130" custScaleY="36886" custLinFactY="113146" custLinFactNeighborX="-7017" custLinFactNeighborY="200000">
        <dgm:presLayoutVars>
          <dgm:bulletEnabled val="1"/>
        </dgm:presLayoutVars>
      </dgm:prSet>
      <dgm:spPr/>
      <dgm:t>
        <a:bodyPr/>
        <a:lstStyle/>
        <a:p>
          <a:endParaRPr lang="es-MX"/>
        </a:p>
      </dgm:t>
    </dgm:pt>
    <dgm:pt modelId="{D22987BC-0B1D-474F-8760-7777F418E3F1}" type="pres">
      <dgm:prSet presAssocID="{7BA77391-8EA9-427A-B5CD-E446AEB6BEAE}" presName="sibTrans" presStyleLbl="sibTrans2D1" presStyleIdx="0" presStyleCnt="0"/>
      <dgm:spPr/>
      <dgm:t>
        <a:bodyPr/>
        <a:lstStyle/>
        <a:p>
          <a:endParaRPr lang="es-MX"/>
        </a:p>
      </dgm:t>
    </dgm:pt>
    <dgm:pt modelId="{FB568C15-0E31-42F0-A9A7-7AB80ADE8442}" type="pres">
      <dgm:prSet presAssocID="{0DEB7673-F3EF-4CE0-9264-4E0808EB8AA9}" presName="compNode" presStyleCnt="0"/>
      <dgm:spPr/>
    </dgm:pt>
    <dgm:pt modelId="{43899CC0-9A6C-418C-8117-305C138FB935}" type="pres">
      <dgm:prSet presAssocID="{0DEB7673-F3EF-4CE0-9264-4E0808EB8AA9}" presName="pictRect" presStyleLbl="node1" presStyleIdx="3" presStyleCnt="4" custLinFactX="-16026" custLinFactNeighborX="-100000" custLinFactNeighborY="18226"/>
      <dgm:spPr>
        <a:blipFill rotWithShape="1">
          <a:blip xmlns:r="http://schemas.openxmlformats.org/officeDocument/2006/relationships" r:embed="rId4"/>
          <a:stretch>
            <a:fillRect/>
          </a:stretch>
        </a:blipFill>
      </dgm:spPr>
    </dgm:pt>
    <dgm:pt modelId="{178216EE-743E-43C9-98B1-96609A3FA398}" type="pres">
      <dgm:prSet presAssocID="{0DEB7673-F3EF-4CE0-9264-4E0808EB8AA9}" presName="textRect" presStyleLbl="revTx" presStyleIdx="3" presStyleCnt="4" custScaleY="51102" custLinFactX="-19558" custLinFactNeighborX="-100000" custLinFactNeighborY="29042">
        <dgm:presLayoutVars>
          <dgm:bulletEnabled val="1"/>
        </dgm:presLayoutVars>
      </dgm:prSet>
      <dgm:spPr/>
      <dgm:t>
        <a:bodyPr/>
        <a:lstStyle/>
        <a:p>
          <a:endParaRPr lang="es-MX"/>
        </a:p>
      </dgm:t>
    </dgm:pt>
  </dgm:ptLst>
  <dgm:cxnLst>
    <dgm:cxn modelId="{D8F13454-A9E1-4C15-9779-933B1B9809B1}" type="presOf" srcId="{7BA77391-8EA9-427A-B5CD-E446AEB6BEAE}" destId="{D22987BC-0B1D-474F-8760-7777F418E3F1}" srcOrd="0" destOrd="0" presId="urn:microsoft.com/office/officeart/2005/8/layout/pList1"/>
    <dgm:cxn modelId="{EFE64FEB-1A6D-4A35-B755-779F5590C177}" type="presOf" srcId="{006C3E19-E21B-4B4F-AEB7-752BEDC16C3B}" destId="{F3A6A268-5C70-42CB-9DD5-12F9AAA830EA}" srcOrd="0" destOrd="0" presId="urn:microsoft.com/office/officeart/2005/8/layout/pList1"/>
    <dgm:cxn modelId="{34900B0F-386F-404C-A61F-8B5EBE289176}" type="presOf" srcId="{28088E22-41CD-4C3F-A63F-FCE544B4746B}" destId="{29E42B6F-D26E-4577-B276-3913DFB56C21}" srcOrd="0" destOrd="0" presId="urn:microsoft.com/office/officeart/2005/8/layout/pList1"/>
    <dgm:cxn modelId="{AC35455E-92F7-4C72-8742-98E13698E206}" type="presOf" srcId="{0DEB7673-F3EF-4CE0-9264-4E0808EB8AA9}" destId="{178216EE-743E-43C9-98B1-96609A3FA398}" srcOrd="0" destOrd="0" presId="urn:microsoft.com/office/officeart/2005/8/layout/pList1"/>
    <dgm:cxn modelId="{BD667E84-4471-45E8-9D6C-673C681797BC}" srcId="{006C3E19-E21B-4B4F-AEB7-752BEDC16C3B}" destId="{21FD89A3-C708-42A2-AD2C-072236061D1C}" srcOrd="0" destOrd="0" parTransId="{A1765F32-6E56-44D4-9E3A-1A62BD27ECB9}" sibTransId="{62A5BFB0-9BD3-44AC-922F-FE9222E8FF94}"/>
    <dgm:cxn modelId="{95610129-47B7-46D1-98D0-6B14463FBC33}" type="presOf" srcId="{A5D531BE-0CF3-404D-90B5-120DECD08158}" destId="{DAE5E58B-6E27-4793-8C87-67A90664D809}" srcOrd="0" destOrd="0" presId="urn:microsoft.com/office/officeart/2005/8/layout/pList1"/>
    <dgm:cxn modelId="{2D7B018C-3103-4C99-8DC3-21623D70F6E7}" type="presOf" srcId="{00EA170A-C994-4BE7-A330-B9B76B1B200C}" destId="{F8801012-FBC2-445F-99F0-49115888EC1D}" srcOrd="0" destOrd="0" presId="urn:microsoft.com/office/officeart/2005/8/layout/pList1"/>
    <dgm:cxn modelId="{FA43BBFF-BEF4-4EA6-894B-E41F5EFD55A8}" srcId="{006C3E19-E21B-4B4F-AEB7-752BEDC16C3B}" destId="{A5D531BE-0CF3-404D-90B5-120DECD08158}" srcOrd="2" destOrd="0" parTransId="{A1EE6112-8A0A-483E-AE7B-0E7D247C10CD}" sibTransId="{7BA77391-8EA9-427A-B5CD-E446AEB6BEAE}"/>
    <dgm:cxn modelId="{3E925BD0-BE9C-46B2-B0A2-9DBA6299D154}" type="presOf" srcId="{21FD89A3-C708-42A2-AD2C-072236061D1C}" destId="{BB04C7AB-5A8A-4692-99B4-D32333808424}" srcOrd="0" destOrd="0" presId="urn:microsoft.com/office/officeart/2005/8/layout/pList1"/>
    <dgm:cxn modelId="{48B0DD91-4FA1-47D1-AE4F-E709B2BF2C71}" type="presOf" srcId="{62A5BFB0-9BD3-44AC-922F-FE9222E8FF94}" destId="{E2FCC35B-8CAD-47ED-804D-AC62E2409CC4}" srcOrd="0" destOrd="0" presId="urn:microsoft.com/office/officeart/2005/8/layout/pList1"/>
    <dgm:cxn modelId="{CC34C8B3-854A-493F-8E5D-B0B3014D2C0D}" srcId="{006C3E19-E21B-4B4F-AEB7-752BEDC16C3B}" destId="{28088E22-41CD-4C3F-A63F-FCE544B4746B}" srcOrd="1" destOrd="0" parTransId="{41E90348-8D8D-4F0E-AB99-45BE67A8D964}" sibTransId="{00EA170A-C994-4BE7-A330-B9B76B1B200C}"/>
    <dgm:cxn modelId="{5427B519-B2F9-4C40-9A5A-AA03265EA86E}" srcId="{006C3E19-E21B-4B4F-AEB7-752BEDC16C3B}" destId="{0DEB7673-F3EF-4CE0-9264-4E0808EB8AA9}" srcOrd="3" destOrd="0" parTransId="{4A07F159-77A5-4368-9C51-795E080C1145}" sibTransId="{8B063791-AD5A-4648-BA0E-C105822F88F1}"/>
    <dgm:cxn modelId="{472107D0-8D58-4290-92E9-DAA448E110D5}" type="presParOf" srcId="{F3A6A268-5C70-42CB-9DD5-12F9AAA830EA}" destId="{F099B5C4-D855-4B13-BFC9-FDE61E464387}" srcOrd="0" destOrd="0" presId="urn:microsoft.com/office/officeart/2005/8/layout/pList1"/>
    <dgm:cxn modelId="{FEE9CF12-EFD2-4208-899D-0C930398FB44}" type="presParOf" srcId="{F099B5C4-D855-4B13-BFC9-FDE61E464387}" destId="{52E123B6-1CD7-400D-A023-7CFC5BA070DC}" srcOrd="0" destOrd="0" presId="urn:microsoft.com/office/officeart/2005/8/layout/pList1"/>
    <dgm:cxn modelId="{9E827EDD-F7BC-4497-96BC-17B1013513A3}" type="presParOf" srcId="{F099B5C4-D855-4B13-BFC9-FDE61E464387}" destId="{BB04C7AB-5A8A-4692-99B4-D32333808424}" srcOrd="1" destOrd="0" presId="urn:microsoft.com/office/officeart/2005/8/layout/pList1"/>
    <dgm:cxn modelId="{77D9B3FC-C2DA-4982-895D-6051E3D38FDF}" type="presParOf" srcId="{F3A6A268-5C70-42CB-9DD5-12F9AAA830EA}" destId="{E2FCC35B-8CAD-47ED-804D-AC62E2409CC4}" srcOrd="1" destOrd="0" presId="urn:microsoft.com/office/officeart/2005/8/layout/pList1"/>
    <dgm:cxn modelId="{ACE45F2C-B890-4826-BA14-4D2F7E6DCB60}" type="presParOf" srcId="{F3A6A268-5C70-42CB-9DD5-12F9AAA830EA}" destId="{94318906-1933-4AE1-8EE3-21AC15BED02C}" srcOrd="2" destOrd="0" presId="urn:microsoft.com/office/officeart/2005/8/layout/pList1"/>
    <dgm:cxn modelId="{4D165A02-6E3F-4FCF-BB13-2D3414C5A132}" type="presParOf" srcId="{94318906-1933-4AE1-8EE3-21AC15BED02C}" destId="{544D1077-7ACE-405A-96BA-29AABCC2347D}" srcOrd="0" destOrd="0" presId="urn:microsoft.com/office/officeart/2005/8/layout/pList1"/>
    <dgm:cxn modelId="{EE52A712-8970-4AB5-BDB1-DB7742642C7B}" type="presParOf" srcId="{94318906-1933-4AE1-8EE3-21AC15BED02C}" destId="{29E42B6F-D26E-4577-B276-3913DFB56C21}" srcOrd="1" destOrd="0" presId="urn:microsoft.com/office/officeart/2005/8/layout/pList1"/>
    <dgm:cxn modelId="{A9140007-B2B4-4B98-B4A1-DCC1786AD583}" type="presParOf" srcId="{F3A6A268-5C70-42CB-9DD5-12F9AAA830EA}" destId="{F8801012-FBC2-445F-99F0-49115888EC1D}" srcOrd="3" destOrd="0" presId="urn:microsoft.com/office/officeart/2005/8/layout/pList1"/>
    <dgm:cxn modelId="{81990AE0-5CA2-4714-AC9E-C666DD6CD6D3}" type="presParOf" srcId="{F3A6A268-5C70-42CB-9DD5-12F9AAA830EA}" destId="{C9D4A83D-9D9C-4A33-B4E7-0FEFD177502A}" srcOrd="4" destOrd="0" presId="urn:microsoft.com/office/officeart/2005/8/layout/pList1"/>
    <dgm:cxn modelId="{94A2910A-5898-469B-86F8-03B6DCF6F8F4}" type="presParOf" srcId="{C9D4A83D-9D9C-4A33-B4E7-0FEFD177502A}" destId="{B2E33EF3-A8D4-4ED0-BEC7-7FAC63616C20}" srcOrd="0" destOrd="0" presId="urn:microsoft.com/office/officeart/2005/8/layout/pList1"/>
    <dgm:cxn modelId="{63FB9AF8-5891-455F-93EF-29C4B432AA04}" type="presParOf" srcId="{C9D4A83D-9D9C-4A33-B4E7-0FEFD177502A}" destId="{DAE5E58B-6E27-4793-8C87-67A90664D809}" srcOrd="1" destOrd="0" presId="urn:microsoft.com/office/officeart/2005/8/layout/pList1"/>
    <dgm:cxn modelId="{98E1570F-F281-43EE-90E5-7CAA59339C44}" type="presParOf" srcId="{F3A6A268-5C70-42CB-9DD5-12F9AAA830EA}" destId="{D22987BC-0B1D-474F-8760-7777F418E3F1}" srcOrd="5" destOrd="0" presId="urn:microsoft.com/office/officeart/2005/8/layout/pList1"/>
    <dgm:cxn modelId="{89E30301-D7A3-4569-9F01-730E1F90BE8F}" type="presParOf" srcId="{F3A6A268-5C70-42CB-9DD5-12F9AAA830EA}" destId="{FB568C15-0E31-42F0-A9A7-7AB80ADE8442}" srcOrd="6" destOrd="0" presId="urn:microsoft.com/office/officeart/2005/8/layout/pList1"/>
    <dgm:cxn modelId="{6C23D2E4-50DC-4DA5-8864-B13BFF515A0A}" type="presParOf" srcId="{FB568C15-0E31-42F0-A9A7-7AB80ADE8442}" destId="{43899CC0-9A6C-418C-8117-305C138FB935}" srcOrd="0" destOrd="0" presId="urn:microsoft.com/office/officeart/2005/8/layout/pList1"/>
    <dgm:cxn modelId="{7F0CDA56-32D1-43FD-936F-11F052F81F97}" type="presParOf" srcId="{FB568C15-0E31-42F0-A9A7-7AB80ADE8442}" destId="{178216EE-743E-43C9-98B1-96609A3FA398}" srcOrd="1" destOrd="0" presId="urn:microsoft.com/office/officeart/2005/8/layout/p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8B0F20-888A-46FC-814C-317EFA5E6CF2}"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s-MX"/>
        </a:p>
      </dgm:t>
    </dgm:pt>
    <dgm:pt modelId="{7DAB8332-81F9-4A35-A8F5-069780FE29AD}">
      <dgm:prSet/>
      <dgm:spPr/>
      <dgm:t>
        <a:bodyPr/>
        <a:lstStyle/>
        <a:p>
          <a:pPr rtl="0"/>
          <a:r>
            <a:rPr lang="es-MX" dirty="0" smtClean="0"/>
            <a:t>NO GRAVES: 3 AÑOS</a:t>
          </a:r>
          <a:endParaRPr lang="es-MX" dirty="0"/>
        </a:p>
      </dgm:t>
    </dgm:pt>
    <dgm:pt modelId="{299A1A21-384B-4F16-A4FF-C0EC40ED5FB3}" type="parTrans" cxnId="{812B0A1B-DDAA-4C78-980C-471D77D72F07}">
      <dgm:prSet/>
      <dgm:spPr/>
      <dgm:t>
        <a:bodyPr/>
        <a:lstStyle/>
        <a:p>
          <a:endParaRPr lang="es-MX"/>
        </a:p>
      </dgm:t>
    </dgm:pt>
    <dgm:pt modelId="{CDF14777-ACAD-4715-AFD2-E346B0B8E438}" type="sibTrans" cxnId="{812B0A1B-DDAA-4C78-980C-471D77D72F07}">
      <dgm:prSet/>
      <dgm:spPr/>
      <dgm:t>
        <a:bodyPr/>
        <a:lstStyle/>
        <a:p>
          <a:endParaRPr lang="es-MX"/>
        </a:p>
      </dgm:t>
    </dgm:pt>
    <dgm:pt modelId="{838801A9-82EB-4BF6-893B-9E2819C0AA1A}">
      <dgm:prSet/>
      <dgm:spPr/>
      <dgm:t>
        <a:bodyPr/>
        <a:lstStyle/>
        <a:p>
          <a:pPr rtl="0"/>
          <a:r>
            <a:rPr lang="es-MX" dirty="0" smtClean="0"/>
            <a:t>GRAVES: 7 AÑOS</a:t>
          </a:r>
          <a:endParaRPr lang="es-MX" dirty="0"/>
        </a:p>
      </dgm:t>
    </dgm:pt>
    <dgm:pt modelId="{480FE86B-EB20-4AA1-AB42-D9ADAA0B8B29}" type="parTrans" cxnId="{BA2DF8A3-DE5D-4416-8907-807EC91AC195}">
      <dgm:prSet/>
      <dgm:spPr/>
      <dgm:t>
        <a:bodyPr/>
        <a:lstStyle/>
        <a:p>
          <a:endParaRPr lang="es-MX"/>
        </a:p>
      </dgm:t>
    </dgm:pt>
    <dgm:pt modelId="{D8758F78-334E-438A-BFD8-2291236FC127}" type="sibTrans" cxnId="{BA2DF8A3-DE5D-4416-8907-807EC91AC195}">
      <dgm:prSet/>
      <dgm:spPr/>
      <dgm:t>
        <a:bodyPr/>
        <a:lstStyle/>
        <a:p>
          <a:endParaRPr lang="es-MX"/>
        </a:p>
      </dgm:t>
    </dgm:pt>
    <dgm:pt modelId="{30FF8BED-1C02-4954-A556-37FDA860C461}">
      <dgm:prSet/>
      <dgm:spPr/>
      <dgm:t>
        <a:bodyPr/>
        <a:lstStyle/>
        <a:p>
          <a:pPr rtl="0"/>
          <a:r>
            <a:rPr lang="es-MX" dirty="0" smtClean="0"/>
            <a:t>SE INTERRUMPE CON LA CALIFICACIÓN DE LA FALTA</a:t>
          </a:r>
          <a:endParaRPr lang="es-MX" dirty="0"/>
        </a:p>
      </dgm:t>
    </dgm:pt>
    <dgm:pt modelId="{03FE9B41-6BD3-4C7F-B5DA-12C5A89EA2CF}" type="parTrans" cxnId="{0A1C359B-2F38-4DB3-8BED-34094CF84350}">
      <dgm:prSet/>
      <dgm:spPr/>
      <dgm:t>
        <a:bodyPr/>
        <a:lstStyle/>
        <a:p>
          <a:endParaRPr lang="es-MX"/>
        </a:p>
      </dgm:t>
    </dgm:pt>
    <dgm:pt modelId="{CB6665EC-2BEA-41DA-A7CB-C7D806CA64D0}" type="sibTrans" cxnId="{0A1C359B-2F38-4DB3-8BED-34094CF84350}">
      <dgm:prSet/>
      <dgm:spPr/>
      <dgm:t>
        <a:bodyPr/>
        <a:lstStyle/>
        <a:p>
          <a:endParaRPr lang="es-MX"/>
        </a:p>
      </dgm:t>
    </dgm:pt>
    <dgm:pt modelId="{12782351-DF7D-497F-8E19-64B1DB0BDCBE}">
      <dgm:prSet/>
      <dgm:spPr/>
      <dgm:t>
        <a:bodyPr/>
        <a:lstStyle/>
        <a:p>
          <a:pPr rtl="0"/>
          <a:r>
            <a:rPr lang="es-MX" dirty="0" smtClean="0"/>
            <a:t>CADUCA LA INSTANCIA CUANDO SE DEJA DE ACTUAR 6 MESES </a:t>
          </a:r>
          <a:endParaRPr lang="es-MX" dirty="0"/>
        </a:p>
      </dgm:t>
    </dgm:pt>
    <dgm:pt modelId="{BA03F9C1-04EE-4527-9E8B-B1E57E1CAA84}" type="parTrans" cxnId="{8807B953-EC23-4A7D-A556-04C3FB3EA3E1}">
      <dgm:prSet/>
      <dgm:spPr/>
    </dgm:pt>
    <dgm:pt modelId="{DCCCC925-F445-4492-B4D8-BEB3CDD9D515}" type="sibTrans" cxnId="{8807B953-EC23-4A7D-A556-04C3FB3EA3E1}">
      <dgm:prSet/>
      <dgm:spPr/>
    </dgm:pt>
    <dgm:pt modelId="{2648E4A3-EA32-422A-B8DC-D11D35354B18}" type="pres">
      <dgm:prSet presAssocID="{EB8B0F20-888A-46FC-814C-317EFA5E6CF2}" presName="CompostProcess" presStyleCnt="0">
        <dgm:presLayoutVars>
          <dgm:dir/>
          <dgm:resizeHandles val="exact"/>
        </dgm:presLayoutVars>
      </dgm:prSet>
      <dgm:spPr/>
      <dgm:t>
        <a:bodyPr/>
        <a:lstStyle/>
        <a:p>
          <a:endParaRPr lang="es-MX"/>
        </a:p>
      </dgm:t>
    </dgm:pt>
    <dgm:pt modelId="{92ACF7B2-D5F6-4F18-BD5E-94397C254C0F}" type="pres">
      <dgm:prSet presAssocID="{EB8B0F20-888A-46FC-814C-317EFA5E6CF2}" presName="arrow" presStyleLbl="bgShp" presStyleIdx="0" presStyleCnt="1"/>
      <dgm:spPr/>
    </dgm:pt>
    <dgm:pt modelId="{167C9F29-48F6-4ACB-B9E0-B1A91323085A}" type="pres">
      <dgm:prSet presAssocID="{EB8B0F20-888A-46FC-814C-317EFA5E6CF2}" presName="linearProcess" presStyleCnt="0"/>
      <dgm:spPr/>
    </dgm:pt>
    <dgm:pt modelId="{2B395F85-D18E-4EC4-810F-6359DEA6C120}" type="pres">
      <dgm:prSet presAssocID="{7DAB8332-81F9-4A35-A8F5-069780FE29AD}" presName="textNode" presStyleLbl="node1" presStyleIdx="0" presStyleCnt="4">
        <dgm:presLayoutVars>
          <dgm:bulletEnabled val="1"/>
        </dgm:presLayoutVars>
      </dgm:prSet>
      <dgm:spPr/>
      <dgm:t>
        <a:bodyPr/>
        <a:lstStyle/>
        <a:p>
          <a:endParaRPr lang="es-MX"/>
        </a:p>
      </dgm:t>
    </dgm:pt>
    <dgm:pt modelId="{6267F20F-6A3B-4004-A12D-D6DE5A8AE7BB}" type="pres">
      <dgm:prSet presAssocID="{CDF14777-ACAD-4715-AFD2-E346B0B8E438}" presName="sibTrans" presStyleCnt="0"/>
      <dgm:spPr/>
    </dgm:pt>
    <dgm:pt modelId="{C7BEE32C-F7BB-4F25-B6C6-11F3691186D6}" type="pres">
      <dgm:prSet presAssocID="{838801A9-82EB-4BF6-893B-9E2819C0AA1A}" presName="textNode" presStyleLbl="node1" presStyleIdx="1" presStyleCnt="4">
        <dgm:presLayoutVars>
          <dgm:bulletEnabled val="1"/>
        </dgm:presLayoutVars>
      </dgm:prSet>
      <dgm:spPr/>
      <dgm:t>
        <a:bodyPr/>
        <a:lstStyle/>
        <a:p>
          <a:endParaRPr lang="es-MX"/>
        </a:p>
      </dgm:t>
    </dgm:pt>
    <dgm:pt modelId="{BB668060-237B-4412-8770-CA02A2240B51}" type="pres">
      <dgm:prSet presAssocID="{D8758F78-334E-438A-BFD8-2291236FC127}" presName="sibTrans" presStyleCnt="0"/>
      <dgm:spPr/>
    </dgm:pt>
    <dgm:pt modelId="{8F02F011-6C03-4CB3-ADFD-579FD03CA455}" type="pres">
      <dgm:prSet presAssocID="{30FF8BED-1C02-4954-A556-37FDA860C461}" presName="textNode" presStyleLbl="node1" presStyleIdx="2" presStyleCnt="4">
        <dgm:presLayoutVars>
          <dgm:bulletEnabled val="1"/>
        </dgm:presLayoutVars>
      </dgm:prSet>
      <dgm:spPr/>
      <dgm:t>
        <a:bodyPr/>
        <a:lstStyle/>
        <a:p>
          <a:endParaRPr lang="es-MX"/>
        </a:p>
      </dgm:t>
    </dgm:pt>
    <dgm:pt modelId="{76D51633-1FEA-4183-9CA4-AF744D49344F}" type="pres">
      <dgm:prSet presAssocID="{CB6665EC-2BEA-41DA-A7CB-C7D806CA64D0}" presName="sibTrans" presStyleCnt="0"/>
      <dgm:spPr/>
    </dgm:pt>
    <dgm:pt modelId="{D469782D-0299-4496-B219-27BA838A983C}" type="pres">
      <dgm:prSet presAssocID="{12782351-DF7D-497F-8E19-64B1DB0BDCBE}" presName="textNode" presStyleLbl="node1" presStyleIdx="3" presStyleCnt="4">
        <dgm:presLayoutVars>
          <dgm:bulletEnabled val="1"/>
        </dgm:presLayoutVars>
      </dgm:prSet>
      <dgm:spPr/>
      <dgm:t>
        <a:bodyPr/>
        <a:lstStyle/>
        <a:p>
          <a:endParaRPr lang="es-MX"/>
        </a:p>
      </dgm:t>
    </dgm:pt>
  </dgm:ptLst>
  <dgm:cxnLst>
    <dgm:cxn modelId="{C489220D-3DCC-4987-B554-0304BAE52EA8}" type="presOf" srcId="{7DAB8332-81F9-4A35-A8F5-069780FE29AD}" destId="{2B395F85-D18E-4EC4-810F-6359DEA6C120}" srcOrd="0" destOrd="0" presId="urn:microsoft.com/office/officeart/2005/8/layout/hProcess9"/>
    <dgm:cxn modelId="{85B0CC00-1F07-4369-A8AD-F7DB82DF14AF}" type="presOf" srcId="{12782351-DF7D-497F-8E19-64B1DB0BDCBE}" destId="{D469782D-0299-4496-B219-27BA838A983C}" srcOrd="0" destOrd="0" presId="urn:microsoft.com/office/officeart/2005/8/layout/hProcess9"/>
    <dgm:cxn modelId="{812B0A1B-DDAA-4C78-980C-471D77D72F07}" srcId="{EB8B0F20-888A-46FC-814C-317EFA5E6CF2}" destId="{7DAB8332-81F9-4A35-A8F5-069780FE29AD}" srcOrd="0" destOrd="0" parTransId="{299A1A21-384B-4F16-A4FF-C0EC40ED5FB3}" sibTransId="{CDF14777-ACAD-4715-AFD2-E346B0B8E438}"/>
    <dgm:cxn modelId="{B1FD7251-439E-4326-802C-D6D39799055D}" type="presOf" srcId="{EB8B0F20-888A-46FC-814C-317EFA5E6CF2}" destId="{2648E4A3-EA32-422A-B8DC-D11D35354B18}" srcOrd="0" destOrd="0" presId="urn:microsoft.com/office/officeart/2005/8/layout/hProcess9"/>
    <dgm:cxn modelId="{9E6563DC-AFCB-4FF3-84B8-FA88BE7FF379}" type="presOf" srcId="{838801A9-82EB-4BF6-893B-9E2819C0AA1A}" destId="{C7BEE32C-F7BB-4F25-B6C6-11F3691186D6}" srcOrd="0" destOrd="0" presId="urn:microsoft.com/office/officeart/2005/8/layout/hProcess9"/>
    <dgm:cxn modelId="{8807B953-EC23-4A7D-A556-04C3FB3EA3E1}" srcId="{EB8B0F20-888A-46FC-814C-317EFA5E6CF2}" destId="{12782351-DF7D-497F-8E19-64B1DB0BDCBE}" srcOrd="3" destOrd="0" parTransId="{BA03F9C1-04EE-4527-9E8B-B1E57E1CAA84}" sibTransId="{DCCCC925-F445-4492-B4D8-BEB3CDD9D515}"/>
    <dgm:cxn modelId="{BA2DF8A3-DE5D-4416-8907-807EC91AC195}" srcId="{EB8B0F20-888A-46FC-814C-317EFA5E6CF2}" destId="{838801A9-82EB-4BF6-893B-9E2819C0AA1A}" srcOrd="1" destOrd="0" parTransId="{480FE86B-EB20-4AA1-AB42-D9ADAA0B8B29}" sibTransId="{D8758F78-334E-438A-BFD8-2291236FC127}"/>
    <dgm:cxn modelId="{A0A726D0-E0E6-4710-8B15-AB903B665625}" type="presOf" srcId="{30FF8BED-1C02-4954-A556-37FDA860C461}" destId="{8F02F011-6C03-4CB3-ADFD-579FD03CA455}" srcOrd="0" destOrd="0" presId="urn:microsoft.com/office/officeart/2005/8/layout/hProcess9"/>
    <dgm:cxn modelId="{0A1C359B-2F38-4DB3-8BED-34094CF84350}" srcId="{EB8B0F20-888A-46FC-814C-317EFA5E6CF2}" destId="{30FF8BED-1C02-4954-A556-37FDA860C461}" srcOrd="2" destOrd="0" parTransId="{03FE9B41-6BD3-4C7F-B5DA-12C5A89EA2CF}" sibTransId="{CB6665EC-2BEA-41DA-A7CB-C7D806CA64D0}"/>
    <dgm:cxn modelId="{84B2658C-EA6A-4D4A-8CB8-EE7D84505FF6}" type="presParOf" srcId="{2648E4A3-EA32-422A-B8DC-D11D35354B18}" destId="{92ACF7B2-D5F6-4F18-BD5E-94397C254C0F}" srcOrd="0" destOrd="0" presId="urn:microsoft.com/office/officeart/2005/8/layout/hProcess9"/>
    <dgm:cxn modelId="{C81E82EB-227F-424A-B949-85EF5BD7CBFE}" type="presParOf" srcId="{2648E4A3-EA32-422A-B8DC-D11D35354B18}" destId="{167C9F29-48F6-4ACB-B9E0-B1A91323085A}" srcOrd="1" destOrd="0" presId="urn:microsoft.com/office/officeart/2005/8/layout/hProcess9"/>
    <dgm:cxn modelId="{9C89A5F9-FE65-45DC-BBFE-A3969ED3E73B}" type="presParOf" srcId="{167C9F29-48F6-4ACB-B9E0-B1A91323085A}" destId="{2B395F85-D18E-4EC4-810F-6359DEA6C120}" srcOrd="0" destOrd="0" presId="urn:microsoft.com/office/officeart/2005/8/layout/hProcess9"/>
    <dgm:cxn modelId="{A84DB64A-A12B-4ABE-93A7-47D71C8E163F}" type="presParOf" srcId="{167C9F29-48F6-4ACB-B9E0-B1A91323085A}" destId="{6267F20F-6A3B-4004-A12D-D6DE5A8AE7BB}" srcOrd="1" destOrd="0" presId="urn:microsoft.com/office/officeart/2005/8/layout/hProcess9"/>
    <dgm:cxn modelId="{2A241DC5-8AAE-4F88-B77E-833050883145}" type="presParOf" srcId="{167C9F29-48F6-4ACB-B9E0-B1A91323085A}" destId="{C7BEE32C-F7BB-4F25-B6C6-11F3691186D6}" srcOrd="2" destOrd="0" presId="urn:microsoft.com/office/officeart/2005/8/layout/hProcess9"/>
    <dgm:cxn modelId="{5F5502FB-7C04-4BFA-A30C-1E9C8021DC96}" type="presParOf" srcId="{167C9F29-48F6-4ACB-B9E0-B1A91323085A}" destId="{BB668060-237B-4412-8770-CA02A2240B51}" srcOrd="3" destOrd="0" presId="urn:microsoft.com/office/officeart/2005/8/layout/hProcess9"/>
    <dgm:cxn modelId="{A9107713-B1E7-4C50-8048-FB3889B47475}" type="presParOf" srcId="{167C9F29-48F6-4ACB-B9E0-B1A91323085A}" destId="{8F02F011-6C03-4CB3-ADFD-579FD03CA455}" srcOrd="4" destOrd="0" presId="urn:microsoft.com/office/officeart/2005/8/layout/hProcess9"/>
    <dgm:cxn modelId="{1DE59C1F-FCD7-4288-B89E-927AC4AA6C5C}" type="presParOf" srcId="{167C9F29-48F6-4ACB-B9E0-B1A91323085A}" destId="{76D51633-1FEA-4183-9CA4-AF744D49344F}" srcOrd="5" destOrd="0" presId="urn:microsoft.com/office/officeart/2005/8/layout/hProcess9"/>
    <dgm:cxn modelId="{97CDECEB-E88B-4CEC-A599-ACC48A6BE26E}" type="presParOf" srcId="{167C9F29-48F6-4ACB-B9E0-B1A91323085A}" destId="{D469782D-0299-4496-B219-27BA838A983C}"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E123B6-1CD7-400D-A023-7CFC5BA070DC}">
      <dsp:nvSpPr>
        <dsp:cNvPr id="0" name=""/>
        <dsp:cNvSpPr/>
      </dsp:nvSpPr>
      <dsp:spPr>
        <a:xfrm>
          <a:off x="160926" y="166355"/>
          <a:ext cx="3235147" cy="2316396"/>
        </a:xfrm>
        <a:prstGeom prst="roundRect">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04C7AB-5A8A-4692-99B4-D32333808424}">
      <dsp:nvSpPr>
        <dsp:cNvPr id="0" name=""/>
        <dsp:cNvSpPr/>
      </dsp:nvSpPr>
      <dsp:spPr>
        <a:xfrm>
          <a:off x="732406" y="2085125"/>
          <a:ext cx="1954110" cy="480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0" numCol="1" spcCol="1270" anchor="t" anchorCtr="0">
          <a:noAutofit/>
        </a:bodyPr>
        <a:lstStyle/>
        <a:p>
          <a:pPr lvl="0" algn="ctr" defTabSz="400050">
            <a:lnSpc>
              <a:spcPct val="90000"/>
            </a:lnSpc>
            <a:spcBef>
              <a:spcPct val="0"/>
            </a:spcBef>
            <a:spcAft>
              <a:spcPct val="35000"/>
            </a:spcAft>
          </a:pPr>
          <a:endParaRPr lang="es-MX" sz="900" kern="1200" dirty="0"/>
        </a:p>
      </dsp:txBody>
      <dsp:txXfrm>
        <a:off x="732406" y="2085125"/>
        <a:ext cx="1954110" cy="480513"/>
      </dsp:txXfrm>
    </dsp:sp>
    <dsp:sp modelId="{544D1077-7ACE-405A-96BA-29AABCC2347D}">
      <dsp:nvSpPr>
        <dsp:cNvPr id="0" name=""/>
        <dsp:cNvSpPr/>
      </dsp:nvSpPr>
      <dsp:spPr>
        <a:xfrm>
          <a:off x="5987013" y="460652"/>
          <a:ext cx="1954110" cy="1346382"/>
        </a:xfrm>
        <a:prstGeom prst="roundRect">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E42B6F-D26E-4577-B276-3913DFB56C21}">
      <dsp:nvSpPr>
        <dsp:cNvPr id="0" name=""/>
        <dsp:cNvSpPr/>
      </dsp:nvSpPr>
      <dsp:spPr>
        <a:xfrm>
          <a:off x="5721723" y="2016746"/>
          <a:ext cx="1954110" cy="340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0" numCol="1" spcCol="1270" anchor="t" anchorCtr="0">
          <a:noAutofit/>
        </a:bodyPr>
        <a:lstStyle/>
        <a:p>
          <a:pPr lvl="0" algn="ctr" defTabSz="400050">
            <a:lnSpc>
              <a:spcPct val="90000"/>
            </a:lnSpc>
            <a:spcBef>
              <a:spcPct val="0"/>
            </a:spcBef>
            <a:spcAft>
              <a:spcPct val="35000"/>
            </a:spcAft>
          </a:pPr>
          <a:r>
            <a:rPr lang="es-MX" sz="900" kern="1200" dirty="0" smtClean="0"/>
            <a:t>COMITÉ DE PARTICIPACION 	CIUDADANA</a:t>
          </a:r>
          <a:endParaRPr lang="es-MX" sz="900" kern="1200" dirty="0"/>
        </a:p>
      </dsp:txBody>
      <dsp:txXfrm>
        <a:off x="5721723" y="2016746"/>
        <a:ext cx="1954110" cy="340390"/>
      </dsp:txXfrm>
    </dsp:sp>
    <dsp:sp modelId="{B2E33EF3-A8D4-4ED0-BEC7-7FAC63616C20}">
      <dsp:nvSpPr>
        <dsp:cNvPr id="0" name=""/>
        <dsp:cNvSpPr/>
      </dsp:nvSpPr>
      <dsp:spPr>
        <a:xfrm>
          <a:off x="5915008" y="2764905"/>
          <a:ext cx="1954110" cy="1346382"/>
        </a:xfrm>
        <a:prstGeom prst="roundRect">
          <a:avLst/>
        </a:prstGeom>
        <a:blipFill rotWithShape="1">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E5E58B-6E27-4793-8C87-67A90664D809}">
      <dsp:nvSpPr>
        <dsp:cNvPr id="0" name=""/>
        <dsp:cNvSpPr/>
      </dsp:nvSpPr>
      <dsp:spPr>
        <a:xfrm>
          <a:off x="5652689" y="4142326"/>
          <a:ext cx="2230226" cy="2674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0" numCol="1" spcCol="1270" anchor="t" anchorCtr="0">
          <a:noAutofit/>
        </a:bodyPr>
        <a:lstStyle/>
        <a:p>
          <a:pPr lvl="0" algn="ctr" defTabSz="400050">
            <a:lnSpc>
              <a:spcPct val="90000"/>
            </a:lnSpc>
            <a:spcBef>
              <a:spcPct val="0"/>
            </a:spcBef>
            <a:spcAft>
              <a:spcPct val="35000"/>
            </a:spcAft>
          </a:pPr>
          <a:r>
            <a:rPr lang="es-MX" sz="900" kern="1200" dirty="0" smtClean="0"/>
            <a:t>		COMITÉ RECTOR DEL SNF</a:t>
          </a:r>
          <a:endParaRPr lang="es-MX" sz="900" kern="1200" dirty="0"/>
        </a:p>
      </dsp:txBody>
      <dsp:txXfrm>
        <a:off x="5652689" y="4142326"/>
        <a:ext cx="2230226" cy="267414"/>
      </dsp:txXfrm>
    </dsp:sp>
    <dsp:sp modelId="{43899CC0-9A6C-418C-8117-305C138FB935}">
      <dsp:nvSpPr>
        <dsp:cNvPr id="0" name=""/>
        <dsp:cNvSpPr/>
      </dsp:nvSpPr>
      <dsp:spPr>
        <a:xfrm>
          <a:off x="870468" y="2876091"/>
          <a:ext cx="1954110" cy="1346382"/>
        </a:xfrm>
        <a:prstGeom prst="roundRect">
          <a:avLst/>
        </a:prstGeom>
        <a:blipFill rotWithShape="1">
          <a:blip xmlns:r="http://schemas.openxmlformats.org/officeDocument/2006/relationships" r:embed="rId4"/>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8216EE-743E-43C9-98B1-96609A3FA398}">
      <dsp:nvSpPr>
        <dsp:cNvPr id="0" name=""/>
        <dsp:cNvSpPr/>
      </dsp:nvSpPr>
      <dsp:spPr>
        <a:xfrm>
          <a:off x="801448" y="4155486"/>
          <a:ext cx="1954110" cy="370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0" numCol="1" spcCol="1270" anchor="t" anchorCtr="0">
          <a:noAutofit/>
        </a:bodyPr>
        <a:lstStyle/>
        <a:p>
          <a:pPr lvl="0" algn="ctr" defTabSz="400050">
            <a:lnSpc>
              <a:spcPct val="90000"/>
            </a:lnSpc>
            <a:spcBef>
              <a:spcPct val="0"/>
            </a:spcBef>
            <a:spcAft>
              <a:spcPct val="35000"/>
            </a:spcAft>
          </a:pPr>
          <a:r>
            <a:rPr lang="es-MX" sz="900" kern="1200" dirty="0" smtClean="0"/>
            <a:t>SISTEMAS LOCALES</a:t>
          </a:r>
          <a:endParaRPr lang="es-MX" sz="900" kern="1200" dirty="0"/>
        </a:p>
      </dsp:txBody>
      <dsp:txXfrm>
        <a:off x="801448" y="4155486"/>
        <a:ext cx="1954110" cy="3704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050D127B-2397-4247-830C-6D12B6304DB4}" type="datetimeFigureOut">
              <a:rPr lang="es-MX" smtClean="0"/>
              <a:t>04/03/2019</a:t>
            </a:fld>
            <a:endParaRPr lang="es-MX"/>
          </a:p>
        </p:txBody>
      </p:sp>
      <p:sp>
        <p:nvSpPr>
          <p:cNvPr id="4" name="Marcador de imagen de diapositiva 3"/>
          <p:cNvSpPr>
            <a:spLocks noGrp="1" noRot="1" noChangeAspect="1"/>
          </p:cNvSpPr>
          <p:nvPr>
            <p:ph type="sldImg" idx="2"/>
          </p:nvPr>
        </p:nvSpPr>
        <p:spPr>
          <a:xfrm>
            <a:off x="1430338" y="1171575"/>
            <a:ext cx="4216400" cy="31623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08025" y="4508500"/>
            <a:ext cx="5661025" cy="36893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899525"/>
            <a:ext cx="3067050" cy="469900"/>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4008438" y="8899525"/>
            <a:ext cx="3067050" cy="469900"/>
          </a:xfrm>
          <a:prstGeom prst="rect">
            <a:avLst/>
          </a:prstGeom>
        </p:spPr>
        <p:txBody>
          <a:bodyPr vert="horz" lIns="91440" tIns="45720" rIns="91440" bIns="45720" rtlCol="0" anchor="b"/>
          <a:lstStyle>
            <a:lvl1pPr algn="r">
              <a:defRPr sz="1200"/>
            </a:lvl1pPr>
          </a:lstStyle>
          <a:p>
            <a:fld id="{D56E6877-A902-450B-A3D2-836EF454A6DF}" type="slidenum">
              <a:rPr lang="es-MX" smtClean="0"/>
              <a:t>‹Nº›</a:t>
            </a:fld>
            <a:endParaRPr lang="es-MX"/>
          </a:p>
        </p:txBody>
      </p:sp>
    </p:spTree>
    <p:extLst>
      <p:ext uri="{BB962C8B-B14F-4D97-AF65-F5344CB8AC3E}">
        <p14:creationId xmlns:p14="http://schemas.microsoft.com/office/powerpoint/2010/main" val="3759929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D56E6877-A902-450B-A3D2-836EF454A6DF}" type="slidenum">
              <a:rPr lang="es-MX" smtClean="0"/>
              <a:t>28</a:t>
            </a:fld>
            <a:endParaRPr lang="es-MX"/>
          </a:p>
        </p:txBody>
      </p:sp>
    </p:spTree>
    <p:extLst>
      <p:ext uri="{BB962C8B-B14F-4D97-AF65-F5344CB8AC3E}">
        <p14:creationId xmlns:p14="http://schemas.microsoft.com/office/powerpoint/2010/main" val="3091404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B474D49-37B7-4F68-A9AA-28A76C15D4D6}" type="datetimeFigureOut">
              <a:rPr lang="es-MX" smtClean="0"/>
              <a:pPr/>
              <a:t>04/03/2019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E6546BC7-8EE9-417C-8BEE-45B6DF076CF1}" type="slidenum">
              <a:rPr lang="es-MX" smtClean="0"/>
              <a:pPr/>
              <a:t>‹Nº›</a:t>
            </a:fld>
            <a:endParaRPr lang="es-MX" dirty="0"/>
          </a:p>
        </p:txBody>
      </p:sp>
    </p:spTree>
    <p:extLst>
      <p:ext uri="{BB962C8B-B14F-4D97-AF65-F5344CB8AC3E}">
        <p14:creationId xmlns:p14="http://schemas.microsoft.com/office/powerpoint/2010/main" val="4202793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474D49-37B7-4F68-A9AA-28A76C15D4D6}" type="datetimeFigureOut">
              <a:rPr lang="es-MX" smtClean="0"/>
              <a:pPr/>
              <a:t>04/03/2019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E6546BC7-8EE9-417C-8BEE-45B6DF076CF1}" type="slidenum">
              <a:rPr lang="es-MX" smtClean="0"/>
              <a:pPr/>
              <a:t>‹Nº›</a:t>
            </a:fld>
            <a:endParaRPr lang="es-MX" dirty="0"/>
          </a:p>
        </p:txBody>
      </p:sp>
    </p:spTree>
    <p:extLst>
      <p:ext uri="{BB962C8B-B14F-4D97-AF65-F5344CB8AC3E}">
        <p14:creationId xmlns:p14="http://schemas.microsoft.com/office/powerpoint/2010/main" val="1223752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474D49-37B7-4F68-A9AA-28A76C15D4D6}" type="datetimeFigureOut">
              <a:rPr lang="es-MX" smtClean="0"/>
              <a:pPr/>
              <a:t>04/03/2019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E6546BC7-8EE9-417C-8BEE-45B6DF076CF1}" type="slidenum">
              <a:rPr lang="es-MX" smtClean="0"/>
              <a:pPr/>
              <a:t>‹Nº›</a:t>
            </a:fld>
            <a:endParaRPr lang="es-MX" dirty="0"/>
          </a:p>
        </p:txBody>
      </p:sp>
    </p:spTree>
    <p:extLst>
      <p:ext uri="{BB962C8B-B14F-4D97-AF65-F5344CB8AC3E}">
        <p14:creationId xmlns:p14="http://schemas.microsoft.com/office/powerpoint/2010/main" val="2692095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474D49-37B7-4F68-A9AA-28A76C15D4D6}" type="datetimeFigureOut">
              <a:rPr lang="es-MX" smtClean="0"/>
              <a:pPr/>
              <a:t>04/03/2019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E6546BC7-8EE9-417C-8BEE-45B6DF076CF1}" type="slidenum">
              <a:rPr lang="es-MX" smtClean="0"/>
              <a:pPr/>
              <a:t>‹Nº›</a:t>
            </a:fld>
            <a:endParaRPr lang="es-MX" dirty="0"/>
          </a:p>
        </p:txBody>
      </p:sp>
    </p:spTree>
    <p:extLst>
      <p:ext uri="{BB962C8B-B14F-4D97-AF65-F5344CB8AC3E}">
        <p14:creationId xmlns:p14="http://schemas.microsoft.com/office/powerpoint/2010/main" val="776953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B474D49-37B7-4F68-A9AA-28A76C15D4D6}" type="datetimeFigureOut">
              <a:rPr lang="es-MX" smtClean="0"/>
              <a:pPr/>
              <a:t>04/03/2019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E6546BC7-8EE9-417C-8BEE-45B6DF076CF1}" type="slidenum">
              <a:rPr lang="es-MX" smtClean="0"/>
              <a:pPr/>
              <a:t>‹Nº›</a:t>
            </a:fld>
            <a:endParaRPr lang="es-MX" dirty="0"/>
          </a:p>
        </p:txBody>
      </p:sp>
    </p:spTree>
    <p:extLst>
      <p:ext uri="{BB962C8B-B14F-4D97-AF65-F5344CB8AC3E}">
        <p14:creationId xmlns:p14="http://schemas.microsoft.com/office/powerpoint/2010/main" val="3952454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B474D49-37B7-4F68-A9AA-28A76C15D4D6}" type="datetimeFigureOut">
              <a:rPr lang="es-MX" smtClean="0"/>
              <a:pPr/>
              <a:t>04/03/2019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E6546BC7-8EE9-417C-8BEE-45B6DF076CF1}" type="slidenum">
              <a:rPr lang="es-MX" smtClean="0"/>
              <a:pPr/>
              <a:t>‹Nº›</a:t>
            </a:fld>
            <a:endParaRPr lang="es-MX" dirty="0"/>
          </a:p>
        </p:txBody>
      </p:sp>
    </p:spTree>
    <p:extLst>
      <p:ext uri="{BB962C8B-B14F-4D97-AF65-F5344CB8AC3E}">
        <p14:creationId xmlns:p14="http://schemas.microsoft.com/office/powerpoint/2010/main" val="625875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B474D49-37B7-4F68-A9AA-28A76C15D4D6}" type="datetimeFigureOut">
              <a:rPr lang="es-MX" smtClean="0"/>
              <a:pPr/>
              <a:t>04/03/2019</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E6546BC7-8EE9-417C-8BEE-45B6DF076CF1}" type="slidenum">
              <a:rPr lang="es-MX" smtClean="0"/>
              <a:pPr/>
              <a:t>‹Nº›</a:t>
            </a:fld>
            <a:endParaRPr lang="es-MX" dirty="0"/>
          </a:p>
        </p:txBody>
      </p:sp>
    </p:spTree>
    <p:extLst>
      <p:ext uri="{BB962C8B-B14F-4D97-AF65-F5344CB8AC3E}">
        <p14:creationId xmlns:p14="http://schemas.microsoft.com/office/powerpoint/2010/main" val="2035616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B474D49-37B7-4F68-A9AA-28A76C15D4D6}" type="datetimeFigureOut">
              <a:rPr lang="es-MX" smtClean="0"/>
              <a:pPr/>
              <a:t>04/03/2019</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E6546BC7-8EE9-417C-8BEE-45B6DF076CF1}" type="slidenum">
              <a:rPr lang="es-MX" smtClean="0"/>
              <a:pPr/>
              <a:t>‹Nº›</a:t>
            </a:fld>
            <a:endParaRPr lang="es-MX" dirty="0"/>
          </a:p>
        </p:txBody>
      </p:sp>
    </p:spTree>
    <p:extLst>
      <p:ext uri="{BB962C8B-B14F-4D97-AF65-F5344CB8AC3E}">
        <p14:creationId xmlns:p14="http://schemas.microsoft.com/office/powerpoint/2010/main" val="3811408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B474D49-37B7-4F68-A9AA-28A76C15D4D6}" type="datetimeFigureOut">
              <a:rPr lang="es-MX" smtClean="0"/>
              <a:pPr/>
              <a:t>04/03/2019</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E6546BC7-8EE9-417C-8BEE-45B6DF076CF1}" type="slidenum">
              <a:rPr lang="es-MX" smtClean="0"/>
              <a:pPr/>
              <a:t>‹Nº›</a:t>
            </a:fld>
            <a:endParaRPr lang="es-MX" dirty="0"/>
          </a:p>
        </p:txBody>
      </p:sp>
    </p:spTree>
    <p:extLst>
      <p:ext uri="{BB962C8B-B14F-4D97-AF65-F5344CB8AC3E}">
        <p14:creationId xmlns:p14="http://schemas.microsoft.com/office/powerpoint/2010/main" val="589008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474D49-37B7-4F68-A9AA-28A76C15D4D6}" type="datetimeFigureOut">
              <a:rPr lang="es-MX" smtClean="0"/>
              <a:pPr/>
              <a:t>04/03/2019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E6546BC7-8EE9-417C-8BEE-45B6DF076CF1}" type="slidenum">
              <a:rPr lang="es-MX" smtClean="0"/>
              <a:pPr/>
              <a:t>‹Nº›</a:t>
            </a:fld>
            <a:endParaRPr lang="es-MX" dirty="0"/>
          </a:p>
        </p:txBody>
      </p:sp>
    </p:spTree>
    <p:extLst>
      <p:ext uri="{BB962C8B-B14F-4D97-AF65-F5344CB8AC3E}">
        <p14:creationId xmlns:p14="http://schemas.microsoft.com/office/powerpoint/2010/main" val="1797826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474D49-37B7-4F68-A9AA-28A76C15D4D6}" type="datetimeFigureOut">
              <a:rPr lang="es-MX" smtClean="0"/>
              <a:pPr/>
              <a:t>04/03/2019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E6546BC7-8EE9-417C-8BEE-45B6DF076CF1}" type="slidenum">
              <a:rPr lang="es-MX" smtClean="0"/>
              <a:pPr/>
              <a:t>‹Nº›</a:t>
            </a:fld>
            <a:endParaRPr lang="es-MX" dirty="0"/>
          </a:p>
        </p:txBody>
      </p:sp>
    </p:spTree>
    <p:extLst>
      <p:ext uri="{BB962C8B-B14F-4D97-AF65-F5344CB8AC3E}">
        <p14:creationId xmlns:p14="http://schemas.microsoft.com/office/powerpoint/2010/main" val="1964611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74D49-37B7-4F68-A9AA-28A76C15D4D6}" type="datetimeFigureOut">
              <a:rPr lang="es-MX" smtClean="0"/>
              <a:pPr/>
              <a:t>04/03/2019</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46BC7-8EE9-417C-8BEE-45B6DF076CF1}" type="slidenum">
              <a:rPr lang="es-MX" smtClean="0"/>
              <a:pPr/>
              <a:t>‹Nº›</a:t>
            </a:fld>
            <a:endParaRPr lang="es-MX" dirty="0"/>
          </a:p>
        </p:txBody>
      </p:sp>
    </p:spTree>
    <p:extLst>
      <p:ext uri="{BB962C8B-B14F-4D97-AF65-F5344CB8AC3E}">
        <p14:creationId xmlns:p14="http://schemas.microsoft.com/office/powerpoint/2010/main" val="145760637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865" y="116632"/>
            <a:ext cx="2257958" cy="1483568"/>
          </a:xfrm>
          <a:prstGeom prst="rect">
            <a:avLst/>
          </a:prstGeom>
        </p:spPr>
      </p:pic>
      <p:sp>
        <p:nvSpPr>
          <p:cNvPr id="2" name="1 Título"/>
          <p:cNvSpPr>
            <a:spLocks noGrp="1"/>
          </p:cNvSpPr>
          <p:nvPr>
            <p:ph type="title"/>
          </p:nvPr>
        </p:nvSpPr>
        <p:spPr/>
        <p:txBody>
          <a:bodyPr>
            <a:normAutofit/>
          </a:bodyPr>
          <a:lstStyle/>
          <a:p>
            <a:pPr algn="ctr"/>
            <a:r>
              <a:rPr lang="es-MX" sz="2800" dirty="0" smtClean="0">
                <a:latin typeface="Arial" pitchFamily="34" charset="0"/>
                <a:cs typeface="Arial" pitchFamily="34" charset="0"/>
              </a:rPr>
              <a:t>.</a:t>
            </a:r>
            <a:endParaRPr lang="es-MX" sz="28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lgn="just">
              <a:buNone/>
            </a:pPr>
            <a:endParaRPr lang="es-MX" sz="1800" i="1" dirty="0" smtClean="0">
              <a:latin typeface="Arial" pitchFamily="34" charset="0"/>
              <a:cs typeface="Arial" pitchFamily="34" charset="0"/>
            </a:endParaRPr>
          </a:p>
          <a:p>
            <a:pPr marL="0" indent="0" algn="just">
              <a:buNone/>
            </a:pPr>
            <a:endParaRPr lang="es-MX" sz="1800" i="1" dirty="0">
              <a:latin typeface="Arial" pitchFamily="34" charset="0"/>
              <a:cs typeface="Arial" pitchFamily="34" charset="0"/>
            </a:endParaRPr>
          </a:p>
          <a:p>
            <a:pPr marL="0" indent="0" algn="ctr">
              <a:buNone/>
            </a:pPr>
            <a:endParaRPr lang="es-MX" sz="2800" b="1" i="1" dirty="0" smtClean="0">
              <a:latin typeface="Arial" pitchFamily="34" charset="0"/>
              <a:cs typeface="Arial" pitchFamily="34" charset="0"/>
            </a:endParaRPr>
          </a:p>
          <a:p>
            <a:pPr marL="0" indent="0" algn="ctr">
              <a:buNone/>
            </a:pPr>
            <a:r>
              <a:rPr lang="es-MX" sz="2800" b="1" i="1" dirty="0" smtClean="0">
                <a:latin typeface="Arial" pitchFamily="34" charset="0"/>
                <a:cs typeface="Arial" pitchFamily="34" charset="0"/>
              </a:rPr>
              <a:t>SISTEMA NACIONAL ANTICORRUPCIÓN.</a:t>
            </a:r>
          </a:p>
          <a:p>
            <a:pPr marL="0" indent="0" algn="ctr">
              <a:buNone/>
            </a:pPr>
            <a:endParaRPr lang="es-MX" sz="2800" i="1" dirty="0">
              <a:latin typeface="Arial" pitchFamily="34" charset="0"/>
              <a:cs typeface="Arial" pitchFamily="34" charset="0"/>
            </a:endParaRPr>
          </a:p>
          <a:p>
            <a:pPr marL="0" indent="0" algn="ctr">
              <a:buNone/>
            </a:pPr>
            <a:endParaRPr lang="es-MX" sz="2800" i="1" dirty="0" smtClean="0">
              <a:latin typeface="Arial" pitchFamily="34" charset="0"/>
              <a:cs typeface="Arial" pitchFamily="34" charset="0"/>
            </a:endParaRPr>
          </a:p>
          <a:p>
            <a:pPr marL="0" indent="0" algn="ctr">
              <a:buNone/>
            </a:pPr>
            <a:endParaRPr lang="es-MX" sz="2800" i="1" dirty="0">
              <a:latin typeface="Arial" pitchFamily="34" charset="0"/>
              <a:cs typeface="Arial" pitchFamily="34" charset="0"/>
            </a:endParaRPr>
          </a:p>
        </p:txBody>
      </p:sp>
    </p:spTree>
    <p:extLst>
      <p:ext uri="{BB962C8B-B14F-4D97-AF65-F5344CB8AC3E}">
        <p14:creationId xmlns:p14="http://schemas.microsoft.com/office/powerpoint/2010/main" val="265122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2800" dirty="0" smtClean="0">
                <a:latin typeface="Arial" pitchFamily="34" charset="0"/>
                <a:cs typeface="Arial" pitchFamily="34" charset="0"/>
              </a:rPr>
              <a:t>LEY GENERAL DEL SISTEMA NACIONAL ANTICORRUPCIÓN.</a:t>
            </a:r>
            <a:endParaRPr lang="es-MX" sz="28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lgn="just">
              <a:buNone/>
            </a:pPr>
            <a:r>
              <a:rPr lang="es-MX" sz="1800" b="1" dirty="0" smtClean="0">
                <a:latin typeface="Arial" pitchFamily="34" charset="0"/>
                <a:cs typeface="Arial" pitchFamily="34" charset="0"/>
              </a:rPr>
              <a:t>FACULTADES</a:t>
            </a:r>
            <a:r>
              <a:rPr lang="es-MX" sz="1800" dirty="0" smtClean="0">
                <a:latin typeface="Arial" pitchFamily="34" charset="0"/>
                <a:cs typeface="Arial" pitchFamily="34" charset="0"/>
              </a:rPr>
              <a:t>:</a:t>
            </a:r>
          </a:p>
          <a:p>
            <a:pPr marL="0" indent="0" algn="just">
              <a:buNone/>
            </a:pPr>
            <a:endParaRPr lang="es-MX" sz="1800" dirty="0" smtClean="0">
              <a:latin typeface="Arial" pitchFamily="34" charset="0"/>
              <a:cs typeface="Arial" pitchFamily="34" charset="0"/>
            </a:endParaRPr>
          </a:p>
          <a:p>
            <a:pPr marL="0" indent="0" algn="just">
              <a:buNone/>
            </a:pPr>
            <a:endParaRPr lang="es-MX" sz="1800" dirty="0">
              <a:latin typeface="Arial" pitchFamily="34" charset="0"/>
              <a:cs typeface="Arial" pitchFamily="34" charset="0"/>
            </a:endParaRPr>
          </a:p>
          <a:p>
            <a:pPr algn="just"/>
            <a:r>
              <a:rPr lang="es-MX" sz="1800" dirty="0" smtClean="0">
                <a:latin typeface="Arial" pitchFamily="34" charset="0"/>
                <a:cs typeface="Arial" pitchFamily="34" charset="0"/>
              </a:rPr>
              <a:t>Opinar y proponer en la política nacional en la materia.</a:t>
            </a:r>
          </a:p>
          <a:p>
            <a:pPr algn="just"/>
            <a:r>
              <a:rPr lang="es-MX" sz="1800" dirty="0" smtClean="0">
                <a:latin typeface="Arial" pitchFamily="34" charset="0"/>
                <a:cs typeface="Arial" pitchFamily="34" charset="0"/>
              </a:rPr>
              <a:t>Proyectos de mejora a la Plataforma Digital Nacional.</a:t>
            </a:r>
          </a:p>
          <a:p>
            <a:pPr algn="just"/>
            <a:r>
              <a:rPr lang="es-MX" sz="1800" dirty="0" smtClean="0">
                <a:latin typeface="Arial" pitchFamily="34" charset="0"/>
                <a:cs typeface="Arial" pitchFamily="34" charset="0"/>
              </a:rPr>
              <a:t>Establecer la red de participación ciudadana.</a:t>
            </a:r>
          </a:p>
          <a:p>
            <a:pPr algn="just"/>
            <a:r>
              <a:rPr lang="es-MX" sz="1800" dirty="0" smtClean="0">
                <a:latin typeface="Arial" pitchFamily="34" charset="0"/>
                <a:cs typeface="Arial" pitchFamily="34" charset="0"/>
              </a:rPr>
              <a:t>Proponer mecanismos de medición del fenómeno de la corrupción</a:t>
            </a:r>
            <a:r>
              <a:rPr lang="es-MX" sz="1800" dirty="0">
                <a:latin typeface="Arial" pitchFamily="34" charset="0"/>
                <a:cs typeface="Arial" pitchFamily="34" charset="0"/>
              </a:rPr>
              <a:t> </a:t>
            </a:r>
            <a:r>
              <a:rPr lang="es-MX" sz="1800" dirty="0" smtClean="0">
                <a:latin typeface="Arial" pitchFamily="34" charset="0"/>
                <a:cs typeface="Arial" pitchFamily="34" charset="0"/>
              </a:rPr>
              <a:t>y para evaluar metas de la política nacional que implementen las autoridades del SNA.</a:t>
            </a:r>
          </a:p>
          <a:p>
            <a:pPr algn="just"/>
            <a:r>
              <a:rPr lang="es-MX" sz="1800" dirty="0" smtClean="0">
                <a:latin typeface="Arial" pitchFamily="34" charset="0"/>
                <a:cs typeface="Arial" pitchFamily="34" charset="0"/>
              </a:rPr>
              <a:t>Dar seguimiento al funcionamiento del SNA.</a:t>
            </a:r>
          </a:p>
          <a:p>
            <a:pPr algn="just"/>
            <a:r>
              <a:rPr lang="es-MX" sz="1800" dirty="0" smtClean="0">
                <a:latin typeface="Arial" pitchFamily="34" charset="0"/>
                <a:cs typeface="Arial" pitchFamily="34" charset="0"/>
              </a:rPr>
              <a:t>Solicitar al Comité Coordinador la emisión de exhortos para información sobre la atención a hechos de corrupción. </a:t>
            </a:r>
          </a:p>
          <a:p>
            <a:pPr algn="just"/>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8677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arn(inVertic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arn(inVertical)">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2800" dirty="0" smtClean="0">
                <a:latin typeface="Arial" pitchFamily="34" charset="0"/>
                <a:cs typeface="Arial" pitchFamily="34" charset="0"/>
              </a:rPr>
              <a:t>LEY GENERAL DEL SISTEMA NACIONAL ANTICORRUPCIÓN.</a:t>
            </a:r>
            <a:endParaRPr lang="es-MX" sz="28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lgn="ctr">
              <a:buNone/>
            </a:pPr>
            <a:endParaRPr lang="es-MX" sz="1800" b="1"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PLATAFORMA DIGITAL NACIONAL</a:t>
            </a:r>
          </a:p>
          <a:p>
            <a:pPr marL="0" indent="0" algn="just">
              <a:buNone/>
            </a:pPr>
            <a:endParaRPr lang="es-MX" sz="1800" dirty="0" smtClean="0">
              <a:latin typeface="Arial" pitchFamily="34" charset="0"/>
              <a:cs typeface="Arial" pitchFamily="34" charset="0"/>
            </a:endParaRPr>
          </a:p>
          <a:p>
            <a:pPr algn="just"/>
            <a:r>
              <a:rPr lang="es-MX" sz="1800" dirty="0" smtClean="0">
                <a:latin typeface="Arial" pitchFamily="34" charset="0"/>
                <a:cs typeface="Arial" pitchFamily="34" charset="0"/>
              </a:rPr>
              <a:t>Sistema de evolución patrimonial, de declaración de intereses y fiscal.</a:t>
            </a:r>
          </a:p>
          <a:p>
            <a:pPr algn="just"/>
            <a:r>
              <a:rPr lang="es-MX" sz="1800" dirty="0" smtClean="0">
                <a:latin typeface="Arial" pitchFamily="34" charset="0"/>
                <a:cs typeface="Arial" pitchFamily="34" charset="0"/>
              </a:rPr>
              <a:t>De servidores públicos que intervengan en contrataciones públicas.</a:t>
            </a:r>
          </a:p>
          <a:p>
            <a:pPr algn="just"/>
            <a:r>
              <a:rPr lang="es-MX" sz="1800" dirty="0" smtClean="0">
                <a:latin typeface="Arial" pitchFamily="34" charset="0"/>
                <a:cs typeface="Arial" pitchFamily="34" charset="0"/>
              </a:rPr>
              <a:t>Nacional de sujetos sancionados.</a:t>
            </a:r>
          </a:p>
          <a:p>
            <a:pPr algn="just"/>
            <a:r>
              <a:rPr lang="es-MX" sz="1800" dirty="0" smtClean="0">
                <a:latin typeface="Arial" pitchFamily="34" charset="0"/>
                <a:cs typeface="Arial" pitchFamily="34" charset="0"/>
              </a:rPr>
              <a:t>De información y comunicación  del SNA Y SNF.</a:t>
            </a:r>
          </a:p>
          <a:p>
            <a:pPr algn="just"/>
            <a:r>
              <a:rPr lang="es-MX" sz="1800" dirty="0" smtClean="0">
                <a:latin typeface="Arial" pitchFamily="34" charset="0"/>
                <a:cs typeface="Arial" pitchFamily="34" charset="0"/>
              </a:rPr>
              <a:t>De denuncias públicas de faltas </a:t>
            </a:r>
            <a:r>
              <a:rPr lang="es-MX" sz="1800" dirty="0" err="1" smtClean="0">
                <a:latin typeface="Arial" pitchFamily="34" charset="0"/>
                <a:cs typeface="Arial" pitchFamily="34" charset="0"/>
              </a:rPr>
              <a:t>advas</a:t>
            </a:r>
            <a:r>
              <a:rPr lang="es-MX" sz="1800" dirty="0" smtClean="0">
                <a:latin typeface="Arial" pitchFamily="34" charset="0"/>
                <a:cs typeface="Arial" pitchFamily="34" charset="0"/>
              </a:rPr>
              <a:t>. y hechos de corrupción.</a:t>
            </a:r>
          </a:p>
          <a:p>
            <a:pPr algn="just"/>
            <a:r>
              <a:rPr lang="es-MX" sz="1800" dirty="0" smtClean="0">
                <a:latin typeface="Arial" pitchFamily="34" charset="0"/>
                <a:cs typeface="Arial" pitchFamily="34" charset="0"/>
              </a:rPr>
              <a:t>De información pública de contrataciones.</a:t>
            </a:r>
          </a:p>
          <a:p>
            <a:pPr algn="just"/>
            <a:endParaRPr lang="es-MX" sz="1800" dirty="0">
              <a:latin typeface="Arial" pitchFamily="34" charset="0"/>
              <a:cs typeface="Arial" pitchFamily="34" charset="0"/>
            </a:endParaRPr>
          </a:p>
          <a:p>
            <a:pPr marL="0" indent="0" algn="just">
              <a:buNone/>
            </a:pPr>
            <a:r>
              <a:rPr lang="es-MX" sz="1800" dirty="0" smtClean="0">
                <a:latin typeface="Arial" pitchFamily="34" charset="0"/>
                <a:cs typeface="Arial" pitchFamily="34" charset="0"/>
              </a:rPr>
              <a:t>Las sanciones impuestas por faltas administrativas </a:t>
            </a:r>
            <a:r>
              <a:rPr lang="es-MX" sz="1800" b="1" dirty="0" smtClean="0">
                <a:latin typeface="Arial" pitchFamily="34" charset="0"/>
                <a:cs typeface="Arial" pitchFamily="34" charset="0"/>
              </a:rPr>
              <a:t>graves</a:t>
            </a:r>
            <a:r>
              <a:rPr lang="es-MX" sz="1800" dirty="0" smtClean="0">
                <a:latin typeface="Arial" pitchFamily="34" charset="0"/>
                <a:cs typeface="Arial" pitchFamily="34" charset="0"/>
              </a:rPr>
              <a:t>, serán</a:t>
            </a:r>
            <a:r>
              <a:rPr lang="es-MX" sz="1800" b="1" dirty="0" smtClean="0">
                <a:latin typeface="Arial" pitchFamily="34" charset="0"/>
                <a:cs typeface="Arial" pitchFamily="34" charset="0"/>
              </a:rPr>
              <a:t> </a:t>
            </a:r>
            <a:r>
              <a:rPr lang="es-MX" sz="1800" dirty="0" smtClean="0">
                <a:latin typeface="Arial" pitchFamily="34" charset="0"/>
                <a:cs typeface="Arial" pitchFamily="34" charset="0"/>
              </a:rPr>
              <a:t>del</a:t>
            </a:r>
            <a:r>
              <a:rPr lang="es-MX" sz="1800" b="1" dirty="0" smtClean="0">
                <a:latin typeface="Arial" pitchFamily="34" charset="0"/>
                <a:cs typeface="Arial" pitchFamily="34" charset="0"/>
              </a:rPr>
              <a:t> conocimiento público</a:t>
            </a:r>
            <a:r>
              <a:rPr lang="es-MX" sz="1800" dirty="0" smtClean="0">
                <a:latin typeface="Arial" pitchFamily="34" charset="0"/>
                <a:cs typeface="Arial" pitchFamily="34" charset="0"/>
              </a:rPr>
              <a:t> cuando sea inhabilitación para ser contratados como servidores públicos, prestadores de servicios o contratistas. Las </a:t>
            </a:r>
            <a:r>
              <a:rPr lang="es-MX" sz="1800" b="1" dirty="0" smtClean="0">
                <a:latin typeface="Arial" pitchFamily="34" charset="0"/>
                <a:cs typeface="Arial" pitchFamily="34" charset="0"/>
              </a:rPr>
              <a:t>no graves </a:t>
            </a:r>
            <a:r>
              <a:rPr lang="es-MX" sz="1800" dirty="0" smtClean="0">
                <a:latin typeface="Arial" pitchFamily="34" charset="0"/>
                <a:cs typeface="Arial" pitchFamily="34" charset="0"/>
              </a:rPr>
              <a:t>no serán públicas, pero quedarán registradas para casos de reincidencia.</a:t>
            </a:r>
          </a:p>
          <a:p>
            <a:pPr algn="just"/>
            <a:endParaRPr lang="es-MX" sz="1800" dirty="0" smtClean="0">
              <a:latin typeface="Arial" pitchFamily="34" charset="0"/>
              <a:cs typeface="Arial" pitchFamily="34" charset="0"/>
            </a:endParaRPr>
          </a:p>
          <a:p>
            <a:pPr algn="just"/>
            <a:endParaRPr lang="es-MX" sz="1800" dirty="0" smtClean="0">
              <a:latin typeface="Arial" pitchFamily="34" charset="0"/>
              <a:cs typeface="Arial" pitchFamily="34" charset="0"/>
            </a:endParaRPr>
          </a:p>
          <a:p>
            <a:pPr algn="just"/>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168641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down)">
                                      <p:cBhvr>
                                        <p:cTn id="25" dur="580">
                                          <p:stCondLst>
                                            <p:cond delay="0"/>
                                          </p:stCondLst>
                                        </p:cTn>
                                        <p:tgtEl>
                                          <p:spTgt spid="3">
                                            <p:txEl>
                                              <p:pRg st="3" end="3"/>
                                            </p:txEl>
                                          </p:spTgt>
                                        </p:tgtEl>
                                      </p:cBhvr>
                                    </p:animEffect>
                                    <p:anim calcmode="lin" valueType="num">
                                      <p:cBhvr>
                                        <p:cTn id="2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3" end="3"/>
                                            </p:txEl>
                                          </p:spTgt>
                                        </p:tgtEl>
                                      </p:cBhvr>
                                      <p:to x="100000" y="60000"/>
                                    </p:animScale>
                                    <p:animScale>
                                      <p:cBhvr>
                                        <p:cTn id="32" dur="166" decel="50000">
                                          <p:stCondLst>
                                            <p:cond delay="676"/>
                                          </p:stCondLst>
                                        </p:cTn>
                                        <p:tgtEl>
                                          <p:spTgt spid="3">
                                            <p:txEl>
                                              <p:pRg st="3" end="3"/>
                                            </p:txEl>
                                          </p:spTgt>
                                        </p:tgtEl>
                                      </p:cBhvr>
                                      <p:to x="100000" y="100000"/>
                                    </p:animScale>
                                    <p:animScale>
                                      <p:cBhvr>
                                        <p:cTn id="33" dur="26">
                                          <p:stCondLst>
                                            <p:cond delay="1312"/>
                                          </p:stCondLst>
                                        </p:cTn>
                                        <p:tgtEl>
                                          <p:spTgt spid="3">
                                            <p:txEl>
                                              <p:pRg st="3" end="3"/>
                                            </p:txEl>
                                          </p:spTgt>
                                        </p:tgtEl>
                                      </p:cBhvr>
                                      <p:to x="100000" y="80000"/>
                                    </p:animScale>
                                    <p:animScale>
                                      <p:cBhvr>
                                        <p:cTn id="34" dur="166" decel="50000">
                                          <p:stCondLst>
                                            <p:cond delay="1338"/>
                                          </p:stCondLst>
                                        </p:cTn>
                                        <p:tgtEl>
                                          <p:spTgt spid="3">
                                            <p:txEl>
                                              <p:pRg st="3" end="3"/>
                                            </p:txEl>
                                          </p:spTgt>
                                        </p:tgtEl>
                                      </p:cBhvr>
                                      <p:to x="100000" y="100000"/>
                                    </p:animScale>
                                    <p:animScale>
                                      <p:cBhvr>
                                        <p:cTn id="35" dur="26">
                                          <p:stCondLst>
                                            <p:cond delay="1642"/>
                                          </p:stCondLst>
                                        </p:cTn>
                                        <p:tgtEl>
                                          <p:spTgt spid="3">
                                            <p:txEl>
                                              <p:pRg st="3" end="3"/>
                                            </p:txEl>
                                          </p:spTgt>
                                        </p:tgtEl>
                                      </p:cBhvr>
                                      <p:to x="100000" y="90000"/>
                                    </p:animScale>
                                    <p:animScale>
                                      <p:cBhvr>
                                        <p:cTn id="36" dur="166" decel="50000">
                                          <p:stCondLst>
                                            <p:cond delay="1668"/>
                                          </p:stCondLst>
                                        </p:cTn>
                                        <p:tgtEl>
                                          <p:spTgt spid="3">
                                            <p:txEl>
                                              <p:pRg st="3" end="3"/>
                                            </p:txEl>
                                          </p:spTgt>
                                        </p:tgtEl>
                                      </p:cBhvr>
                                      <p:to x="100000" y="100000"/>
                                    </p:animScale>
                                    <p:animScale>
                                      <p:cBhvr>
                                        <p:cTn id="37" dur="26">
                                          <p:stCondLst>
                                            <p:cond delay="1808"/>
                                          </p:stCondLst>
                                        </p:cTn>
                                        <p:tgtEl>
                                          <p:spTgt spid="3">
                                            <p:txEl>
                                              <p:pRg st="3" end="3"/>
                                            </p:txEl>
                                          </p:spTgt>
                                        </p:tgtEl>
                                      </p:cBhvr>
                                      <p:to x="100000" y="95000"/>
                                    </p:animScale>
                                    <p:animScale>
                                      <p:cBhvr>
                                        <p:cTn id="38" dur="166" decel="50000">
                                          <p:stCondLst>
                                            <p:cond delay="1834"/>
                                          </p:stCondLst>
                                        </p:cTn>
                                        <p:tgtEl>
                                          <p:spTgt spid="3">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down)">
                                      <p:cBhvr>
                                        <p:cTn id="43" dur="580">
                                          <p:stCondLst>
                                            <p:cond delay="0"/>
                                          </p:stCondLst>
                                        </p:cTn>
                                        <p:tgtEl>
                                          <p:spTgt spid="3">
                                            <p:txEl>
                                              <p:pRg st="4" end="4"/>
                                            </p:txEl>
                                          </p:spTgt>
                                        </p:tgtEl>
                                      </p:cBhvr>
                                    </p:animEffect>
                                    <p:anim calcmode="lin" valueType="num">
                                      <p:cBhvr>
                                        <p:cTn id="4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4" end="4"/>
                                            </p:txEl>
                                          </p:spTgt>
                                        </p:tgtEl>
                                      </p:cBhvr>
                                      <p:to x="100000" y="60000"/>
                                    </p:animScale>
                                    <p:animScale>
                                      <p:cBhvr>
                                        <p:cTn id="50" dur="166" decel="50000">
                                          <p:stCondLst>
                                            <p:cond delay="676"/>
                                          </p:stCondLst>
                                        </p:cTn>
                                        <p:tgtEl>
                                          <p:spTgt spid="3">
                                            <p:txEl>
                                              <p:pRg st="4" end="4"/>
                                            </p:txEl>
                                          </p:spTgt>
                                        </p:tgtEl>
                                      </p:cBhvr>
                                      <p:to x="100000" y="100000"/>
                                    </p:animScale>
                                    <p:animScale>
                                      <p:cBhvr>
                                        <p:cTn id="51" dur="26">
                                          <p:stCondLst>
                                            <p:cond delay="1312"/>
                                          </p:stCondLst>
                                        </p:cTn>
                                        <p:tgtEl>
                                          <p:spTgt spid="3">
                                            <p:txEl>
                                              <p:pRg st="4" end="4"/>
                                            </p:txEl>
                                          </p:spTgt>
                                        </p:tgtEl>
                                      </p:cBhvr>
                                      <p:to x="100000" y="80000"/>
                                    </p:animScale>
                                    <p:animScale>
                                      <p:cBhvr>
                                        <p:cTn id="52" dur="166" decel="50000">
                                          <p:stCondLst>
                                            <p:cond delay="1338"/>
                                          </p:stCondLst>
                                        </p:cTn>
                                        <p:tgtEl>
                                          <p:spTgt spid="3">
                                            <p:txEl>
                                              <p:pRg st="4" end="4"/>
                                            </p:txEl>
                                          </p:spTgt>
                                        </p:tgtEl>
                                      </p:cBhvr>
                                      <p:to x="100000" y="100000"/>
                                    </p:animScale>
                                    <p:animScale>
                                      <p:cBhvr>
                                        <p:cTn id="53" dur="26">
                                          <p:stCondLst>
                                            <p:cond delay="1642"/>
                                          </p:stCondLst>
                                        </p:cTn>
                                        <p:tgtEl>
                                          <p:spTgt spid="3">
                                            <p:txEl>
                                              <p:pRg st="4" end="4"/>
                                            </p:txEl>
                                          </p:spTgt>
                                        </p:tgtEl>
                                      </p:cBhvr>
                                      <p:to x="100000" y="90000"/>
                                    </p:animScale>
                                    <p:animScale>
                                      <p:cBhvr>
                                        <p:cTn id="54" dur="166" decel="50000">
                                          <p:stCondLst>
                                            <p:cond delay="1668"/>
                                          </p:stCondLst>
                                        </p:cTn>
                                        <p:tgtEl>
                                          <p:spTgt spid="3">
                                            <p:txEl>
                                              <p:pRg st="4" end="4"/>
                                            </p:txEl>
                                          </p:spTgt>
                                        </p:tgtEl>
                                      </p:cBhvr>
                                      <p:to x="100000" y="100000"/>
                                    </p:animScale>
                                    <p:animScale>
                                      <p:cBhvr>
                                        <p:cTn id="55" dur="26">
                                          <p:stCondLst>
                                            <p:cond delay="1808"/>
                                          </p:stCondLst>
                                        </p:cTn>
                                        <p:tgtEl>
                                          <p:spTgt spid="3">
                                            <p:txEl>
                                              <p:pRg st="4" end="4"/>
                                            </p:txEl>
                                          </p:spTgt>
                                        </p:tgtEl>
                                      </p:cBhvr>
                                      <p:to x="100000" y="95000"/>
                                    </p:animScale>
                                    <p:animScale>
                                      <p:cBhvr>
                                        <p:cTn id="56" dur="166" decel="50000">
                                          <p:stCondLst>
                                            <p:cond delay="1834"/>
                                          </p:stCondLst>
                                        </p:cTn>
                                        <p:tgtEl>
                                          <p:spTgt spid="3">
                                            <p:txEl>
                                              <p:pRg st="4" end="4"/>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Effect transition="in" filter="wipe(down)">
                                      <p:cBhvr>
                                        <p:cTn id="61" dur="580">
                                          <p:stCondLst>
                                            <p:cond delay="0"/>
                                          </p:stCondLst>
                                        </p:cTn>
                                        <p:tgtEl>
                                          <p:spTgt spid="3">
                                            <p:txEl>
                                              <p:pRg st="5" end="5"/>
                                            </p:txEl>
                                          </p:spTgt>
                                        </p:tgtEl>
                                      </p:cBhvr>
                                    </p:animEffect>
                                    <p:anim calcmode="lin" valueType="num">
                                      <p:cBhvr>
                                        <p:cTn id="62"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5" end="5"/>
                                            </p:txEl>
                                          </p:spTgt>
                                        </p:tgtEl>
                                      </p:cBhvr>
                                      <p:to x="100000" y="60000"/>
                                    </p:animScale>
                                    <p:animScale>
                                      <p:cBhvr>
                                        <p:cTn id="68" dur="166" decel="50000">
                                          <p:stCondLst>
                                            <p:cond delay="676"/>
                                          </p:stCondLst>
                                        </p:cTn>
                                        <p:tgtEl>
                                          <p:spTgt spid="3">
                                            <p:txEl>
                                              <p:pRg st="5" end="5"/>
                                            </p:txEl>
                                          </p:spTgt>
                                        </p:tgtEl>
                                      </p:cBhvr>
                                      <p:to x="100000" y="100000"/>
                                    </p:animScale>
                                    <p:animScale>
                                      <p:cBhvr>
                                        <p:cTn id="69" dur="26">
                                          <p:stCondLst>
                                            <p:cond delay="1312"/>
                                          </p:stCondLst>
                                        </p:cTn>
                                        <p:tgtEl>
                                          <p:spTgt spid="3">
                                            <p:txEl>
                                              <p:pRg st="5" end="5"/>
                                            </p:txEl>
                                          </p:spTgt>
                                        </p:tgtEl>
                                      </p:cBhvr>
                                      <p:to x="100000" y="80000"/>
                                    </p:animScale>
                                    <p:animScale>
                                      <p:cBhvr>
                                        <p:cTn id="70" dur="166" decel="50000">
                                          <p:stCondLst>
                                            <p:cond delay="1338"/>
                                          </p:stCondLst>
                                        </p:cTn>
                                        <p:tgtEl>
                                          <p:spTgt spid="3">
                                            <p:txEl>
                                              <p:pRg st="5" end="5"/>
                                            </p:txEl>
                                          </p:spTgt>
                                        </p:tgtEl>
                                      </p:cBhvr>
                                      <p:to x="100000" y="100000"/>
                                    </p:animScale>
                                    <p:animScale>
                                      <p:cBhvr>
                                        <p:cTn id="71" dur="26">
                                          <p:stCondLst>
                                            <p:cond delay="1642"/>
                                          </p:stCondLst>
                                        </p:cTn>
                                        <p:tgtEl>
                                          <p:spTgt spid="3">
                                            <p:txEl>
                                              <p:pRg st="5" end="5"/>
                                            </p:txEl>
                                          </p:spTgt>
                                        </p:tgtEl>
                                      </p:cBhvr>
                                      <p:to x="100000" y="90000"/>
                                    </p:animScale>
                                    <p:animScale>
                                      <p:cBhvr>
                                        <p:cTn id="72" dur="166" decel="50000">
                                          <p:stCondLst>
                                            <p:cond delay="1668"/>
                                          </p:stCondLst>
                                        </p:cTn>
                                        <p:tgtEl>
                                          <p:spTgt spid="3">
                                            <p:txEl>
                                              <p:pRg st="5" end="5"/>
                                            </p:txEl>
                                          </p:spTgt>
                                        </p:tgtEl>
                                      </p:cBhvr>
                                      <p:to x="100000" y="100000"/>
                                    </p:animScale>
                                    <p:animScale>
                                      <p:cBhvr>
                                        <p:cTn id="73" dur="26">
                                          <p:stCondLst>
                                            <p:cond delay="1808"/>
                                          </p:stCondLst>
                                        </p:cTn>
                                        <p:tgtEl>
                                          <p:spTgt spid="3">
                                            <p:txEl>
                                              <p:pRg st="5" end="5"/>
                                            </p:txEl>
                                          </p:spTgt>
                                        </p:tgtEl>
                                      </p:cBhvr>
                                      <p:to x="100000" y="95000"/>
                                    </p:animScale>
                                    <p:animScale>
                                      <p:cBhvr>
                                        <p:cTn id="74" dur="166" decel="50000">
                                          <p:stCondLst>
                                            <p:cond delay="1834"/>
                                          </p:stCondLst>
                                        </p:cTn>
                                        <p:tgtEl>
                                          <p:spTgt spid="3">
                                            <p:txEl>
                                              <p:pRg st="5" end="5"/>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animEffect transition="in" filter="wipe(down)">
                                      <p:cBhvr>
                                        <p:cTn id="79" dur="580">
                                          <p:stCondLst>
                                            <p:cond delay="0"/>
                                          </p:stCondLst>
                                        </p:cTn>
                                        <p:tgtEl>
                                          <p:spTgt spid="3">
                                            <p:txEl>
                                              <p:pRg st="6" end="6"/>
                                            </p:txEl>
                                          </p:spTgt>
                                        </p:tgtEl>
                                      </p:cBhvr>
                                    </p:animEffect>
                                    <p:anim calcmode="lin" valueType="num">
                                      <p:cBhvr>
                                        <p:cTn id="80"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6" end="6"/>
                                            </p:txEl>
                                          </p:spTgt>
                                        </p:tgtEl>
                                      </p:cBhvr>
                                      <p:to x="100000" y="60000"/>
                                    </p:animScale>
                                    <p:animScale>
                                      <p:cBhvr>
                                        <p:cTn id="86" dur="166" decel="50000">
                                          <p:stCondLst>
                                            <p:cond delay="676"/>
                                          </p:stCondLst>
                                        </p:cTn>
                                        <p:tgtEl>
                                          <p:spTgt spid="3">
                                            <p:txEl>
                                              <p:pRg st="6" end="6"/>
                                            </p:txEl>
                                          </p:spTgt>
                                        </p:tgtEl>
                                      </p:cBhvr>
                                      <p:to x="100000" y="100000"/>
                                    </p:animScale>
                                    <p:animScale>
                                      <p:cBhvr>
                                        <p:cTn id="87" dur="26">
                                          <p:stCondLst>
                                            <p:cond delay="1312"/>
                                          </p:stCondLst>
                                        </p:cTn>
                                        <p:tgtEl>
                                          <p:spTgt spid="3">
                                            <p:txEl>
                                              <p:pRg st="6" end="6"/>
                                            </p:txEl>
                                          </p:spTgt>
                                        </p:tgtEl>
                                      </p:cBhvr>
                                      <p:to x="100000" y="80000"/>
                                    </p:animScale>
                                    <p:animScale>
                                      <p:cBhvr>
                                        <p:cTn id="88" dur="166" decel="50000">
                                          <p:stCondLst>
                                            <p:cond delay="1338"/>
                                          </p:stCondLst>
                                        </p:cTn>
                                        <p:tgtEl>
                                          <p:spTgt spid="3">
                                            <p:txEl>
                                              <p:pRg st="6" end="6"/>
                                            </p:txEl>
                                          </p:spTgt>
                                        </p:tgtEl>
                                      </p:cBhvr>
                                      <p:to x="100000" y="100000"/>
                                    </p:animScale>
                                    <p:animScale>
                                      <p:cBhvr>
                                        <p:cTn id="89" dur="26">
                                          <p:stCondLst>
                                            <p:cond delay="1642"/>
                                          </p:stCondLst>
                                        </p:cTn>
                                        <p:tgtEl>
                                          <p:spTgt spid="3">
                                            <p:txEl>
                                              <p:pRg st="6" end="6"/>
                                            </p:txEl>
                                          </p:spTgt>
                                        </p:tgtEl>
                                      </p:cBhvr>
                                      <p:to x="100000" y="90000"/>
                                    </p:animScale>
                                    <p:animScale>
                                      <p:cBhvr>
                                        <p:cTn id="90" dur="166" decel="50000">
                                          <p:stCondLst>
                                            <p:cond delay="1668"/>
                                          </p:stCondLst>
                                        </p:cTn>
                                        <p:tgtEl>
                                          <p:spTgt spid="3">
                                            <p:txEl>
                                              <p:pRg st="6" end="6"/>
                                            </p:txEl>
                                          </p:spTgt>
                                        </p:tgtEl>
                                      </p:cBhvr>
                                      <p:to x="100000" y="100000"/>
                                    </p:animScale>
                                    <p:animScale>
                                      <p:cBhvr>
                                        <p:cTn id="91" dur="26">
                                          <p:stCondLst>
                                            <p:cond delay="1808"/>
                                          </p:stCondLst>
                                        </p:cTn>
                                        <p:tgtEl>
                                          <p:spTgt spid="3">
                                            <p:txEl>
                                              <p:pRg st="6" end="6"/>
                                            </p:txEl>
                                          </p:spTgt>
                                        </p:tgtEl>
                                      </p:cBhvr>
                                      <p:to x="100000" y="95000"/>
                                    </p:animScale>
                                    <p:animScale>
                                      <p:cBhvr>
                                        <p:cTn id="92" dur="166" decel="50000">
                                          <p:stCondLst>
                                            <p:cond delay="1834"/>
                                          </p:stCondLst>
                                        </p:cTn>
                                        <p:tgtEl>
                                          <p:spTgt spid="3">
                                            <p:txEl>
                                              <p:pRg st="6" end="6"/>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7" end="7"/>
                                            </p:txEl>
                                          </p:spTgt>
                                        </p:tgtEl>
                                        <p:attrNameLst>
                                          <p:attrName>style.visibility</p:attrName>
                                        </p:attrNameLst>
                                      </p:cBhvr>
                                      <p:to>
                                        <p:strVal val="visible"/>
                                      </p:to>
                                    </p:set>
                                    <p:animEffect transition="in" filter="wipe(down)">
                                      <p:cBhvr>
                                        <p:cTn id="97" dur="580">
                                          <p:stCondLst>
                                            <p:cond delay="0"/>
                                          </p:stCondLst>
                                        </p:cTn>
                                        <p:tgtEl>
                                          <p:spTgt spid="3">
                                            <p:txEl>
                                              <p:pRg st="7" end="7"/>
                                            </p:txEl>
                                          </p:spTgt>
                                        </p:tgtEl>
                                      </p:cBhvr>
                                    </p:animEffect>
                                    <p:anim calcmode="lin" valueType="num">
                                      <p:cBhvr>
                                        <p:cTn id="98"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7" end="7"/>
                                            </p:txEl>
                                          </p:spTgt>
                                        </p:tgtEl>
                                      </p:cBhvr>
                                      <p:to x="100000" y="60000"/>
                                    </p:animScale>
                                    <p:animScale>
                                      <p:cBhvr>
                                        <p:cTn id="104" dur="166" decel="50000">
                                          <p:stCondLst>
                                            <p:cond delay="676"/>
                                          </p:stCondLst>
                                        </p:cTn>
                                        <p:tgtEl>
                                          <p:spTgt spid="3">
                                            <p:txEl>
                                              <p:pRg st="7" end="7"/>
                                            </p:txEl>
                                          </p:spTgt>
                                        </p:tgtEl>
                                      </p:cBhvr>
                                      <p:to x="100000" y="100000"/>
                                    </p:animScale>
                                    <p:animScale>
                                      <p:cBhvr>
                                        <p:cTn id="105" dur="26">
                                          <p:stCondLst>
                                            <p:cond delay="1312"/>
                                          </p:stCondLst>
                                        </p:cTn>
                                        <p:tgtEl>
                                          <p:spTgt spid="3">
                                            <p:txEl>
                                              <p:pRg st="7" end="7"/>
                                            </p:txEl>
                                          </p:spTgt>
                                        </p:tgtEl>
                                      </p:cBhvr>
                                      <p:to x="100000" y="80000"/>
                                    </p:animScale>
                                    <p:animScale>
                                      <p:cBhvr>
                                        <p:cTn id="106" dur="166" decel="50000">
                                          <p:stCondLst>
                                            <p:cond delay="1338"/>
                                          </p:stCondLst>
                                        </p:cTn>
                                        <p:tgtEl>
                                          <p:spTgt spid="3">
                                            <p:txEl>
                                              <p:pRg st="7" end="7"/>
                                            </p:txEl>
                                          </p:spTgt>
                                        </p:tgtEl>
                                      </p:cBhvr>
                                      <p:to x="100000" y="100000"/>
                                    </p:animScale>
                                    <p:animScale>
                                      <p:cBhvr>
                                        <p:cTn id="107" dur="26">
                                          <p:stCondLst>
                                            <p:cond delay="1642"/>
                                          </p:stCondLst>
                                        </p:cTn>
                                        <p:tgtEl>
                                          <p:spTgt spid="3">
                                            <p:txEl>
                                              <p:pRg st="7" end="7"/>
                                            </p:txEl>
                                          </p:spTgt>
                                        </p:tgtEl>
                                      </p:cBhvr>
                                      <p:to x="100000" y="90000"/>
                                    </p:animScale>
                                    <p:animScale>
                                      <p:cBhvr>
                                        <p:cTn id="108" dur="166" decel="50000">
                                          <p:stCondLst>
                                            <p:cond delay="1668"/>
                                          </p:stCondLst>
                                        </p:cTn>
                                        <p:tgtEl>
                                          <p:spTgt spid="3">
                                            <p:txEl>
                                              <p:pRg st="7" end="7"/>
                                            </p:txEl>
                                          </p:spTgt>
                                        </p:tgtEl>
                                      </p:cBhvr>
                                      <p:to x="100000" y="100000"/>
                                    </p:animScale>
                                    <p:animScale>
                                      <p:cBhvr>
                                        <p:cTn id="109" dur="26">
                                          <p:stCondLst>
                                            <p:cond delay="1808"/>
                                          </p:stCondLst>
                                        </p:cTn>
                                        <p:tgtEl>
                                          <p:spTgt spid="3">
                                            <p:txEl>
                                              <p:pRg st="7" end="7"/>
                                            </p:txEl>
                                          </p:spTgt>
                                        </p:tgtEl>
                                      </p:cBhvr>
                                      <p:to x="100000" y="95000"/>
                                    </p:animScale>
                                    <p:animScale>
                                      <p:cBhvr>
                                        <p:cTn id="110" dur="166" decel="50000">
                                          <p:stCondLst>
                                            <p:cond delay="1834"/>
                                          </p:stCondLst>
                                        </p:cTn>
                                        <p:tgtEl>
                                          <p:spTgt spid="3">
                                            <p:txEl>
                                              <p:pRg st="7" end="7"/>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8" end="8"/>
                                            </p:txEl>
                                          </p:spTgt>
                                        </p:tgtEl>
                                        <p:attrNameLst>
                                          <p:attrName>style.visibility</p:attrName>
                                        </p:attrNameLst>
                                      </p:cBhvr>
                                      <p:to>
                                        <p:strVal val="visible"/>
                                      </p:to>
                                    </p:set>
                                    <p:animEffect transition="in" filter="wipe(down)">
                                      <p:cBhvr>
                                        <p:cTn id="115" dur="580">
                                          <p:stCondLst>
                                            <p:cond delay="0"/>
                                          </p:stCondLst>
                                        </p:cTn>
                                        <p:tgtEl>
                                          <p:spTgt spid="3">
                                            <p:txEl>
                                              <p:pRg st="8" end="8"/>
                                            </p:txEl>
                                          </p:spTgt>
                                        </p:tgtEl>
                                      </p:cBhvr>
                                    </p:animEffect>
                                    <p:anim calcmode="lin" valueType="num">
                                      <p:cBhvr>
                                        <p:cTn id="116"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8" end="8"/>
                                            </p:txEl>
                                          </p:spTgt>
                                        </p:tgtEl>
                                      </p:cBhvr>
                                      <p:to x="100000" y="60000"/>
                                    </p:animScale>
                                    <p:animScale>
                                      <p:cBhvr>
                                        <p:cTn id="122" dur="166" decel="50000">
                                          <p:stCondLst>
                                            <p:cond delay="676"/>
                                          </p:stCondLst>
                                        </p:cTn>
                                        <p:tgtEl>
                                          <p:spTgt spid="3">
                                            <p:txEl>
                                              <p:pRg st="8" end="8"/>
                                            </p:txEl>
                                          </p:spTgt>
                                        </p:tgtEl>
                                      </p:cBhvr>
                                      <p:to x="100000" y="100000"/>
                                    </p:animScale>
                                    <p:animScale>
                                      <p:cBhvr>
                                        <p:cTn id="123" dur="26">
                                          <p:stCondLst>
                                            <p:cond delay="1312"/>
                                          </p:stCondLst>
                                        </p:cTn>
                                        <p:tgtEl>
                                          <p:spTgt spid="3">
                                            <p:txEl>
                                              <p:pRg st="8" end="8"/>
                                            </p:txEl>
                                          </p:spTgt>
                                        </p:tgtEl>
                                      </p:cBhvr>
                                      <p:to x="100000" y="80000"/>
                                    </p:animScale>
                                    <p:animScale>
                                      <p:cBhvr>
                                        <p:cTn id="124" dur="166" decel="50000">
                                          <p:stCondLst>
                                            <p:cond delay="1338"/>
                                          </p:stCondLst>
                                        </p:cTn>
                                        <p:tgtEl>
                                          <p:spTgt spid="3">
                                            <p:txEl>
                                              <p:pRg st="8" end="8"/>
                                            </p:txEl>
                                          </p:spTgt>
                                        </p:tgtEl>
                                      </p:cBhvr>
                                      <p:to x="100000" y="100000"/>
                                    </p:animScale>
                                    <p:animScale>
                                      <p:cBhvr>
                                        <p:cTn id="125" dur="26">
                                          <p:stCondLst>
                                            <p:cond delay="1642"/>
                                          </p:stCondLst>
                                        </p:cTn>
                                        <p:tgtEl>
                                          <p:spTgt spid="3">
                                            <p:txEl>
                                              <p:pRg st="8" end="8"/>
                                            </p:txEl>
                                          </p:spTgt>
                                        </p:tgtEl>
                                      </p:cBhvr>
                                      <p:to x="100000" y="90000"/>
                                    </p:animScale>
                                    <p:animScale>
                                      <p:cBhvr>
                                        <p:cTn id="126" dur="166" decel="50000">
                                          <p:stCondLst>
                                            <p:cond delay="1668"/>
                                          </p:stCondLst>
                                        </p:cTn>
                                        <p:tgtEl>
                                          <p:spTgt spid="3">
                                            <p:txEl>
                                              <p:pRg st="8" end="8"/>
                                            </p:txEl>
                                          </p:spTgt>
                                        </p:tgtEl>
                                      </p:cBhvr>
                                      <p:to x="100000" y="100000"/>
                                    </p:animScale>
                                    <p:animScale>
                                      <p:cBhvr>
                                        <p:cTn id="127" dur="26">
                                          <p:stCondLst>
                                            <p:cond delay="1808"/>
                                          </p:stCondLst>
                                        </p:cTn>
                                        <p:tgtEl>
                                          <p:spTgt spid="3">
                                            <p:txEl>
                                              <p:pRg st="8" end="8"/>
                                            </p:txEl>
                                          </p:spTgt>
                                        </p:tgtEl>
                                      </p:cBhvr>
                                      <p:to x="100000" y="95000"/>
                                    </p:animScale>
                                    <p:animScale>
                                      <p:cBhvr>
                                        <p:cTn id="128" dur="166" decel="50000">
                                          <p:stCondLst>
                                            <p:cond delay="1834"/>
                                          </p:stCondLst>
                                        </p:cTn>
                                        <p:tgtEl>
                                          <p:spTgt spid="3">
                                            <p:txEl>
                                              <p:pRg st="8" end="8"/>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
                                            <p:txEl>
                                              <p:pRg st="10" end="10"/>
                                            </p:txEl>
                                          </p:spTgt>
                                        </p:tgtEl>
                                        <p:attrNameLst>
                                          <p:attrName>style.visibility</p:attrName>
                                        </p:attrNameLst>
                                      </p:cBhvr>
                                      <p:to>
                                        <p:strVal val="visible"/>
                                      </p:to>
                                    </p:set>
                                    <p:animEffect transition="in" filter="wipe(down)">
                                      <p:cBhvr>
                                        <p:cTn id="133" dur="580">
                                          <p:stCondLst>
                                            <p:cond delay="0"/>
                                          </p:stCondLst>
                                        </p:cTn>
                                        <p:tgtEl>
                                          <p:spTgt spid="3">
                                            <p:txEl>
                                              <p:pRg st="10" end="10"/>
                                            </p:txEl>
                                          </p:spTgt>
                                        </p:tgtEl>
                                      </p:cBhvr>
                                    </p:animEffect>
                                    <p:anim calcmode="lin" valueType="num">
                                      <p:cBhvr>
                                        <p:cTn id="134"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3">
                                            <p:txEl>
                                              <p:pRg st="10" end="10"/>
                                            </p:txEl>
                                          </p:spTgt>
                                        </p:tgtEl>
                                      </p:cBhvr>
                                      <p:to x="100000" y="60000"/>
                                    </p:animScale>
                                    <p:animScale>
                                      <p:cBhvr>
                                        <p:cTn id="140" dur="166" decel="50000">
                                          <p:stCondLst>
                                            <p:cond delay="676"/>
                                          </p:stCondLst>
                                        </p:cTn>
                                        <p:tgtEl>
                                          <p:spTgt spid="3">
                                            <p:txEl>
                                              <p:pRg st="10" end="10"/>
                                            </p:txEl>
                                          </p:spTgt>
                                        </p:tgtEl>
                                      </p:cBhvr>
                                      <p:to x="100000" y="100000"/>
                                    </p:animScale>
                                    <p:animScale>
                                      <p:cBhvr>
                                        <p:cTn id="141" dur="26">
                                          <p:stCondLst>
                                            <p:cond delay="1312"/>
                                          </p:stCondLst>
                                        </p:cTn>
                                        <p:tgtEl>
                                          <p:spTgt spid="3">
                                            <p:txEl>
                                              <p:pRg st="10" end="10"/>
                                            </p:txEl>
                                          </p:spTgt>
                                        </p:tgtEl>
                                      </p:cBhvr>
                                      <p:to x="100000" y="80000"/>
                                    </p:animScale>
                                    <p:animScale>
                                      <p:cBhvr>
                                        <p:cTn id="142" dur="166" decel="50000">
                                          <p:stCondLst>
                                            <p:cond delay="1338"/>
                                          </p:stCondLst>
                                        </p:cTn>
                                        <p:tgtEl>
                                          <p:spTgt spid="3">
                                            <p:txEl>
                                              <p:pRg st="10" end="10"/>
                                            </p:txEl>
                                          </p:spTgt>
                                        </p:tgtEl>
                                      </p:cBhvr>
                                      <p:to x="100000" y="100000"/>
                                    </p:animScale>
                                    <p:animScale>
                                      <p:cBhvr>
                                        <p:cTn id="143" dur="26">
                                          <p:stCondLst>
                                            <p:cond delay="1642"/>
                                          </p:stCondLst>
                                        </p:cTn>
                                        <p:tgtEl>
                                          <p:spTgt spid="3">
                                            <p:txEl>
                                              <p:pRg st="10" end="10"/>
                                            </p:txEl>
                                          </p:spTgt>
                                        </p:tgtEl>
                                      </p:cBhvr>
                                      <p:to x="100000" y="90000"/>
                                    </p:animScale>
                                    <p:animScale>
                                      <p:cBhvr>
                                        <p:cTn id="144" dur="166" decel="50000">
                                          <p:stCondLst>
                                            <p:cond delay="1668"/>
                                          </p:stCondLst>
                                        </p:cTn>
                                        <p:tgtEl>
                                          <p:spTgt spid="3">
                                            <p:txEl>
                                              <p:pRg st="10" end="10"/>
                                            </p:txEl>
                                          </p:spTgt>
                                        </p:tgtEl>
                                      </p:cBhvr>
                                      <p:to x="100000" y="100000"/>
                                    </p:animScale>
                                    <p:animScale>
                                      <p:cBhvr>
                                        <p:cTn id="145" dur="26">
                                          <p:stCondLst>
                                            <p:cond delay="1808"/>
                                          </p:stCondLst>
                                        </p:cTn>
                                        <p:tgtEl>
                                          <p:spTgt spid="3">
                                            <p:txEl>
                                              <p:pRg st="10" end="10"/>
                                            </p:txEl>
                                          </p:spTgt>
                                        </p:tgtEl>
                                      </p:cBhvr>
                                      <p:to x="100000" y="95000"/>
                                    </p:animScale>
                                    <p:animScale>
                                      <p:cBhvr>
                                        <p:cTn id="146" dur="166" decel="50000">
                                          <p:stCondLst>
                                            <p:cond delay="1834"/>
                                          </p:stCondLst>
                                        </p:cTn>
                                        <p:tgtEl>
                                          <p:spTgt spid="3">
                                            <p:txEl>
                                              <p:pRg st="10" end="1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b="1"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r>
              <a:rPr lang="es-MX" sz="1800" b="1" dirty="0" smtClean="0">
                <a:latin typeface="Arial" pitchFamily="34" charset="0"/>
                <a:cs typeface="Arial" pitchFamily="34" charset="0"/>
              </a:rPr>
              <a:t>CRONOLOGÍA:</a:t>
            </a:r>
            <a:r>
              <a:rPr lang="es-MX" sz="1800" dirty="0" smtClean="0">
                <a:latin typeface="Arial" pitchFamily="34" charset="0"/>
                <a:cs typeface="Arial" pitchFamily="34" charset="0"/>
              </a:rPr>
              <a:t> </a:t>
            </a:r>
          </a:p>
          <a:p>
            <a:pPr marL="0" indent="0" algn="just">
              <a:buNone/>
            </a:pPr>
            <a:endParaRPr lang="es-MX" sz="1800" dirty="0" smtClean="0">
              <a:latin typeface="Arial" pitchFamily="34" charset="0"/>
              <a:cs typeface="Arial" pitchFamily="34" charset="0"/>
            </a:endParaRPr>
          </a:p>
          <a:p>
            <a:pPr algn="just"/>
            <a:r>
              <a:rPr lang="es-MX" sz="1800" dirty="0" smtClean="0">
                <a:latin typeface="Arial" pitchFamily="34" charset="0"/>
                <a:cs typeface="Arial" pitchFamily="34" charset="0"/>
              </a:rPr>
              <a:t>D.O.F. del 31 de diciembre de 1982. Ley Federal de Responsabilidades de los Servidores Públicos. (SECOGEF)</a:t>
            </a:r>
          </a:p>
          <a:p>
            <a:pPr algn="just"/>
            <a:endParaRPr lang="es-MX" sz="1800" dirty="0" smtClean="0">
              <a:latin typeface="Arial" pitchFamily="34" charset="0"/>
              <a:cs typeface="Arial" pitchFamily="34" charset="0"/>
            </a:endParaRPr>
          </a:p>
          <a:p>
            <a:pPr algn="just"/>
            <a:r>
              <a:rPr lang="es-MX" sz="1800" dirty="0" smtClean="0">
                <a:latin typeface="Arial" pitchFamily="34" charset="0"/>
                <a:cs typeface="Arial" pitchFamily="34" charset="0"/>
              </a:rPr>
              <a:t>D.O.F. del 13 de marzo de 2002. Ley Federal de Responsabilidades Administrativas de los Servidores Públicos. (SECODAM y S.F.P.)</a:t>
            </a:r>
          </a:p>
          <a:p>
            <a:pPr algn="just"/>
            <a:endParaRPr lang="es-MX" sz="1800" dirty="0" smtClean="0">
              <a:latin typeface="Arial" pitchFamily="34" charset="0"/>
              <a:cs typeface="Arial" pitchFamily="34" charset="0"/>
            </a:endParaRPr>
          </a:p>
          <a:p>
            <a:pPr algn="just"/>
            <a:r>
              <a:rPr lang="es-MX" sz="1800" dirty="0" smtClean="0">
                <a:latin typeface="Arial" pitchFamily="34" charset="0"/>
                <a:cs typeface="Arial" pitchFamily="34" charset="0"/>
              </a:rPr>
              <a:t>D.O.F. del 18 de julio de 2016. Ley General de Responsabilidades Administrativas.</a:t>
            </a:r>
            <a:endParaRPr lang="es-MX" sz="1800" dirty="0" smtClean="0">
              <a:solidFill>
                <a:srgbClr val="FF0000"/>
              </a:solidFill>
              <a:latin typeface="Arial" pitchFamily="34" charset="0"/>
              <a:cs typeface="Arial" pitchFamily="34" charset="0"/>
            </a:endParaRPr>
          </a:p>
          <a:p>
            <a:pPr marL="0" indent="0" algn="just">
              <a:buNone/>
            </a:pPr>
            <a:endParaRPr lang="es-MX" sz="1800" dirty="0">
              <a:solidFill>
                <a:srgbClr val="FF0000"/>
              </a:solidFill>
              <a:latin typeface="Arial" pitchFamily="34" charset="0"/>
              <a:cs typeface="Arial" pitchFamily="34" charset="0"/>
            </a:endParaRPr>
          </a:p>
          <a:p>
            <a:pPr marL="0" indent="0" algn="just">
              <a:buNone/>
            </a:pPr>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416937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fontScale="85000" lnSpcReduction="10000"/>
          </a:bodyPr>
          <a:lstStyle/>
          <a:p>
            <a:pPr marL="0" indent="0" algn="just">
              <a:buNone/>
            </a:pPr>
            <a:r>
              <a:rPr lang="es-MX" sz="1800" b="1" dirty="0" smtClean="0">
                <a:latin typeface="Arial" pitchFamily="34" charset="0"/>
                <a:cs typeface="Arial" pitchFamily="34" charset="0"/>
              </a:rPr>
              <a:t>ÁMBITO DE APLICACIÓN: </a:t>
            </a:r>
            <a:r>
              <a:rPr lang="es-MX" sz="1800" dirty="0" smtClean="0">
                <a:latin typeface="Arial" pitchFamily="34" charset="0"/>
                <a:cs typeface="Arial" pitchFamily="34" charset="0"/>
              </a:rPr>
              <a:t>Toda la República.</a:t>
            </a:r>
          </a:p>
          <a:p>
            <a:pPr marL="0" indent="0" algn="just">
              <a:buNone/>
            </a:pPr>
            <a:endParaRPr lang="es-MX" sz="1800" dirty="0">
              <a:latin typeface="Arial" pitchFamily="34" charset="0"/>
              <a:cs typeface="Arial" pitchFamily="34" charset="0"/>
            </a:endParaRPr>
          </a:p>
          <a:p>
            <a:pPr marL="0" indent="0" algn="just">
              <a:buNone/>
            </a:pPr>
            <a:r>
              <a:rPr lang="es-MX" sz="1800" b="1" dirty="0" smtClean="0">
                <a:latin typeface="Arial" pitchFamily="34" charset="0"/>
                <a:cs typeface="Arial" pitchFamily="34" charset="0"/>
              </a:rPr>
              <a:t>OBJETO:</a:t>
            </a:r>
            <a:r>
              <a:rPr lang="es-MX" sz="1800" dirty="0" smtClean="0">
                <a:latin typeface="Arial" pitchFamily="34" charset="0"/>
                <a:cs typeface="Arial" pitchFamily="34" charset="0"/>
              </a:rPr>
              <a:t>  Distribuir las competencias entre los niveles de gobierno para establecer las responsabilidades administrativas de los Servidores Públicos, sus obligaciones, las sanciones aplicables por los actos y omisiones en que estos incurran y las de los particulares vinculados.</a:t>
            </a:r>
          </a:p>
          <a:p>
            <a:pPr marL="0" indent="0" algn="just">
              <a:buNone/>
            </a:pPr>
            <a:endParaRPr lang="es-MX" sz="1800" dirty="0" smtClean="0">
              <a:latin typeface="Arial" pitchFamily="34" charset="0"/>
              <a:cs typeface="Arial" pitchFamily="34" charset="0"/>
            </a:endParaRPr>
          </a:p>
          <a:p>
            <a:pPr marL="0" indent="0" algn="just">
              <a:buNone/>
            </a:pPr>
            <a:r>
              <a:rPr lang="es-MX" sz="1800" b="1" dirty="0">
                <a:latin typeface="Arial" pitchFamily="34" charset="0"/>
                <a:cs typeface="Arial" pitchFamily="34" charset="0"/>
              </a:rPr>
              <a:t>Principios que rigen el servicio público: </a:t>
            </a:r>
            <a:r>
              <a:rPr lang="es-MX" sz="1800" dirty="0">
                <a:latin typeface="Arial" pitchFamily="34" charset="0"/>
                <a:cs typeface="Arial" pitchFamily="34" charset="0"/>
              </a:rPr>
              <a:t>Disciplina, Legalidad, Objetividad, Profesionalismo, Honradez, Lealtad, Imparcialidad, Integridad, Rendición de cuentas, Eficacia y Eficiencia.</a:t>
            </a:r>
          </a:p>
          <a:p>
            <a:pPr marL="0" indent="0" algn="just">
              <a:buNone/>
            </a:pPr>
            <a:endParaRPr lang="es-MX" sz="1800" dirty="0">
              <a:latin typeface="Arial" pitchFamily="34" charset="0"/>
              <a:cs typeface="Arial" pitchFamily="34" charset="0"/>
            </a:endParaRPr>
          </a:p>
          <a:p>
            <a:pPr algn="just"/>
            <a:r>
              <a:rPr lang="es-MX" sz="1800" dirty="0">
                <a:latin typeface="Arial" pitchFamily="34" charset="0"/>
                <a:cs typeface="Arial" pitchFamily="34" charset="0"/>
              </a:rPr>
              <a:t>Actuar conforme a la norma, que deben conocer y cumplir.</a:t>
            </a:r>
          </a:p>
          <a:p>
            <a:pPr algn="just"/>
            <a:r>
              <a:rPr lang="es-MX" sz="1800" dirty="0">
                <a:latin typeface="Arial" pitchFamily="34" charset="0"/>
                <a:cs typeface="Arial" pitchFamily="34" charset="0"/>
              </a:rPr>
              <a:t>No obtener beneficio o provecho personal o en favor de terceros.</a:t>
            </a:r>
          </a:p>
          <a:p>
            <a:pPr algn="just"/>
            <a:r>
              <a:rPr lang="es-MX" sz="1800" dirty="0">
                <a:latin typeface="Arial" pitchFamily="34" charset="0"/>
                <a:cs typeface="Arial" pitchFamily="34" charset="0"/>
              </a:rPr>
              <a:t>Satisfacer el  interés colectivo sobre el particular.</a:t>
            </a:r>
          </a:p>
          <a:p>
            <a:pPr algn="just"/>
            <a:r>
              <a:rPr lang="es-MX" sz="1800" dirty="0">
                <a:latin typeface="Arial" pitchFamily="34" charset="0"/>
                <a:cs typeface="Arial" pitchFamily="34" charset="0"/>
              </a:rPr>
              <a:t>No conceder privilegios ni preferencias.</a:t>
            </a:r>
          </a:p>
          <a:p>
            <a:pPr algn="just"/>
            <a:r>
              <a:rPr lang="es-MX" sz="1800" dirty="0">
                <a:latin typeface="Arial" pitchFamily="34" charset="0"/>
                <a:cs typeface="Arial" pitchFamily="34" charset="0"/>
              </a:rPr>
              <a:t>Administrar los recursos con honradez y  transparencia.</a:t>
            </a:r>
          </a:p>
          <a:p>
            <a:pPr algn="just"/>
            <a:r>
              <a:rPr lang="es-MX" sz="1800" dirty="0">
                <a:latin typeface="Arial" pitchFamily="34" charset="0"/>
                <a:cs typeface="Arial" pitchFamily="34" charset="0"/>
              </a:rPr>
              <a:t>Tener vocación de servicio.</a:t>
            </a:r>
          </a:p>
          <a:p>
            <a:pPr algn="just"/>
            <a:r>
              <a:rPr lang="es-MX" sz="1800" dirty="0">
                <a:latin typeface="Arial" pitchFamily="34" charset="0"/>
                <a:cs typeface="Arial" pitchFamily="34" charset="0"/>
              </a:rPr>
              <a:t>No comprometer al Estado Mexicano.</a:t>
            </a:r>
          </a:p>
          <a:p>
            <a:pPr algn="just"/>
            <a:r>
              <a:rPr lang="es-MX" sz="1800" dirty="0">
                <a:latin typeface="Arial" pitchFamily="34" charset="0"/>
                <a:cs typeface="Arial" pitchFamily="34" charset="0"/>
              </a:rPr>
              <a:t>Promover, respetar y garantizar los derechos humanos.</a:t>
            </a:r>
          </a:p>
          <a:p>
            <a:pPr marL="0" indent="0" algn="just">
              <a:buNone/>
            </a:pPr>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381521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down)">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down)">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wipe(down)">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wipe(down)">
                                      <p:cBhvr>
                                        <p:cTn id="47" dur="500"/>
                                        <p:tgtEl>
                                          <p:spTgt spid="3">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wipe(down)">
                                      <p:cBhvr>
                                        <p:cTn id="52" dur="500"/>
                                        <p:tgtEl>
                                          <p:spTgt spid="3">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wipe(down)">
                                      <p:cBhvr>
                                        <p:cTn id="5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Mecanismos de Prevención</a:t>
            </a:r>
          </a:p>
          <a:p>
            <a:pPr marL="0" indent="0" algn="ctr">
              <a:buNone/>
            </a:pPr>
            <a:endParaRPr lang="es-MX" sz="1800" b="1" dirty="0" smtClean="0">
              <a:latin typeface="Arial" pitchFamily="34" charset="0"/>
              <a:cs typeface="Arial" pitchFamily="34" charset="0"/>
            </a:endParaRPr>
          </a:p>
          <a:p>
            <a:pPr algn="just"/>
            <a:r>
              <a:rPr lang="es-MX" sz="1800" dirty="0" smtClean="0">
                <a:latin typeface="Arial" pitchFamily="34" charset="0"/>
                <a:cs typeface="Arial" pitchFamily="34" charset="0"/>
              </a:rPr>
              <a:t>Medidas y acciones de las Secretarías y OIC.</a:t>
            </a:r>
          </a:p>
          <a:p>
            <a:pPr algn="just"/>
            <a:r>
              <a:rPr lang="es-MX" sz="1800" dirty="0" smtClean="0">
                <a:latin typeface="Arial" pitchFamily="34" charset="0"/>
                <a:cs typeface="Arial" pitchFamily="34" charset="0"/>
              </a:rPr>
              <a:t>Emisión de los Códigos de Ética por las Secretarías y OIC.</a:t>
            </a:r>
          </a:p>
          <a:p>
            <a:pPr algn="just"/>
            <a:r>
              <a:rPr lang="es-MX" sz="1800" dirty="0" smtClean="0">
                <a:latin typeface="Arial" pitchFamily="34" charset="0"/>
                <a:cs typeface="Arial" pitchFamily="34" charset="0"/>
              </a:rPr>
              <a:t>Máxima Publicidad del Código de Ética.</a:t>
            </a:r>
          </a:p>
          <a:p>
            <a:pPr algn="just"/>
            <a:r>
              <a:rPr lang="es-MX" sz="1800" dirty="0" smtClean="0">
                <a:latin typeface="Arial" pitchFamily="34" charset="0"/>
                <a:cs typeface="Arial" pitchFamily="34" charset="0"/>
              </a:rPr>
              <a:t>Evaluación anual de las acciones concretas de los OIC.</a:t>
            </a:r>
          </a:p>
          <a:p>
            <a:pPr algn="just"/>
            <a:r>
              <a:rPr lang="es-MX" sz="1800" dirty="0" smtClean="0">
                <a:latin typeface="Arial" pitchFamily="34" charset="0"/>
                <a:cs typeface="Arial" pitchFamily="34" charset="0"/>
              </a:rPr>
              <a:t>Selección de integrantes de los OIC con base en igualdad de oportunidades, méritos y profesionalización.</a:t>
            </a:r>
          </a:p>
          <a:p>
            <a:pPr algn="just"/>
            <a:r>
              <a:rPr lang="es-MX" sz="1800" dirty="0" smtClean="0">
                <a:latin typeface="Arial" pitchFamily="34" charset="0"/>
                <a:cs typeface="Arial" pitchFamily="34" charset="0"/>
              </a:rPr>
              <a:t>Orientación en mecanismos de autorregulación y de controles internos con la Iniciativa Privada, que implique programas de integridad.</a:t>
            </a:r>
          </a:p>
          <a:p>
            <a:pPr algn="just"/>
            <a:endParaRPr lang="es-MX" sz="1800" dirty="0" smtClean="0">
              <a:latin typeface="Arial" pitchFamily="34" charset="0"/>
              <a:cs typeface="Arial" pitchFamily="34" charset="0"/>
            </a:endParaRPr>
          </a:p>
          <a:p>
            <a:pPr algn="just"/>
            <a:endParaRPr lang="es-MX" sz="1800" dirty="0" smtClean="0">
              <a:latin typeface="Arial" pitchFamily="34" charset="0"/>
              <a:cs typeface="Arial" pitchFamily="34" charset="0"/>
            </a:endParaRPr>
          </a:p>
          <a:p>
            <a:pPr marL="0" indent="0" algn="just">
              <a:buNone/>
            </a:pPr>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50628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Integridad de las Personas Morales</a:t>
            </a:r>
          </a:p>
          <a:p>
            <a:pPr marL="0" indent="0" algn="ctr">
              <a:buNone/>
            </a:pPr>
            <a:endParaRPr lang="es-MX" sz="1800" b="1" dirty="0" smtClean="0">
              <a:latin typeface="Arial" pitchFamily="34" charset="0"/>
              <a:cs typeface="Arial" pitchFamily="34" charset="0"/>
            </a:endParaRPr>
          </a:p>
          <a:p>
            <a:pPr marL="0" indent="0" algn="just">
              <a:buNone/>
            </a:pPr>
            <a:r>
              <a:rPr lang="es-MX" sz="1800" dirty="0" smtClean="0">
                <a:latin typeface="Arial" pitchFamily="34" charset="0"/>
                <a:cs typeface="Arial" pitchFamily="34" charset="0"/>
              </a:rPr>
              <a:t>En la responsabilidad de las personas morales, por faltas administrativas graves cometidas por las personas físicas que actúen en sus representación, se valorará si cuentan con una </a:t>
            </a:r>
            <a:r>
              <a:rPr lang="es-MX" sz="1800" dirty="0" smtClean="0">
                <a:solidFill>
                  <a:srgbClr val="FF0000"/>
                </a:solidFill>
                <a:latin typeface="Arial" pitchFamily="34" charset="0"/>
                <a:cs typeface="Arial" pitchFamily="34" charset="0"/>
              </a:rPr>
              <a:t>política de integridad </a:t>
            </a:r>
            <a:r>
              <a:rPr lang="es-MX" sz="1800" dirty="0" smtClean="0">
                <a:latin typeface="Arial" pitchFamily="34" charset="0"/>
                <a:cs typeface="Arial" pitchFamily="34" charset="0"/>
              </a:rPr>
              <a:t>con cuando menos los siguientes elementos:</a:t>
            </a:r>
          </a:p>
          <a:p>
            <a:pPr algn="just"/>
            <a:r>
              <a:rPr lang="es-MX" sz="1800" dirty="0" smtClean="0">
                <a:latin typeface="Arial" pitchFamily="34" charset="0"/>
                <a:cs typeface="Arial" pitchFamily="34" charset="0"/>
              </a:rPr>
              <a:t>Manual de organización claro y completo</a:t>
            </a:r>
            <a:r>
              <a:rPr lang="es-MX" sz="1800" dirty="0">
                <a:latin typeface="Arial" pitchFamily="34" charset="0"/>
                <a:cs typeface="Arial" pitchFamily="34" charset="0"/>
              </a:rPr>
              <a:t> </a:t>
            </a:r>
            <a:r>
              <a:rPr lang="es-MX" sz="1800" dirty="0" smtClean="0">
                <a:latin typeface="Arial" pitchFamily="34" charset="0"/>
                <a:cs typeface="Arial" pitchFamily="34" charset="0"/>
              </a:rPr>
              <a:t>que delimite funciones y responsabilidades.</a:t>
            </a:r>
          </a:p>
          <a:p>
            <a:pPr algn="just"/>
            <a:r>
              <a:rPr lang="es-MX" sz="1800" dirty="0" smtClean="0">
                <a:latin typeface="Arial" pitchFamily="34" charset="0"/>
                <a:cs typeface="Arial" pitchFamily="34" charset="0"/>
              </a:rPr>
              <a:t>Código de conducta publicado y socializado.</a:t>
            </a:r>
          </a:p>
          <a:p>
            <a:pPr algn="just"/>
            <a:r>
              <a:rPr lang="es-MX" sz="1800" dirty="0" smtClean="0">
                <a:latin typeface="Arial" pitchFamily="34" charset="0"/>
                <a:cs typeface="Arial" pitchFamily="34" charset="0"/>
              </a:rPr>
              <a:t>Sistemas adecuados de control, vigilancia y auditoría.</a:t>
            </a:r>
          </a:p>
          <a:p>
            <a:pPr algn="just"/>
            <a:r>
              <a:rPr lang="es-MX" sz="1800" dirty="0" smtClean="0">
                <a:latin typeface="Arial" pitchFamily="34" charset="0"/>
                <a:cs typeface="Arial" pitchFamily="34" charset="0"/>
              </a:rPr>
              <a:t>Procesos adecuados de capacitación y entrenamiento.</a:t>
            </a:r>
          </a:p>
          <a:p>
            <a:pPr algn="just"/>
            <a:r>
              <a:rPr lang="es-MX" sz="1800" dirty="0" smtClean="0">
                <a:latin typeface="Arial" pitchFamily="34" charset="0"/>
                <a:cs typeface="Arial" pitchFamily="34" charset="0"/>
              </a:rPr>
              <a:t>Políticas de recursos humanos que eviten ingreso de personas que </a:t>
            </a:r>
            <a:r>
              <a:rPr lang="es-MX" sz="1800" dirty="0" err="1" smtClean="0">
                <a:latin typeface="Arial" pitchFamily="34" charset="0"/>
                <a:cs typeface="Arial" pitchFamily="34" charset="0"/>
              </a:rPr>
              <a:t>ponan</a:t>
            </a:r>
            <a:r>
              <a:rPr lang="es-MX" sz="1800" dirty="0" smtClean="0">
                <a:latin typeface="Arial" pitchFamily="34" charset="0"/>
                <a:cs typeface="Arial" pitchFamily="34" charset="0"/>
              </a:rPr>
              <a:t> en riesgo a la corporación, sin que implique discriminación.</a:t>
            </a:r>
          </a:p>
          <a:p>
            <a:pPr algn="just"/>
            <a:endParaRPr lang="es-MX" sz="1800" dirty="0" smtClean="0">
              <a:latin typeface="Arial" pitchFamily="34" charset="0"/>
              <a:cs typeface="Arial" pitchFamily="34" charset="0"/>
            </a:endParaRPr>
          </a:p>
          <a:p>
            <a:pPr marL="0" indent="0" algn="just">
              <a:buNone/>
            </a:pPr>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336480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Rendición de Cuentas</a:t>
            </a:r>
          </a:p>
          <a:p>
            <a:pPr marL="0" indent="0" algn="ctr">
              <a:buNone/>
            </a:pPr>
            <a:endParaRPr lang="es-MX" sz="1800" b="1" dirty="0" smtClean="0">
              <a:latin typeface="Arial" pitchFamily="34" charset="0"/>
              <a:cs typeface="Arial" pitchFamily="34" charset="0"/>
            </a:endParaRPr>
          </a:p>
          <a:p>
            <a:pPr marL="0" indent="0" algn="just">
              <a:buNone/>
            </a:pPr>
            <a:r>
              <a:rPr lang="es-MX" sz="1800" dirty="0" smtClean="0">
                <a:latin typeface="Arial" pitchFamily="34" charset="0"/>
                <a:cs typeface="Arial" pitchFamily="34" charset="0"/>
              </a:rPr>
              <a:t>Los datos públicos de la presentación de declaraciones patrimonial, de intereses y de constancia de presentación de declaración fiscal, se inscribirán en el </a:t>
            </a:r>
            <a:r>
              <a:rPr lang="es-MX" sz="1800" dirty="0" smtClean="0">
                <a:solidFill>
                  <a:srgbClr val="FF0000"/>
                </a:solidFill>
                <a:latin typeface="Arial" pitchFamily="34" charset="0"/>
                <a:cs typeface="Arial" pitchFamily="34" charset="0"/>
              </a:rPr>
              <a:t>Sistema de Evolución Patrimonial</a:t>
            </a:r>
            <a:r>
              <a:rPr lang="es-MX" sz="1800" dirty="0" smtClean="0">
                <a:latin typeface="Arial" pitchFamily="34" charset="0"/>
                <a:cs typeface="Arial" pitchFamily="34" charset="0"/>
              </a:rPr>
              <a:t> de la Plataforma Digital Nacional. Esta información puede ser consultada y utilizada por el M.P., los Tribunales, autoridades judiciales y autoridades investigadores, substanciadoras y </a:t>
            </a:r>
            <a:r>
              <a:rPr lang="es-MX" sz="1800" dirty="0" err="1" smtClean="0">
                <a:latin typeface="Arial" pitchFamily="34" charset="0"/>
                <a:cs typeface="Arial" pitchFamily="34" charset="0"/>
              </a:rPr>
              <a:t>resolutoras</a:t>
            </a:r>
            <a:r>
              <a:rPr lang="es-MX" sz="1800" dirty="0" smtClean="0">
                <a:latin typeface="Arial" pitchFamily="34" charset="0"/>
                <a:cs typeface="Arial" pitchFamily="34" charset="0"/>
              </a:rPr>
              <a:t>.</a:t>
            </a:r>
          </a:p>
          <a:p>
            <a:pPr marL="0" indent="0" algn="just">
              <a:buNone/>
            </a:pPr>
            <a:r>
              <a:rPr lang="es-MX" sz="1800" dirty="0" smtClean="0">
                <a:solidFill>
                  <a:srgbClr val="FF0000"/>
                </a:solidFill>
                <a:latin typeface="Arial" pitchFamily="34" charset="0"/>
                <a:cs typeface="Arial" pitchFamily="34" charset="0"/>
              </a:rPr>
              <a:t>Todos los Servidores Públicos</a:t>
            </a:r>
            <a:r>
              <a:rPr lang="es-MX" sz="1800" dirty="0" smtClean="0">
                <a:latin typeface="Arial" pitchFamily="34" charset="0"/>
                <a:cs typeface="Arial" pitchFamily="34" charset="0"/>
              </a:rPr>
              <a:t> están obligados  presentar las declaraciones; éstas se </a:t>
            </a:r>
            <a:r>
              <a:rPr lang="es-MX" sz="1800" dirty="0" smtClean="0">
                <a:solidFill>
                  <a:srgbClr val="FF0000"/>
                </a:solidFill>
                <a:latin typeface="Arial" pitchFamily="34" charset="0"/>
                <a:cs typeface="Arial" pitchFamily="34" charset="0"/>
              </a:rPr>
              <a:t>verificarán de forma aleatoria.</a:t>
            </a:r>
          </a:p>
          <a:p>
            <a:pPr marL="0" indent="0" algn="just">
              <a:buNone/>
            </a:pPr>
            <a:r>
              <a:rPr lang="es-MX" sz="1800" dirty="0" smtClean="0">
                <a:latin typeface="Arial" pitchFamily="34" charset="0"/>
                <a:cs typeface="Arial" pitchFamily="34" charset="0"/>
              </a:rPr>
              <a:t>Si no se presenta en plazo la declaración inicial y de modificación, una vez requerido, quedará sin efectos el nombramiento; en el caso de la de conclusión, dará lugar a inhabilitación de 3 meses a 1 año.</a:t>
            </a:r>
            <a:endParaRPr lang="es-MX" sz="1800" dirty="0">
              <a:latin typeface="Arial" pitchFamily="34" charset="0"/>
              <a:cs typeface="Arial" pitchFamily="34" charset="0"/>
            </a:endParaRPr>
          </a:p>
          <a:p>
            <a:pPr marL="0" indent="0" algn="just">
              <a:buNone/>
            </a:pPr>
            <a:endParaRPr lang="es-MX" sz="1800" dirty="0" smtClean="0">
              <a:latin typeface="Arial" pitchFamily="34" charset="0"/>
              <a:cs typeface="Arial" pitchFamily="34" charset="0"/>
            </a:endParaRPr>
          </a:p>
          <a:p>
            <a:pPr marL="0" indent="0" algn="just">
              <a:buNone/>
            </a:pPr>
            <a:endParaRPr lang="es-MX" sz="1800" dirty="0" smtClean="0">
              <a:latin typeface="Arial" pitchFamily="34" charset="0"/>
              <a:cs typeface="Arial" pitchFamily="34" charset="0"/>
            </a:endParaRPr>
          </a:p>
          <a:p>
            <a:pPr algn="just"/>
            <a:endParaRPr lang="es-MX" sz="1800" dirty="0" smtClean="0">
              <a:latin typeface="Arial" pitchFamily="34" charset="0"/>
              <a:cs typeface="Arial" pitchFamily="34" charset="0"/>
            </a:endParaRPr>
          </a:p>
          <a:p>
            <a:pPr marL="0" indent="0" algn="just">
              <a:buNone/>
            </a:pPr>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629946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Registro de servidores públicos participantes en contrataciones públicas</a:t>
            </a:r>
          </a:p>
          <a:p>
            <a:pPr marL="0" indent="0" algn="ctr">
              <a:buNone/>
            </a:pPr>
            <a:endParaRPr lang="es-MX" sz="1800" b="1" dirty="0" smtClean="0">
              <a:latin typeface="Arial" pitchFamily="34" charset="0"/>
              <a:cs typeface="Arial" pitchFamily="34" charset="0"/>
            </a:endParaRPr>
          </a:p>
          <a:p>
            <a:pPr marL="0" indent="0" algn="just">
              <a:buNone/>
            </a:pPr>
            <a:r>
              <a:rPr lang="es-MX" sz="1800" dirty="0" smtClean="0">
                <a:latin typeface="Arial" pitchFamily="34" charset="0"/>
                <a:cs typeface="Arial" pitchFamily="34" charset="0"/>
              </a:rPr>
              <a:t>Se registrarán en la Plataforma Digital Nacional, todos los que intervengan en la tramitación, atención y resolución para la adjudicación de un contrato, enajenación de muebles.</a:t>
            </a:r>
          </a:p>
          <a:p>
            <a:pPr marL="0" indent="0" algn="just">
              <a:buNone/>
            </a:pPr>
            <a:endParaRPr lang="es-MX" sz="1800" dirty="0">
              <a:latin typeface="Arial" pitchFamily="34" charset="0"/>
              <a:cs typeface="Arial" pitchFamily="34" charset="0"/>
            </a:endParaRPr>
          </a:p>
          <a:p>
            <a:pPr marL="0" indent="0" algn="just">
              <a:buNone/>
            </a:pPr>
            <a:r>
              <a:rPr lang="es-MX" sz="1800" dirty="0" smtClean="0">
                <a:latin typeface="Arial" pitchFamily="34" charset="0"/>
                <a:cs typeface="Arial" pitchFamily="34" charset="0"/>
              </a:rPr>
              <a:t>Las Secretarías o los OIC, supervisarán los procedimientos de contratación pública, para verificar que se llevan a cabo conforma a la normatividad correspondiente.</a:t>
            </a:r>
          </a:p>
          <a:p>
            <a:pPr marL="0" indent="0" algn="just">
              <a:buNone/>
            </a:pPr>
            <a:endParaRPr lang="es-MX" sz="1800" dirty="0" smtClean="0">
              <a:latin typeface="Arial" pitchFamily="34" charset="0"/>
              <a:cs typeface="Arial" pitchFamily="34" charset="0"/>
            </a:endParaRPr>
          </a:p>
          <a:p>
            <a:pPr algn="just"/>
            <a:endParaRPr lang="es-MX" sz="1800" dirty="0" smtClean="0">
              <a:latin typeface="Arial" pitchFamily="34" charset="0"/>
              <a:cs typeface="Arial" pitchFamily="34" charset="0"/>
            </a:endParaRPr>
          </a:p>
          <a:p>
            <a:pPr marL="0" indent="0" algn="just">
              <a:buNone/>
            </a:pPr>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40758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p:cTn id="2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Faltas Administrativas NO GRAVES de los Servidores Públicos</a:t>
            </a:r>
          </a:p>
          <a:p>
            <a:pPr marL="0" indent="0" algn="ctr">
              <a:buNone/>
            </a:pPr>
            <a:endParaRPr lang="es-MX" sz="1800" b="1" dirty="0" smtClean="0">
              <a:latin typeface="Arial" pitchFamily="34" charset="0"/>
              <a:cs typeface="Arial" pitchFamily="34" charset="0"/>
            </a:endParaRPr>
          </a:p>
          <a:p>
            <a:pPr algn="just"/>
            <a:r>
              <a:rPr lang="es-MX" sz="1800" dirty="0" smtClean="0">
                <a:latin typeface="Arial" pitchFamily="34" charset="0"/>
                <a:cs typeface="Arial" pitchFamily="34" charset="0"/>
              </a:rPr>
              <a:t>NO ejercer sus funciones con respeto y observando el </a:t>
            </a:r>
            <a:r>
              <a:rPr lang="es-MX" sz="1800" dirty="0" smtClean="0">
                <a:solidFill>
                  <a:srgbClr val="FF0000"/>
                </a:solidFill>
                <a:latin typeface="Arial" pitchFamily="34" charset="0"/>
                <a:cs typeface="Arial" pitchFamily="34" charset="0"/>
              </a:rPr>
              <a:t>código de ética.</a:t>
            </a:r>
          </a:p>
          <a:p>
            <a:pPr algn="just"/>
            <a:r>
              <a:rPr lang="es-MX" sz="1800" dirty="0" smtClean="0">
                <a:latin typeface="Arial" pitchFamily="34" charset="0"/>
                <a:cs typeface="Arial" pitchFamily="34" charset="0"/>
              </a:rPr>
              <a:t>NO denunciar actos u omisiones que advierta..</a:t>
            </a:r>
          </a:p>
          <a:p>
            <a:pPr algn="just"/>
            <a:r>
              <a:rPr lang="es-MX" sz="1800" dirty="0" smtClean="0">
                <a:latin typeface="Arial" pitchFamily="34" charset="0"/>
                <a:cs typeface="Arial" pitchFamily="34" charset="0"/>
              </a:rPr>
              <a:t>NO atender instrucciones de superiores inherentes al servicio público.</a:t>
            </a:r>
          </a:p>
          <a:p>
            <a:pPr algn="just"/>
            <a:r>
              <a:rPr lang="es-MX" sz="1800" dirty="0" smtClean="0">
                <a:latin typeface="Arial" pitchFamily="34" charset="0"/>
                <a:cs typeface="Arial" pitchFamily="34" charset="0"/>
              </a:rPr>
              <a:t>NO </a:t>
            </a:r>
            <a:r>
              <a:rPr lang="es-MX" sz="1800" dirty="0">
                <a:latin typeface="Arial" pitchFamily="34" charset="0"/>
                <a:cs typeface="Arial" pitchFamily="34" charset="0"/>
              </a:rPr>
              <a:t>p</a:t>
            </a:r>
            <a:r>
              <a:rPr lang="es-MX" sz="1800" dirty="0" smtClean="0">
                <a:latin typeface="Arial" pitchFamily="34" charset="0"/>
                <a:cs typeface="Arial" pitchFamily="34" charset="0"/>
              </a:rPr>
              <a:t>resentar sus declaraciones patrimonial y de intereses.</a:t>
            </a:r>
          </a:p>
          <a:p>
            <a:pPr algn="just"/>
            <a:r>
              <a:rPr lang="es-MX" sz="1800" dirty="0" smtClean="0">
                <a:latin typeface="Arial" pitchFamily="34" charset="0"/>
                <a:cs typeface="Arial" pitchFamily="34" charset="0"/>
              </a:rPr>
              <a:t>NO colaborar en los procedimientos judiciales o </a:t>
            </a:r>
            <a:r>
              <a:rPr lang="es-MX" sz="1800" dirty="0" err="1" smtClean="0">
                <a:latin typeface="Arial" pitchFamily="34" charset="0"/>
                <a:cs typeface="Arial" pitchFamily="34" charset="0"/>
              </a:rPr>
              <a:t>advos</a:t>
            </a:r>
            <a:r>
              <a:rPr lang="es-MX" sz="1800" dirty="0" smtClean="0">
                <a:latin typeface="Arial" pitchFamily="34" charset="0"/>
                <a:cs typeface="Arial" pitchFamily="34" charset="0"/>
              </a:rPr>
              <a:t>. en los que sea parte</a:t>
            </a:r>
          </a:p>
          <a:p>
            <a:pPr algn="just"/>
            <a:r>
              <a:rPr lang="es-MX" sz="1800" dirty="0" smtClean="0">
                <a:latin typeface="Arial" pitchFamily="34" charset="0"/>
                <a:cs typeface="Arial" pitchFamily="34" charset="0"/>
              </a:rPr>
              <a:t>NO cerciorarse antes de celebrar contratos públicos, que el particular no sea servidor público.</a:t>
            </a:r>
          </a:p>
          <a:p>
            <a:pPr marL="0" indent="0" algn="just">
              <a:buNone/>
            </a:pPr>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3687478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Faltas Administrativas GRAVES de los Servidores Públicos</a:t>
            </a:r>
          </a:p>
          <a:p>
            <a:pPr marL="0" indent="0" algn="ctr">
              <a:buNone/>
            </a:pPr>
            <a:endParaRPr lang="es-MX" sz="1800" b="1" dirty="0" smtClean="0">
              <a:latin typeface="Arial" pitchFamily="34" charset="0"/>
              <a:cs typeface="Arial" pitchFamily="34" charset="0"/>
            </a:endParaRPr>
          </a:p>
          <a:p>
            <a:pPr algn="just"/>
            <a:r>
              <a:rPr lang="es-MX" sz="1800" dirty="0" smtClean="0">
                <a:solidFill>
                  <a:srgbClr val="FF0000"/>
                </a:solidFill>
                <a:latin typeface="Arial" pitchFamily="34" charset="0"/>
                <a:cs typeface="Arial" pitchFamily="34" charset="0"/>
              </a:rPr>
              <a:t>COHECHO</a:t>
            </a:r>
            <a:r>
              <a:rPr lang="es-MX" sz="1800" dirty="0" smtClean="0">
                <a:latin typeface="Arial" pitchFamily="34" charset="0"/>
                <a:cs typeface="Arial" pitchFamily="34" charset="0"/>
              </a:rPr>
              <a:t>. Exija, acepte o obtenga o pretenda obtener  por sí o a través de terceros, con motivo de sus funciones, beneficios indebidos como dinero, valores muebles o inmuebles, donaciones, servicios, empleos para sí o su cónyuge, consanguíneos parientes civiles o para terceros con los que tenga interés.</a:t>
            </a:r>
          </a:p>
          <a:p>
            <a:pPr algn="just"/>
            <a:r>
              <a:rPr lang="es-MX" sz="1800" dirty="0" smtClean="0">
                <a:solidFill>
                  <a:srgbClr val="FF0000"/>
                </a:solidFill>
                <a:latin typeface="Arial" pitchFamily="34" charset="0"/>
                <a:cs typeface="Arial" pitchFamily="34" charset="0"/>
              </a:rPr>
              <a:t>PECULADO</a:t>
            </a:r>
            <a:r>
              <a:rPr lang="es-MX" sz="1800" dirty="0" smtClean="0">
                <a:latin typeface="Arial" pitchFamily="34" charset="0"/>
                <a:cs typeface="Arial" pitchFamily="34" charset="0"/>
              </a:rPr>
              <a:t>. Autorice, solicite o realice para el uso o apropiación para sí o las personas antes mencionadas, de recursos públicos, sean materiales, humanos o financieros, sin fundamento jurídico o contraviniendo normas.</a:t>
            </a:r>
          </a:p>
          <a:p>
            <a:pPr algn="just"/>
            <a:r>
              <a:rPr lang="es-MX" sz="1800" dirty="0" smtClean="0">
                <a:solidFill>
                  <a:srgbClr val="FF0000"/>
                </a:solidFill>
                <a:latin typeface="Arial" pitchFamily="34" charset="0"/>
                <a:cs typeface="Arial" pitchFamily="34" charset="0"/>
              </a:rPr>
              <a:t>DESVÍO DE RECURSOS PÚBLICOS</a:t>
            </a:r>
            <a:r>
              <a:rPr lang="es-MX" sz="1800" dirty="0" smtClean="0">
                <a:latin typeface="Arial" pitchFamily="34" charset="0"/>
                <a:cs typeface="Arial" pitchFamily="34" charset="0"/>
              </a:rPr>
              <a:t>. Autorice, </a:t>
            </a:r>
            <a:r>
              <a:rPr lang="es-MX" sz="1800" dirty="0">
                <a:latin typeface="Arial" panose="020B0604020202020204" pitchFamily="34" charset="0"/>
                <a:cs typeface="Arial" panose="020B0604020202020204" pitchFamily="34" charset="0"/>
              </a:rPr>
              <a:t>solicite o realice actos para la asignación o desvío de recursos públicos, sean materiales, humanos o financieros, sin fundamento jurídico o en contraposición a las normas aplicables.</a:t>
            </a:r>
            <a:r>
              <a:rPr lang="es-MX" sz="1800" dirty="0" smtClean="0">
                <a:latin typeface="Arial" pitchFamily="34" charset="0"/>
                <a:cs typeface="Arial" pitchFamily="34" charset="0"/>
              </a:rPr>
              <a:t> </a:t>
            </a:r>
          </a:p>
        </p:txBody>
      </p:sp>
    </p:spTree>
    <p:extLst>
      <p:ext uri="{BB962C8B-B14F-4D97-AF65-F5344CB8AC3E}">
        <p14:creationId xmlns:p14="http://schemas.microsoft.com/office/powerpoint/2010/main" val="2609331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pPr algn="ctr"/>
            <a:r>
              <a:rPr lang="es-MX" b="1" dirty="0" smtClean="0"/>
              <a:t>Antecedentes internacionales</a:t>
            </a:r>
            <a:endParaRPr lang="es-MX" b="1" dirty="0"/>
          </a:p>
        </p:txBody>
      </p:sp>
      <p:sp>
        <p:nvSpPr>
          <p:cNvPr id="2" name="Marcador de contenido 1"/>
          <p:cNvSpPr>
            <a:spLocks noGrp="1"/>
          </p:cNvSpPr>
          <p:nvPr>
            <p:ph idx="1"/>
          </p:nvPr>
        </p:nvSpPr>
        <p:spPr/>
        <p:txBody>
          <a:bodyPr>
            <a:normAutofit fontScale="70000" lnSpcReduction="20000"/>
          </a:bodyPr>
          <a:lstStyle/>
          <a:p>
            <a:pPr marL="0" indent="0" algn="just">
              <a:buNone/>
            </a:pPr>
            <a:r>
              <a:rPr lang="es-MX" b="1" dirty="0" smtClean="0"/>
              <a:t>Convención </a:t>
            </a:r>
            <a:r>
              <a:rPr lang="es-MX" b="1" dirty="0"/>
              <a:t>Interamericana contra la Corrupción de la Organización de Estados Americanos (OEA). </a:t>
            </a:r>
            <a:r>
              <a:rPr lang="es-MX" dirty="0"/>
              <a:t>Firmada el 29 de marzo de 1996 en Caracas, Venezuela y ratificada </a:t>
            </a:r>
            <a:r>
              <a:rPr lang="es-MX" dirty="0" smtClean="0"/>
              <a:t>el </a:t>
            </a:r>
            <a:r>
              <a:rPr lang="es-MX" dirty="0"/>
              <a:t>27 de mayo de 1997</a:t>
            </a:r>
            <a:r>
              <a:rPr lang="es-MX" dirty="0" smtClean="0"/>
              <a:t>.</a:t>
            </a:r>
            <a:r>
              <a:rPr lang="es-MX" b="1" dirty="0" smtClean="0"/>
              <a:t> </a:t>
            </a:r>
          </a:p>
          <a:p>
            <a:pPr marL="0" indent="0" algn="just">
              <a:buNone/>
            </a:pPr>
            <a:endParaRPr lang="es-MX" b="1" dirty="0" smtClean="0"/>
          </a:p>
          <a:p>
            <a:pPr marL="0" indent="0" algn="just">
              <a:buNone/>
            </a:pPr>
            <a:r>
              <a:rPr lang="es-MX" b="1" dirty="0"/>
              <a:t>Convención de la Organización para la Cooperación y el Desarrollo Económico (OCDE) para Combatir el Cohecho de Funcionarios Públicos Extranjeros en Transacciones Comerciales Internacionales. </a:t>
            </a:r>
            <a:r>
              <a:rPr lang="es-MX" dirty="0"/>
              <a:t>Firmada el 17 de diciembre de 1997 y ratificada por México el 22 de abril de 1999. </a:t>
            </a:r>
            <a:endParaRPr lang="es-MX" dirty="0" smtClean="0"/>
          </a:p>
          <a:p>
            <a:pPr marL="0" indent="0" algn="just">
              <a:buNone/>
            </a:pPr>
            <a:endParaRPr lang="es-MX" b="1" dirty="0" smtClean="0"/>
          </a:p>
          <a:p>
            <a:pPr marL="0" indent="0" algn="just">
              <a:buNone/>
            </a:pPr>
            <a:r>
              <a:rPr lang="es-MX" b="1" dirty="0"/>
              <a:t>Convención de las Naciones Unidas contra la Corrupción, “Convención Mérida” aprobada por la Asamblea General de las Naciones Unidas (UNCAC). </a:t>
            </a:r>
            <a:r>
              <a:rPr lang="es-MX" dirty="0"/>
              <a:t>Firmada el 9 de diciembre de 2003 y ratificada por México el 29 de abril de 2004. </a:t>
            </a:r>
          </a:p>
          <a:p>
            <a:pPr marL="0" indent="0" algn="just">
              <a:buNone/>
            </a:pPr>
            <a:endParaRPr lang="es-MX" b="1" dirty="0" smtClean="0"/>
          </a:p>
          <a:p>
            <a:pPr marL="0" indent="0" algn="just">
              <a:buNone/>
            </a:pPr>
            <a:endParaRPr lang="es-MX" b="1" dirty="0"/>
          </a:p>
          <a:p>
            <a:pPr marL="0" indent="0" algn="just">
              <a:buNone/>
            </a:pPr>
            <a:endParaRPr lang="es-MX" b="1" dirty="0" smtClean="0"/>
          </a:p>
          <a:p>
            <a:pPr marL="0" indent="0" algn="just">
              <a:buNone/>
            </a:pPr>
            <a:endParaRPr lang="es-MX" dirty="0" smtClean="0"/>
          </a:p>
        </p:txBody>
      </p:sp>
    </p:spTree>
    <p:extLst>
      <p:ext uri="{BB962C8B-B14F-4D97-AF65-F5344CB8AC3E}">
        <p14:creationId xmlns:p14="http://schemas.microsoft.com/office/powerpoint/2010/main" val="206569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lnSpcReduction="10000"/>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Faltas Administrativas GRAVES de los Servidores Públicos</a:t>
            </a:r>
          </a:p>
          <a:p>
            <a:pPr marL="0" indent="0" algn="ctr">
              <a:buNone/>
            </a:pPr>
            <a:endParaRPr lang="es-MX" sz="1800" b="1" dirty="0" smtClean="0">
              <a:latin typeface="Arial" pitchFamily="34" charset="0"/>
              <a:cs typeface="Arial" pitchFamily="34" charset="0"/>
            </a:endParaRPr>
          </a:p>
          <a:p>
            <a:pPr algn="just"/>
            <a:r>
              <a:rPr lang="es-MX" sz="1800" dirty="0" smtClean="0">
                <a:solidFill>
                  <a:srgbClr val="FF0000"/>
                </a:solidFill>
                <a:latin typeface="Arial" pitchFamily="34" charset="0"/>
                <a:cs typeface="Arial" pitchFamily="34" charset="0"/>
              </a:rPr>
              <a:t>UTILIZACIÓN INDEBIDA DE INFORMACIÓN. </a:t>
            </a:r>
            <a:r>
              <a:rPr lang="es-MX" sz="1800" dirty="0"/>
              <a:t> </a:t>
            </a:r>
            <a:r>
              <a:rPr lang="es-MX" sz="1800" dirty="0">
                <a:latin typeface="Arial" panose="020B0604020202020204" pitchFamily="34" charset="0"/>
                <a:cs typeface="Arial" panose="020B0604020202020204" pitchFamily="34" charset="0"/>
              </a:rPr>
              <a:t>A</a:t>
            </a:r>
            <a:r>
              <a:rPr lang="es-MX" sz="1800" dirty="0" smtClean="0">
                <a:latin typeface="Arial" panose="020B0604020202020204" pitchFamily="34" charset="0"/>
                <a:cs typeface="Arial" panose="020B0604020202020204" pitchFamily="34" charset="0"/>
              </a:rPr>
              <a:t>dquiera </a:t>
            </a:r>
            <a:r>
              <a:rPr lang="es-MX" sz="1800" dirty="0">
                <a:latin typeface="Arial" panose="020B0604020202020204" pitchFamily="34" charset="0"/>
                <a:cs typeface="Arial" panose="020B0604020202020204" pitchFamily="34" charset="0"/>
              </a:rPr>
              <a:t>para sí o </a:t>
            </a:r>
            <a:r>
              <a:rPr lang="es-MX" sz="1800" dirty="0" smtClean="0">
                <a:latin typeface="Arial" panose="020B0604020202020204" pitchFamily="34" charset="0"/>
                <a:cs typeface="Arial" panose="020B0604020202020204" pitchFamily="34" charset="0"/>
              </a:rPr>
              <a:t>para las </a:t>
            </a:r>
            <a:r>
              <a:rPr lang="es-MX" sz="1800" dirty="0">
                <a:latin typeface="Arial" panose="020B0604020202020204" pitchFamily="34" charset="0"/>
                <a:cs typeface="Arial" panose="020B0604020202020204" pitchFamily="34" charset="0"/>
              </a:rPr>
              <a:t>personas </a:t>
            </a:r>
            <a:r>
              <a:rPr lang="es-MX" sz="1800" dirty="0" smtClean="0">
                <a:latin typeface="Arial" panose="020B0604020202020204" pitchFamily="34" charset="0"/>
                <a:cs typeface="Arial" panose="020B0604020202020204" pitchFamily="34" charset="0"/>
              </a:rPr>
              <a:t>referidas, </a:t>
            </a:r>
            <a:r>
              <a:rPr lang="es-MX" sz="1800" dirty="0">
                <a:latin typeface="Arial" panose="020B0604020202020204" pitchFamily="34" charset="0"/>
                <a:cs typeface="Arial" panose="020B0604020202020204" pitchFamily="34" charset="0"/>
              </a:rPr>
              <a:t>bienes inmuebles, muebles y valores que pudieren incrementar su valor o, en general, que mejoren sus condiciones, así como obtener cualquier ventaja o beneficio privado, como resultado de información privilegiada de la cual haya tenido conocimiento</a:t>
            </a:r>
            <a:r>
              <a:rPr lang="es-MX" sz="1800" dirty="0" smtClean="0">
                <a:latin typeface="Arial" panose="020B0604020202020204" pitchFamily="34" charset="0"/>
                <a:cs typeface="Arial" panose="020B0604020202020204" pitchFamily="34" charset="0"/>
              </a:rPr>
              <a:t>.</a:t>
            </a:r>
          </a:p>
          <a:p>
            <a:pPr algn="just"/>
            <a:r>
              <a:rPr lang="es-MX" sz="1800" dirty="0" smtClean="0">
                <a:solidFill>
                  <a:srgbClr val="FF0000"/>
                </a:solidFill>
                <a:latin typeface="Arial" panose="020B0604020202020204" pitchFamily="34" charset="0"/>
                <a:cs typeface="Arial" panose="020B0604020202020204" pitchFamily="34" charset="0"/>
              </a:rPr>
              <a:t>ABUSO DE FUNCIONES.</a:t>
            </a:r>
            <a:r>
              <a:rPr lang="es-MX" sz="1800" dirty="0" smtClean="0">
                <a:latin typeface="Arial" panose="020B0604020202020204" pitchFamily="34" charset="0"/>
                <a:cs typeface="Arial" panose="020B0604020202020204" pitchFamily="34" charset="0"/>
              </a:rPr>
              <a:t> </a:t>
            </a:r>
            <a:r>
              <a:rPr lang="es-MX" sz="1800" dirty="0">
                <a:latin typeface="Arial" panose="020B0604020202020204" pitchFamily="34" charset="0"/>
                <a:cs typeface="Arial" panose="020B0604020202020204" pitchFamily="34" charset="0"/>
              </a:rPr>
              <a:t> E</a:t>
            </a:r>
            <a:r>
              <a:rPr lang="es-MX" sz="1800" dirty="0" smtClean="0">
                <a:latin typeface="Arial" panose="020B0604020202020204" pitchFamily="34" charset="0"/>
                <a:cs typeface="Arial" panose="020B0604020202020204" pitchFamily="34" charset="0"/>
              </a:rPr>
              <a:t>jerza </a:t>
            </a:r>
            <a:r>
              <a:rPr lang="es-MX" sz="1800" dirty="0">
                <a:latin typeface="Arial" panose="020B0604020202020204" pitchFamily="34" charset="0"/>
                <a:cs typeface="Arial" panose="020B0604020202020204" pitchFamily="34" charset="0"/>
              </a:rPr>
              <a:t>atribuciones que no tenga conferidas o se valga de las que tenga, para realizar o inducir actos u omisiones arbitrarios, para generar un beneficio para sí o para las </a:t>
            </a:r>
            <a:r>
              <a:rPr lang="es-MX" sz="1800" dirty="0" smtClean="0">
                <a:latin typeface="Arial" panose="020B0604020202020204" pitchFamily="34" charset="0"/>
                <a:cs typeface="Arial" panose="020B0604020202020204" pitchFamily="34" charset="0"/>
              </a:rPr>
              <a:t>personas referidas </a:t>
            </a:r>
            <a:r>
              <a:rPr lang="es-MX" sz="1800" dirty="0">
                <a:latin typeface="Arial" panose="020B0604020202020204" pitchFamily="34" charset="0"/>
                <a:cs typeface="Arial" panose="020B0604020202020204" pitchFamily="34" charset="0"/>
              </a:rPr>
              <a:t>o para causar perjuicio a alguna persona o al servicio público.</a:t>
            </a:r>
            <a:endParaRPr lang="es-MX" sz="1800" dirty="0" smtClean="0">
              <a:latin typeface="Arial" panose="020B0604020202020204" pitchFamily="34" charset="0"/>
              <a:cs typeface="Arial" panose="020B0604020202020204" pitchFamily="34" charset="0"/>
            </a:endParaRPr>
          </a:p>
          <a:p>
            <a:pPr algn="just"/>
            <a:r>
              <a:rPr lang="es-MX" sz="1800" dirty="0" smtClean="0">
                <a:solidFill>
                  <a:srgbClr val="FF0000"/>
                </a:solidFill>
                <a:latin typeface="Arial" panose="020B0604020202020204" pitchFamily="34" charset="0"/>
                <a:cs typeface="Arial" panose="020B0604020202020204" pitchFamily="34" charset="0"/>
              </a:rPr>
              <a:t>ACTUACIÓN BAJO CONFLICTO</a:t>
            </a:r>
            <a:r>
              <a:rPr lang="es-MX" sz="1800" dirty="0">
                <a:latin typeface="Arial" panose="020B0604020202020204" pitchFamily="34" charset="0"/>
                <a:cs typeface="Arial" panose="020B0604020202020204" pitchFamily="34" charset="0"/>
              </a:rPr>
              <a:t>. </a:t>
            </a:r>
            <a:r>
              <a:rPr lang="es-MX" sz="1800" dirty="0" smtClean="0">
                <a:latin typeface="Arial" panose="020B0604020202020204" pitchFamily="34" charset="0"/>
                <a:cs typeface="Arial" panose="020B0604020202020204" pitchFamily="34" charset="0"/>
              </a:rPr>
              <a:t>Intervenga </a:t>
            </a:r>
            <a:r>
              <a:rPr lang="es-MX" sz="1800" dirty="0">
                <a:latin typeface="Arial" panose="020B0604020202020204" pitchFamily="34" charset="0"/>
                <a:cs typeface="Arial" panose="020B0604020202020204" pitchFamily="34" charset="0"/>
              </a:rPr>
              <a:t>por motivo de su empleo, cargo o comisión en cualquier forma, en la atención, tramitación o resolución de asuntos en los que tenga Conflicto de Interés o impedimento legal</a:t>
            </a:r>
            <a:r>
              <a:rPr lang="es-MX" sz="1800" dirty="0" smtClean="0">
                <a:latin typeface="Arial" panose="020B0604020202020204" pitchFamily="34" charset="0"/>
                <a:cs typeface="Arial" panose="020B0604020202020204" pitchFamily="34" charset="0"/>
              </a:rPr>
              <a:t>. </a:t>
            </a:r>
            <a:r>
              <a:rPr lang="es-MX" sz="1800" dirty="0" smtClean="0">
                <a:solidFill>
                  <a:srgbClr val="FF0000"/>
                </a:solidFill>
                <a:latin typeface="Arial" panose="020B0604020202020204" pitchFamily="34" charset="0"/>
                <a:cs typeface="Arial" panose="020B0604020202020204" pitchFamily="34" charset="0"/>
              </a:rPr>
              <a:t>Debe informar y excusarse.</a:t>
            </a:r>
            <a:endParaRPr lang="es-MX" sz="1800" dirty="0">
              <a:solidFill>
                <a:srgbClr val="FF0000"/>
              </a:solidFill>
            </a:endParaRPr>
          </a:p>
        </p:txBody>
      </p:sp>
    </p:spTree>
    <p:extLst>
      <p:ext uri="{BB962C8B-B14F-4D97-AF65-F5344CB8AC3E}">
        <p14:creationId xmlns:p14="http://schemas.microsoft.com/office/powerpoint/2010/main" val="398261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lnSpcReduction="10000"/>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Faltas Administrativas GRAVES de los Servidores Públicos</a:t>
            </a:r>
          </a:p>
          <a:p>
            <a:pPr marL="0" indent="0" algn="ctr">
              <a:buNone/>
            </a:pPr>
            <a:endParaRPr lang="es-MX" sz="1800" b="1" dirty="0" smtClean="0">
              <a:latin typeface="Arial" pitchFamily="34" charset="0"/>
              <a:cs typeface="Arial" pitchFamily="34" charset="0"/>
            </a:endParaRPr>
          </a:p>
          <a:p>
            <a:pPr algn="just"/>
            <a:r>
              <a:rPr lang="es-MX" sz="1800" dirty="0" smtClean="0">
                <a:solidFill>
                  <a:srgbClr val="FF0000"/>
                </a:solidFill>
                <a:latin typeface="Arial" pitchFamily="34" charset="0"/>
                <a:cs typeface="Arial" pitchFamily="34" charset="0"/>
              </a:rPr>
              <a:t>CONTRATACIÓN INDEBIDA. </a:t>
            </a:r>
            <a:r>
              <a:rPr lang="es-MX" sz="1800" dirty="0"/>
              <a:t>  A</a:t>
            </a:r>
            <a:r>
              <a:rPr lang="es-MX" sz="1800" dirty="0" smtClean="0">
                <a:latin typeface="Arial" panose="020B0604020202020204" pitchFamily="34" charset="0"/>
                <a:cs typeface="Arial" panose="020B0604020202020204" pitchFamily="34" charset="0"/>
              </a:rPr>
              <a:t>utorice</a:t>
            </a:r>
            <a:r>
              <a:rPr lang="es-MX" sz="1800" b="1" dirty="0">
                <a:latin typeface="Arial" panose="020B0604020202020204" pitchFamily="34" charset="0"/>
                <a:cs typeface="Arial" panose="020B0604020202020204" pitchFamily="34" charset="0"/>
              </a:rPr>
              <a:t> </a:t>
            </a:r>
            <a:r>
              <a:rPr lang="es-MX" sz="1800" dirty="0">
                <a:latin typeface="Arial" panose="020B0604020202020204" pitchFamily="34" charset="0"/>
                <a:cs typeface="Arial" panose="020B0604020202020204" pitchFamily="34" charset="0"/>
              </a:rPr>
              <a:t>cualquier tipo de contratación, así como la selección, nombramiento o designación, de quien se encuentre impedido por disposición legal o </a:t>
            </a:r>
            <a:r>
              <a:rPr lang="es-MX" sz="1800" dirty="0">
                <a:solidFill>
                  <a:srgbClr val="FF0000"/>
                </a:solidFill>
                <a:latin typeface="Arial" panose="020B0604020202020204" pitchFamily="34" charset="0"/>
                <a:cs typeface="Arial" panose="020B0604020202020204" pitchFamily="34" charset="0"/>
              </a:rPr>
              <a:t>inhabilitado por resolución de autoridad competente </a:t>
            </a:r>
            <a:r>
              <a:rPr lang="es-MX" sz="1800" dirty="0">
                <a:latin typeface="Arial" panose="020B0604020202020204" pitchFamily="34" charset="0"/>
                <a:cs typeface="Arial" panose="020B0604020202020204" pitchFamily="34" charset="0"/>
              </a:rPr>
              <a:t>para ocupar un empleo, cargo o comisión en el servicio público o inhabilitado para realizar contrataciones con los entes públicos, siempre que en el caso de las inhabilitaciones, al momento de la autorización, éstas se encuentren inscritas en el sistema nacional de servidores públicos y particulares sancionados de la Plataforma digital nacional</a:t>
            </a:r>
            <a:endParaRPr lang="es-MX" sz="1800" dirty="0" smtClean="0">
              <a:latin typeface="Arial" panose="020B0604020202020204" pitchFamily="34" charset="0"/>
              <a:cs typeface="Arial" panose="020B0604020202020204" pitchFamily="34" charset="0"/>
            </a:endParaRPr>
          </a:p>
          <a:p>
            <a:pPr algn="just"/>
            <a:r>
              <a:rPr lang="es-MX" sz="1800" dirty="0" smtClean="0">
                <a:solidFill>
                  <a:srgbClr val="FF0000"/>
                </a:solidFill>
                <a:latin typeface="Arial" panose="020B0604020202020204" pitchFamily="34" charset="0"/>
                <a:cs typeface="Arial" panose="020B0604020202020204" pitchFamily="34" charset="0"/>
              </a:rPr>
              <a:t>ENRIQUECIMIENTO OCULTO U OCULTAMIENTO DE CONFLICTO DE INTERÉS. </a:t>
            </a:r>
            <a:r>
              <a:rPr lang="es-MX" sz="1800" dirty="0"/>
              <a:t> </a:t>
            </a:r>
            <a:r>
              <a:rPr lang="es-MX" sz="1800" dirty="0">
                <a:latin typeface="Arial" panose="020B0604020202020204" pitchFamily="34" charset="0"/>
                <a:cs typeface="Arial" panose="020B0604020202020204" pitchFamily="34" charset="0"/>
              </a:rPr>
              <a:t>F</a:t>
            </a:r>
            <a:r>
              <a:rPr lang="es-MX" sz="1800" dirty="0" smtClean="0">
                <a:latin typeface="Arial" panose="020B0604020202020204" pitchFamily="34" charset="0"/>
                <a:cs typeface="Arial" panose="020B0604020202020204" pitchFamily="34" charset="0"/>
              </a:rPr>
              <a:t>alte </a:t>
            </a:r>
            <a:r>
              <a:rPr lang="es-MX" sz="1800" dirty="0">
                <a:latin typeface="Arial" panose="020B0604020202020204" pitchFamily="34" charset="0"/>
                <a:cs typeface="Arial" panose="020B0604020202020204" pitchFamily="34" charset="0"/>
              </a:rPr>
              <a:t>a la veracidad en la presentación de las declaraciones de situación patrimonial o de intereses, que tenga como fin ocultar, respectivamente, el incremento en su patrimonio o el uso y disfrute de bienes o servicios que no sea explicable o justificable, o un Conflicto de Interés</a:t>
            </a:r>
            <a:r>
              <a:rPr lang="es-MX" sz="1800" dirty="0" smtClean="0"/>
              <a:t>.</a:t>
            </a:r>
            <a:endParaRPr lang="es-MX" sz="1800" dirty="0"/>
          </a:p>
        </p:txBody>
      </p:sp>
    </p:spTree>
    <p:extLst>
      <p:ext uri="{BB962C8B-B14F-4D97-AF65-F5344CB8AC3E}">
        <p14:creationId xmlns:p14="http://schemas.microsoft.com/office/powerpoint/2010/main" val="2057779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Faltas Administrativas GRAVES de los Servidores Públicos</a:t>
            </a:r>
          </a:p>
          <a:p>
            <a:pPr marL="0" indent="0" algn="ctr">
              <a:buNone/>
            </a:pPr>
            <a:endParaRPr lang="es-MX" sz="1800" b="1" dirty="0" smtClean="0">
              <a:latin typeface="Arial" pitchFamily="34" charset="0"/>
              <a:cs typeface="Arial" pitchFamily="34" charset="0"/>
            </a:endParaRPr>
          </a:p>
          <a:p>
            <a:pPr algn="just"/>
            <a:r>
              <a:rPr lang="es-MX" sz="1800" dirty="0" smtClean="0">
                <a:solidFill>
                  <a:srgbClr val="FF0000"/>
                </a:solidFill>
                <a:latin typeface="Arial" pitchFamily="34" charset="0"/>
                <a:cs typeface="Arial" pitchFamily="34" charset="0"/>
              </a:rPr>
              <a:t>TRÁFICO DE INFLUENCIAS.</a:t>
            </a:r>
            <a:r>
              <a:rPr lang="es-MX" sz="1800" dirty="0">
                <a:latin typeface="Arial" panose="020B0604020202020204" pitchFamily="34" charset="0"/>
                <a:cs typeface="Arial" panose="020B0604020202020204" pitchFamily="34" charset="0"/>
              </a:rPr>
              <a:t> U</a:t>
            </a:r>
            <a:r>
              <a:rPr lang="es-MX" sz="1800" dirty="0" smtClean="0">
                <a:latin typeface="Arial" panose="020B0604020202020204" pitchFamily="34" charset="0"/>
                <a:cs typeface="Arial" panose="020B0604020202020204" pitchFamily="34" charset="0"/>
              </a:rPr>
              <a:t>tilice </a:t>
            </a:r>
            <a:r>
              <a:rPr lang="es-MX" sz="1800" dirty="0">
                <a:latin typeface="Arial" panose="020B0604020202020204" pitchFamily="34" charset="0"/>
                <a:cs typeface="Arial" panose="020B0604020202020204" pitchFamily="34" charset="0"/>
              </a:rPr>
              <a:t>la posición que su empleo, cargo o comisión le confiere para inducir a que otro servidor público efectúe, retrase u omita realizar algún acto de su competencia, para generar cualquier beneficio, provecho o ventaja para sí o para alguna de las </a:t>
            </a:r>
            <a:r>
              <a:rPr lang="es-MX" sz="1800" dirty="0" smtClean="0">
                <a:latin typeface="Arial" panose="020B0604020202020204" pitchFamily="34" charset="0"/>
                <a:cs typeface="Arial" panose="020B0604020202020204" pitchFamily="34" charset="0"/>
              </a:rPr>
              <a:t>personas referidas</a:t>
            </a:r>
          </a:p>
          <a:p>
            <a:pPr algn="just"/>
            <a:r>
              <a:rPr lang="es-MX" sz="1800" dirty="0" smtClean="0">
                <a:solidFill>
                  <a:srgbClr val="FF0000"/>
                </a:solidFill>
                <a:latin typeface="Arial" panose="020B0604020202020204" pitchFamily="34" charset="0"/>
                <a:cs typeface="Arial" panose="020B0604020202020204" pitchFamily="34" charset="0"/>
              </a:rPr>
              <a:t>ENCUBRIMIENTO. </a:t>
            </a:r>
            <a:r>
              <a:rPr lang="es-MX" sz="1800" dirty="0"/>
              <a:t> </a:t>
            </a:r>
            <a:r>
              <a:rPr lang="es-MX" sz="1800" dirty="0" smtClean="0">
                <a:latin typeface="Arial" panose="020B0604020202020204" pitchFamily="34" charset="0"/>
                <a:cs typeface="Arial" panose="020B0604020202020204" pitchFamily="34" charset="0"/>
              </a:rPr>
              <a:t>Cuando</a:t>
            </a:r>
            <a:r>
              <a:rPr lang="es-MX" sz="1800" b="1" dirty="0">
                <a:latin typeface="Arial" panose="020B0604020202020204" pitchFamily="34" charset="0"/>
                <a:cs typeface="Arial" panose="020B0604020202020204" pitchFamily="34" charset="0"/>
              </a:rPr>
              <a:t> </a:t>
            </a:r>
            <a:r>
              <a:rPr lang="es-MX" sz="1800" dirty="0">
                <a:latin typeface="Arial" panose="020B0604020202020204" pitchFamily="34" charset="0"/>
                <a:cs typeface="Arial" panose="020B0604020202020204" pitchFamily="34" charset="0"/>
              </a:rPr>
              <a:t>en el ejercicio de sus funciones llegare a advertir actos u omisiones que pudieren constituir Faltas administrativas, realice deliberadamente alguna conducta para su ocultamiento</a:t>
            </a:r>
            <a:r>
              <a:rPr lang="es-MX" sz="1800" dirty="0" smtClean="0">
                <a:latin typeface="Arial" panose="020B0604020202020204" pitchFamily="34" charset="0"/>
                <a:cs typeface="Arial" panose="020B0604020202020204" pitchFamily="34" charset="0"/>
              </a:rPr>
              <a:t>.</a:t>
            </a:r>
            <a:endParaRPr lang="es-MX"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073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Faltas Administrativas GRAVES de los Servidores Públicos</a:t>
            </a:r>
          </a:p>
          <a:p>
            <a:pPr marL="0" indent="0" algn="ctr">
              <a:buNone/>
            </a:pPr>
            <a:endParaRPr lang="es-MX" sz="1800" b="1" dirty="0" smtClean="0">
              <a:latin typeface="Arial" pitchFamily="34" charset="0"/>
              <a:cs typeface="Arial" pitchFamily="34" charset="0"/>
            </a:endParaRPr>
          </a:p>
          <a:p>
            <a:pPr algn="just"/>
            <a:r>
              <a:rPr lang="es-MX" sz="1800" dirty="0" smtClean="0">
                <a:solidFill>
                  <a:srgbClr val="FF0000"/>
                </a:solidFill>
                <a:latin typeface="Arial" pitchFamily="34" charset="0"/>
                <a:cs typeface="Arial" pitchFamily="34" charset="0"/>
              </a:rPr>
              <a:t>DESACATO.</a:t>
            </a:r>
            <a:r>
              <a:rPr lang="es-MX" sz="1800" dirty="0" smtClean="0">
                <a:latin typeface="Arial" panose="020B0604020202020204" pitchFamily="34" charset="0"/>
                <a:cs typeface="Arial" panose="020B0604020202020204" pitchFamily="34" charset="0"/>
              </a:rPr>
              <a:t> El que</a:t>
            </a:r>
            <a:r>
              <a:rPr lang="es-MX" sz="1800" dirty="0">
                <a:latin typeface="Arial" panose="020B0604020202020204" pitchFamily="34" charset="0"/>
                <a:cs typeface="Arial" panose="020B0604020202020204" pitchFamily="34" charset="0"/>
              </a:rPr>
              <a:t>, tratándose de requerimientos o resoluciones de autoridades fiscalizadoras, de control interno, judiciales, electorales o en materia de defensa de los derechos humanos o cualquier otra competente, proporcione información falsa, así como no dé respuesta alguna, retrase deliberadamente y sin justificación la entrega de la información, </a:t>
            </a:r>
            <a:r>
              <a:rPr lang="es-MX" sz="1800" dirty="0">
                <a:solidFill>
                  <a:srgbClr val="FF0000"/>
                </a:solidFill>
                <a:latin typeface="Arial" panose="020B0604020202020204" pitchFamily="34" charset="0"/>
                <a:cs typeface="Arial" panose="020B0604020202020204" pitchFamily="34" charset="0"/>
              </a:rPr>
              <a:t>a pesar de que le hayan sido impuestas medidas de apremio</a:t>
            </a:r>
            <a:r>
              <a:rPr lang="es-MX" sz="1800" dirty="0">
                <a:latin typeface="Arial" panose="020B0604020202020204" pitchFamily="34" charset="0"/>
                <a:cs typeface="Arial" panose="020B0604020202020204" pitchFamily="34" charset="0"/>
              </a:rPr>
              <a:t> conforme a las disposiciones aplicables</a:t>
            </a:r>
            <a:r>
              <a:rPr lang="es-MX" sz="1800" dirty="0" smtClean="0">
                <a:latin typeface="Arial" panose="020B0604020202020204" pitchFamily="34" charset="0"/>
                <a:cs typeface="Arial" panose="020B0604020202020204" pitchFamily="34" charset="0"/>
              </a:rPr>
              <a:t>.</a:t>
            </a:r>
          </a:p>
          <a:p>
            <a:pPr algn="just"/>
            <a:r>
              <a:rPr lang="es-MX" sz="1800" dirty="0" smtClean="0">
                <a:solidFill>
                  <a:srgbClr val="FF0000"/>
                </a:solidFill>
                <a:latin typeface="Arial" panose="020B0604020202020204" pitchFamily="34" charset="0"/>
                <a:cs typeface="Arial" panose="020B0604020202020204" pitchFamily="34" charset="0"/>
              </a:rPr>
              <a:t>OBSTRUCCIÓN DE LA JUSTICIA. </a:t>
            </a:r>
            <a:r>
              <a:rPr lang="es-MX" sz="1800" dirty="0"/>
              <a:t>  </a:t>
            </a:r>
            <a:r>
              <a:rPr lang="es-MX" sz="1800" dirty="0" smtClean="0">
                <a:latin typeface="Arial" panose="020B0604020202020204" pitchFamily="34" charset="0"/>
                <a:cs typeface="Arial" panose="020B0604020202020204" pitchFamily="34" charset="0"/>
              </a:rPr>
              <a:t>Los responsables </a:t>
            </a:r>
            <a:r>
              <a:rPr lang="es-MX" sz="1800" dirty="0">
                <a:latin typeface="Arial" panose="020B0604020202020204" pitchFamily="34" charset="0"/>
                <a:cs typeface="Arial" panose="020B0604020202020204" pitchFamily="34" charset="0"/>
              </a:rPr>
              <a:t>de la investigación, substanciación y resolución de las Faltas </a:t>
            </a:r>
            <a:r>
              <a:rPr lang="es-MX" sz="1800" dirty="0" smtClean="0">
                <a:latin typeface="Arial" panose="020B0604020202020204" pitchFamily="34" charset="0"/>
                <a:cs typeface="Arial" panose="020B0604020202020204" pitchFamily="34" charset="0"/>
              </a:rPr>
              <a:t>administrativas, simulen conductas no graves, no inicien en 30 días el procedimiento o revelen la identidad de un denunciante anónimo.</a:t>
            </a:r>
            <a:endParaRPr lang="es-MX"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712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Actos de particulares vinculados con Faltas Administrativas GRAVES</a:t>
            </a:r>
          </a:p>
          <a:p>
            <a:pPr marL="0" indent="0" algn="ctr">
              <a:buNone/>
            </a:pPr>
            <a:endParaRPr lang="es-MX" sz="1800" b="1" dirty="0" smtClean="0">
              <a:latin typeface="Arial" pitchFamily="34" charset="0"/>
              <a:cs typeface="Arial" pitchFamily="34" charset="0"/>
            </a:endParaRPr>
          </a:p>
          <a:p>
            <a:pPr algn="just"/>
            <a:r>
              <a:rPr lang="es-MX" sz="1800" dirty="0" smtClean="0">
                <a:solidFill>
                  <a:srgbClr val="FF0000"/>
                </a:solidFill>
                <a:latin typeface="Arial" pitchFamily="34" charset="0"/>
                <a:cs typeface="Arial" pitchFamily="34" charset="0"/>
              </a:rPr>
              <a:t>SOBORNO.</a:t>
            </a:r>
            <a:r>
              <a:rPr lang="es-MX" sz="1800" dirty="0">
                <a:latin typeface="Arial" panose="020B0604020202020204" pitchFamily="34" charset="0"/>
                <a:cs typeface="Arial" panose="020B0604020202020204" pitchFamily="34" charset="0"/>
              </a:rPr>
              <a:t> </a:t>
            </a:r>
            <a:r>
              <a:rPr lang="es-MX" sz="1800" dirty="0" smtClean="0">
                <a:latin typeface="Arial" panose="020B0604020202020204" pitchFamily="34" charset="0"/>
                <a:cs typeface="Arial" panose="020B0604020202020204" pitchFamily="34" charset="0"/>
              </a:rPr>
              <a:t>El que </a:t>
            </a:r>
            <a:r>
              <a:rPr lang="es-MX" sz="1800" dirty="0">
                <a:latin typeface="Arial" panose="020B0604020202020204" pitchFamily="34" charset="0"/>
                <a:cs typeface="Arial" panose="020B0604020202020204" pitchFamily="34" charset="0"/>
              </a:rPr>
              <a:t>prometa, ofrezca o entregue cualquier beneficio indebido </a:t>
            </a:r>
            <a:r>
              <a:rPr lang="es-MX" sz="1800" dirty="0" smtClean="0">
                <a:latin typeface="Arial" panose="020B0604020202020204" pitchFamily="34" charset="0"/>
                <a:cs typeface="Arial" panose="020B0604020202020204" pitchFamily="34" charset="0"/>
              </a:rPr>
              <a:t>a </a:t>
            </a:r>
            <a:r>
              <a:rPr lang="es-MX" sz="1800" dirty="0">
                <a:latin typeface="Arial" panose="020B0604020202020204" pitchFamily="34" charset="0"/>
                <a:cs typeface="Arial" panose="020B0604020202020204" pitchFamily="34" charset="0"/>
              </a:rPr>
              <a:t>uno o varios Servidores Públicos, directamente o a través de terceros, a cambio de que dichos Servidores Públicos realicen o se abstengan de realizar un acto relacionado con sus funciones o con las de otro servidor público, o bien, abusen de su influencia real o supuesta, con el propósito de obtener o mantener, para sí mismo o para un tercero, un beneficio o ventaja, con independencia de la aceptación o recepción del beneficio o del resultado </a:t>
            </a:r>
            <a:r>
              <a:rPr lang="es-MX" sz="1800" dirty="0" smtClean="0">
                <a:latin typeface="Arial" panose="020B0604020202020204" pitchFamily="34" charset="0"/>
                <a:cs typeface="Arial" panose="020B0604020202020204" pitchFamily="34" charset="0"/>
              </a:rPr>
              <a:t>obtenido.</a:t>
            </a:r>
          </a:p>
          <a:p>
            <a:pPr algn="just"/>
            <a:r>
              <a:rPr lang="es-MX" sz="1800" dirty="0" smtClean="0">
                <a:solidFill>
                  <a:srgbClr val="FF0000"/>
                </a:solidFill>
                <a:latin typeface="Arial" panose="020B0604020202020204" pitchFamily="34" charset="0"/>
                <a:cs typeface="Arial" panose="020B0604020202020204" pitchFamily="34" charset="0"/>
              </a:rPr>
              <a:t>PARTICIPACIÓN ILICITA EN PROCED. ADVOS. </a:t>
            </a:r>
            <a:r>
              <a:rPr lang="es-MX" sz="1800" dirty="0" smtClean="0">
                <a:latin typeface="Arial" panose="020B0604020202020204" pitchFamily="34" charset="0"/>
                <a:cs typeface="Arial" panose="020B0604020202020204" pitchFamily="34" charset="0"/>
              </a:rPr>
              <a:t>Realice actos u omisiones para participar, estando impedido o inhabilitado.</a:t>
            </a:r>
            <a:endParaRPr lang="es-MX"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189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fontScale="92500" lnSpcReduction="10000"/>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Actos de particulares vinculados con Faltas Administrativas GRAVES</a:t>
            </a:r>
          </a:p>
          <a:p>
            <a:pPr marL="0" indent="0" algn="ctr">
              <a:buNone/>
            </a:pPr>
            <a:endParaRPr lang="es-MX" sz="1800" b="1" dirty="0" smtClean="0">
              <a:latin typeface="Arial" pitchFamily="34" charset="0"/>
              <a:cs typeface="Arial" pitchFamily="34" charset="0"/>
            </a:endParaRPr>
          </a:p>
          <a:p>
            <a:pPr algn="just"/>
            <a:r>
              <a:rPr lang="es-MX" sz="1800" dirty="0" smtClean="0">
                <a:solidFill>
                  <a:srgbClr val="FF0000"/>
                </a:solidFill>
                <a:latin typeface="Arial" pitchFamily="34" charset="0"/>
                <a:cs typeface="Arial" pitchFamily="34" charset="0"/>
              </a:rPr>
              <a:t>UTILIZACIÓN DE INFORMACIÓN FALSA.</a:t>
            </a:r>
            <a:r>
              <a:rPr lang="es-MX" sz="1800" dirty="0" smtClean="0">
                <a:latin typeface="Arial" panose="020B0604020202020204" pitchFamily="34" charset="0"/>
                <a:cs typeface="Arial" panose="020B0604020202020204" pitchFamily="34" charset="0"/>
              </a:rPr>
              <a:t> El que </a:t>
            </a:r>
            <a:r>
              <a:rPr lang="es-MX" sz="1800" dirty="0">
                <a:latin typeface="Arial" panose="020B0604020202020204" pitchFamily="34" charset="0"/>
                <a:cs typeface="Arial" panose="020B0604020202020204" pitchFamily="34" charset="0"/>
              </a:rPr>
              <a:t>prometa, ofrezca o entregue cualquier beneficio indebido </a:t>
            </a:r>
            <a:r>
              <a:rPr lang="es-MX" sz="1800" dirty="0" smtClean="0">
                <a:latin typeface="Arial" panose="020B0604020202020204" pitchFamily="34" charset="0"/>
                <a:cs typeface="Arial" panose="020B0604020202020204" pitchFamily="34" charset="0"/>
              </a:rPr>
              <a:t>a </a:t>
            </a:r>
            <a:r>
              <a:rPr lang="es-MX" sz="1800" dirty="0">
                <a:latin typeface="Arial" panose="020B0604020202020204" pitchFamily="34" charset="0"/>
                <a:cs typeface="Arial" panose="020B0604020202020204" pitchFamily="34" charset="0"/>
              </a:rPr>
              <a:t>uno o varios Servidores Públicos, directamente o a través de terceros, a cambio de que dichos Servidores Públicos realicen o se abstengan de realizar un acto relacionado con sus funciones o con las de otro servidor público, o bien, abusen de su influencia real o supuesta, con el propósito de obtener o mantener, para sí mismo o para un tercero, un beneficio o ventaja, con independencia de la aceptación o recepción del beneficio o del resultado </a:t>
            </a:r>
            <a:r>
              <a:rPr lang="es-MX" sz="1800" dirty="0" smtClean="0">
                <a:latin typeface="Arial" panose="020B0604020202020204" pitchFamily="34" charset="0"/>
                <a:cs typeface="Arial" panose="020B0604020202020204" pitchFamily="34" charset="0"/>
              </a:rPr>
              <a:t>obtenido.</a:t>
            </a:r>
          </a:p>
          <a:p>
            <a:pPr algn="just"/>
            <a:r>
              <a:rPr lang="es-MX" sz="1800" dirty="0" smtClean="0">
                <a:solidFill>
                  <a:srgbClr val="FF0000"/>
                </a:solidFill>
                <a:latin typeface="Arial" panose="020B0604020202020204" pitchFamily="34" charset="0"/>
                <a:cs typeface="Arial" panose="020B0604020202020204" pitchFamily="34" charset="0"/>
              </a:rPr>
              <a:t>TRAFICO DE INFLUENCIA PARA INDUCIR A LA AUTORIDAD. </a:t>
            </a:r>
            <a:r>
              <a:rPr lang="es-MX" sz="1800" dirty="0" smtClean="0">
                <a:latin typeface="Arial" panose="020B0604020202020204" pitchFamily="34" charset="0"/>
                <a:cs typeface="Arial" panose="020B0604020202020204" pitchFamily="34" charset="0"/>
              </a:rPr>
              <a:t>El que </a:t>
            </a:r>
            <a:r>
              <a:rPr lang="es-MX" sz="1800" dirty="0">
                <a:latin typeface="Arial" panose="020B0604020202020204" pitchFamily="34" charset="0"/>
                <a:cs typeface="Arial" panose="020B0604020202020204" pitchFamily="34" charset="0"/>
              </a:rPr>
              <a:t>use su influencia, poder económico o político, real o ficticio, sobre cualquier servidor público, con el propósito de obtener para sí o para un tercero un beneficio o ventaja, o para causar perjuicio a alguna persona o al servicio público, con independencia de la aceptación del servidor o de los Servidores Públicos o del resultado obtenido</a:t>
            </a:r>
            <a:r>
              <a:rPr lang="es-MX" sz="1800" dirty="0" smtClean="0">
                <a:latin typeface="Arial" panose="020B0604020202020204" pitchFamily="34" charset="0"/>
                <a:cs typeface="Arial" panose="020B0604020202020204" pitchFamily="34" charset="0"/>
              </a:rPr>
              <a:t>.</a:t>
            </a:r>
            <a:endParaRPr lang="es-MX"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0971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lnSpcReduction="10000"/>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Actos de particulares vinculados con Faltas Administrativas GRAVES</a:t>
            </a:r>
          </a:p>
          <a:p>
            <a:pPr marL="0" indent="0" algn="ctr">
              <a:buNone/>
            </a:pPr>
            <a:endParaRPr lang="es-MX" sz="1800" b="1" dirty="0" smtClean="0">
              <a:latin typeface="Arial" pitchFamily="34" charset="0"/>
              <a:cs typeface="Arial" pitchFamily="34" charset="0"/>
            </a:endParaRPr>
          </a:p>
          <a:p>
            <a:pPr algn="just"/>
            <a:r>
              <a:rPr lang="es-MX" sz="1800" dirty="0" smtClean="0">
                <a:solidFill>
                  <a:srgbClr val="FF0000"/>
                </a:solidFill>
                <a:latin typeface="Arial" pitchFamily="34" charset="0"/>
                <a:cs typeface="Arial" pitchFamily="34" charset="0"/>
              </a:rPr>
              <a:t>COLUSIÓN</a:t>
            </a:r>
            <a:r>
              <a:rPr lang="es-MX" sz="1800" dirty="0">
                <a:solidFill>
                  <a:srgbClr val="FF0000"/>
                </a:solidFill>
                <a:latin typeface="Arial" pitchFamily="34" charset="0"/>
                <a:cs typeface="Arial" pitchFamily="34" charset="0"/>
              </a:rPr>
              <a:t>. </a:t>
            </a:r>
            <a:r>
              <a:rPr lang="es-MX" sz="1800" dirty="0" smtClean="0">
                <a:latin typeface="Arial" pitchFamily="34" charset="0"/>
                <a:cs typeface="Arial" pitchFamily="34" charset="0"/>
              </a:rPr>
              <a:t>El que </a:t>
            </a:r>
            <a:r>
              <a:rPr lang="es-MX" sz="1800" dirty="0">
                <a:latin typeface="Arial" pitchFamily="34" charset="0"/>
                <a:cs typeface="Arial" pitchFamily="34" charset="0"/>
              </a:rPr>
              <a:t>ejecute con uno o más sujetos particulares, en materia de contrataciones públicas, acciones que impliquen o tengan por objeto o efecto obtener un beneficio o ventaja indebidos en las contrataciones públicas de carácter federal, local o </a:t>
            </a:r>
            <a:r>
              <a:rPr lang="es-MX" sz="1800" dirty="0" smtClean="0">
                <a:latin typeface="Arial" pitchFamily="34" charset="0"/>
                <a:cs typeface="Arial" pitchFamily="34" charset="0"/>
              </a:rPr>
              <a:t>municipal</a:t>
            </a:r>
            <a:r>
              <a:rPr lang="es-MX" sz="1800" dirty="0">
                <a:latin typeface="Arial" pitchFamily="34" charset="0"/>
                <a:cs typeface="Arial" pitchFamily="34" charset="0"/>
              </a:rPr>
              <a:t>. También se considerará </a:t>
            </a:r>
            <a:r>
              <a:rPr lang="es-MX" sz="1800" dirty="0">
                <a:solidFill>
                  <a:srgbClr val="FF0000"/>
                </a:solidFill>
                <a:latin typeface="Arial" pitchFamily="34" charset="0"/>
                <a:cs typeface="Arial" pitchFamily="34" charset="0"/>
              </a:rPr>
              <a:t>colusión</a:t>
            </a:r>
            <a:r>
              <a:rPr lang="es-MX" sz="1800" dirty="0">
                <a:latin typeface="Arial" pitchFamily="34" charset="0"/>
                <a:cs typeface="Arial" pitchFamily="34" charset="0"/>
              </a:rPr>
              <a:t> cuando los particulares acuerden o celebren contratos, convenios, arreglos o combinaciones entre competidores, cuyo objeto o efecto sea obtener un beneficio indebido u ocasionar un daño a la Hacienda Pública o al patrimonio de los entes públicos.</a:t>
            </a:r>
            <a:endParaRPr lang="es-MX" sz="1800" dirty="0" smtClean="0">
              <a:latin typeface="Arial" panose="020B0604020202020204" pitchFamily="34" charset="0"/>
              <a:cs typeface="Arial" panose="020B0604020202020204" pitchFamily="34" charset="0"/>
            </a:endParaRPr>
          </a:p>
          <a:p>
            <a:pPr algn="just"/>
            <a:r>
              <a:rPr lang="es-MX" sz="1800" dirty="0" smtClean="0">
                <a:solidFill>
                  <a:srgbClr val="FF0000"/>
                </a:solidFill>
                <a:latin typeface="Arial" panose="020B0604020202020204" pitchFamily="34" charset="0"/>
                <a:cs typeface="Arial" panose="020B0604020202020204" pitchFamily="34" charset="0"/>
              </a:rPr>
              <a:t>USO INDEBIDO DE RECURSOS PÚBLICOS. </a:t>
            </a:r>
            <a:r>
              <a:rPr lang="es-MX" sz="1800" dirty="0" smtClean="0">
                <a:latin typeface="Arial" panose="020B0604020202020204" pitchFamily="34" charset="0"/>
                <a:cs typeface="Arial" panose="020B0604020202020204" pitchFamily="34" charset="0"/>
              </a:rPr>
              <a:t>El que </a:t>
            </a:r>
            <a:r>
              <a:rPr lang="es-MX" sz="1800" dirty="0">
                <a:latin typeface="Arial" panose="020B0604020202020204" pitchFamily="34" charset="0"/>
                <a:cs typeface="Arial" panose="020B0604020202020204" pitchFamily="34" charset="0"/>
              </a:rPr>
              <a:t>realice actos mediante los cuales se apropie, haga uso indebido o desvíe del objeto para el que estén previstos los recursos públicos, sean materiales, humanos o financieros, cuando por cualquier circunstancia maneje, reciba, administre o tenga acceso a estos recursos.</a:t>
            </a:r>
          </a:p>
        </p:txBody>
      </p:sp>
    </p:spTree>
    <p:extLst>
      <p:ext uri="{BB962C8B-B14F-4D97-AF65-F5344CB8AC3E}">
        <p14:creationId xmlns:p14="http://schemas.microsoft.com/office/powerpoint/2010/main" val="1796671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Actos de particulares vinculados con Faltas Administrativas GRAVES</a:t>
            </a:r>
          </a:p>
          <a:p>
            <a:pPr marL="0" indent="0" algn="ctr">
              <a:buNone/>
            </a:pPr>
            <a:endParaRPr lang="es-MX" sz="1800" b="1" dirty="0" smtClean="0">
              <a:latin typeface="Arial" pitchFamily="34" charset="0"/>
              <a:cs typeface="Arial" pitchFamily="34" charset="0"/>
            </a:endParaRPr>
          </a:p>
          <a:p>
            <a:pPr algn="just"/>
            <a:r>
              <a:rPr lang="es-MX" sz="1800" dirty="0" smtClean="0">
                <a:solidFill>
                  <a:srgbClr val="FF0000"/>
                </a:solidFill>
                <a:latin typeface="Arial" pitchFamily="34" charset="0"/>
                <a:cs typeface="Arial" pitchFamily="34" charset="0"/>
              </a:rPr>
              <a:t>CONTRATACIÓN INDEBIDA DE EXSERVIDORES PÚBLICOS. </a:t>
            </a:r>
            <a:r>
              <a:rPr lang="es-MX" sz="1800" dirty="0" smtClean="0">
                <a:latin typeface="Arial" panose="020B0604020202020204" pitchFamily="34" charset="0"/>
                <a:cs typeface="Arial" panose="020B0604020202020204" pitchFamily="34" charset="0"/>
              </a:rPr>
              <a:t>El </a:t>
            </a:r>
            <a:r>
              <a:rPr lang="es-MX" sz="1800" dirty="0">
                <a:latin typeface="Arial" panose="020B0604020202020204" pitchFamily="34" charset="0"/>
                <a:cs typeface="Arial" panose="020B0604020202020204" pitchFamily="34" charset="0"/>
              </a:rPr>
              <a:t>que contrate</a:t>
            </a:r>
            <a:r>
              <a:rPr lang="es-MX" sz="1800" b="1" dirty="0">
                <a:latin typeface="Arial" panose="020B0604020202020204" pitchFamily="34" charset="0"/>
                <a:cs typeface="Arial" panose="020B0604020202020204" pitchFamily="34" charset="0"/>
              </a:rPr>
              <a:t> </a:t>
            </a:r>
            <a:r>
              <a:rPr lang="es-MX" sz="1800" dirty="0">
                <a:latin typeface="Arial" panose="020B0604020202020204" pitchFamily="34" charset="0"/>
                <a:cs typeface="Arial" panose="020B0604020202020204" pitchFamily="34" charset="0"/>
              </a:rPr>
              <a:t>a quien haya sido servidor público durante el año previo, que posea información privilegiada que directamente haya adquirido con motivo de su empleo, cargo o comisión en el servicio público, y directamente permita que el contratante se beneficie en el mercado o se coloque en situación ventajosa frente a sus competidores. En este supuesto también será sancionado el ex servidor público contratado</a:t>
            </a:r>
            <a:r>
              <a:rPr lang="es-MX" sz="1800" dirty="0" smtClean="0">
                <a:latin typeface="Arial" panose="020B0604020202020204" pitchFamily="34" charset="0"/>
                <a:cs typeface="Arial" panose="020B0604020202020204" pitchFamily="34" charset="0"/>
              </a:rPr>
              <a:t>.</a:t>
            </a:r>
            <a:endParaRPr lang="es-MX"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2683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2800" dirty="0" smtClean="0">
                <a:latin typeface="Arial" pitchFamily="34" charset="0"/>
                <a:cs typeface="Arial" pitchFamily="34" charset="0"/>
              </a:rPr>
              <a:t/>
            </a:r>
            <a:br>
              <a:rPr lang="es-MX" sz="2800" dirty="0" smtClean="0">
                <a:latin typeface="Arial" pitchFamily="34" charset="0"/>
                <a:cs typeface="Arial" pitchFamily="34" charset="0"/>
              </a:rPr>
            </a:br>
            <a:r>
              <a:rPr lang="es-MX" sz="2800" dirty="0" smtClean="0">
                <a:latin typeface="Arial" pitchFamily="34" charset="0"/>
                <a:cs typeface="Arial" pitchFamily="34" charset="0"/>
              </a:rPr>
              <a:t>LEY GENERAL DE RESPONSABILIDADES ADMINISTRATIVAS</a:t>
            </a:r>
            <a:br>
              <a:rPr lang="es-MX" sz="2800" dirty="0" smtClean="0">
                <a:latin typeface="Arial" pitchFamily="34" charset="0"/>
                <a:cs typeface="Arial" pitchFamily="34" charset="0"/>
              </a:rPr>
            </a:br>
            <a:r>
              <a:rPr lang="es-MX" sz="2200" b="1" dirty="0">
                <a:latin typeface="Arial" pitchFamily="34" charset="0"/>
                <a:cs typeface="Arial" pitchFamily="34" charset="0"/>
              </a:rPr>
              <a:t>Prescripción </a:t>
            </a:r>
            <a:r>
              <a:rPr lang="es-MX" sz="2200" b="1" dirty="0" smtClean="0">
                <a:latin typeface="Arial" pitchFamily="34" charset="0"/>
                <a:cs typeface="Arial" pitchFamily="34" charset="0"/>
              </a:rPr>
              <a:t>de </a:t>
            </a:r>
            <a:r>
              <a:rPr lang="es-MX" sz="2200" b="1" dirty="0">
                <a:latin typeface="Arial" pitchFamily="34" charset="0"/>
                <a:cs typeface="Arial" pitchFamily="34" charset="0"/>
              </a:rPr>
              <a:t>la responsabilidad </a:t>
            </a:r>
            <a:r>
              <a:rPr lang="es-MX" sz="2200" b="1" dirty="0" smtClean="0">
                <a:latin typeface="Arial" pitchFamily="34" charset="0"/>
                <a:cs typeface="Arial" pitchFamily="34" charset="0"/>
              </a:rPr>
              <a:t>administrativa y Caducidad</a:t>
            </a:r>
            <a:r>
              <a:rPr lang="es-MX" sz="2800" b="1" dirty="0">
                <a:latin typeface="Arial" pitchFamily="34" charset="0"/>
                <a:cs typeface="Arial" pitchFamily="34" charset="0"/>
              </a:rPr>
              <a:t/>
            </a:r>
            <a:br>
              <a:rPr lang="es-MX" sz="2800" b="1" dirty="0">
                <a:latin typeface="Arial" pitchFamily="34" charset="0"/>
                <a:cs typeface="Arial" pitchFamily="34" charset="0"/>
              </a:rPr>
            </a:br>
            <a:endParaRPr lang="es-MX" sz="2800" dirty="0">
              <a:latin typeface="Arial" pitchFamily="34" charset="0"/>
              <a:cs typeface="Arial" pitchFamily="34" charset="0"/>
            </a:endParaRPr>
          </a:p>
        </p:txBody>
      </p:sp>
      <p:graphicFrame>
        <p:nvGraphicFramePr>
          <p:cNvPr id="8" name="Marcador de contenido 7"/>
          <p:cNvGraphicFramePr>
            <a:graphicFrameLocks noGrp="1"/>
          </p:cNvGraphicFramePr>
          <p:nvPr>
            <p:ph idx="1"/>
            <p:extLst>
              <p:ext uri="{D42A27DB-BD31-4B8C-83A1-F6EECF244321}">
                <p14:modId xmlns:p14="http://schemas.microsoft.com/office/powerpoint/2010/main" val="272406129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071365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Sanciones por faltas administrativas </a:t>
            </a:r>
            <a:r>
              <a:rPr lang="es-MX" sz="1800" b="1" dirty="0" smtClean="0">
                <a:solidFill>
                  <a:srgbClr val="FF0000"/>
                </a:solidFill>
                <a:latin typeface="Arial" pitchFamily="34" charset="0"/>
                <a:cs typeface="Arial" pitchFamily="34" charset="0"/>
              </a:rPr>
              <a:t>No Graves</a:t>
            </a:r>
            <a:r>
              <a:rPr lang="es-MX" sz="1800" b="1" dirty="0" smtClean="0">
                <a:latin typeface="Arial" pitchFamily="34" charset="0"/>
                <a:cs typeface="Arial" pitchFamily="34" charset="0"/>
              </a:rPr>
              <a:t>.</a:t>
            </a:r>
          </a:p>
          <a:p>
            <a:pPr marL="0" indent="0" algn="just">
              <a:buNone/>
            </a:pPr>
            <a:endParaRPr lang="es-MX" sz="1800" b="1" dirty="0" smtClean="0">
              <a:latin typeface="Arial" pitchFamily="34" charset="0"/>
              <a:cs typeface="Arial" pitchFamily="34" charset="0"/>
            </a:endParaRPr>
          </a:p>
          <a:p>
            <a:pPr algn="just"/>
            <a:r>
              <a:rPr lang="es-MX" sz="1800" dirty="0" smtClean="0">
                <a:latin typeface="Arial" pitchFamily="34" charset="0"/>
                <a:cs typeface="Arial" pitchFamily="34" charset="0"/>
              </a:rPr>
              <a:t>Amonestación pública o privada.</a:t>
            </a:r>
          </a:p>
          <a:p>
            <a:r>
              <a:rPr lang="es-MX" sz="1900" dirty="0" smtClean="0">
                <a:latin typeface="Arial" pitchFamily="34" charset="0"/>
                <a:cs typeface="Arial" pitchFamily="34" charset="0"/>
              </a:rPr>
              <a:t>Suspensión </a:t>
            </a:r>
            <a:r>
              <a:rPr lang="es-MX" sz="1900" dirty="0">
                <a:latin typeface="Arial" panose="020B0604020202020204" pitchFamily="34" charset="0"/>
                <a:cs typeface="Arial" panose="020B0604020202020204" pitchFamily="34" charset="0"/>
              </a:rPr>
              <a:t>del empleo, cargo o </a:t>
            </a:r>
            <a:r>
              <a:rPr lang="es-MX" sz="1900" dirty="0" smtClean="0">
                <a:latin typeface="Arial" panose="020B0604020202020204" pitchFamily="34" charset="0"/>
                <a:cs typeface="Arial" panose="020B0604020202020204" pitchFamily="34" charset="0"/>
              </a:rPr>
              <a:t>comisión. </a:t>
            </a:r>
            <a:r>
              <a:rPr lang="es-MX" sz="1900" dirty="0" smtClean="0">
                <a:solidFill>
                  <a:srgbClr val="FF0000"/>
                </a:solidFill>
                <a:latin typeface="Arial" panose="020B0604020202020204" pitchFamily="34" charset="0"/>
                <a:cs typeface="Arial" panose="020B0604020202020204" pitchFamily="34" charset="0"/>
              </a:rPr>
              <a:t>1 a 30 días</a:t>
            </a:r>
            <a:endParaRPr lang="es-MX" sz="1900" dirty="0">
              <a:solidFill>
                <a:srgbClr val="FF0000"/>
              </a:solidFill>
              <a:latin typeface="Arial" panose="020B0604020202020204" pitchFamily="34" charset="0"/>
              <a:cs typeface="Arial" panose="020B0604020202020204" pitchFamily="34" charset="0"/>
            </a:endParaRPr>
          </a:p>
          <a:p>
            <a:r>
              <a:rPr lang="es-MX" sz="1900" dirty="0" smtClean="0">
                <a:latin typeface="Arial" panose="020B0604020202020204" pitchFamily="34" charset="0"/>
                <a:cs typeface="Arial" panose="020B0604020202020204" pitchFamily="34" charset="0"/>
              </a:rPr>
              <a:t>Destitución </a:t>
            </a:r>
            <a:r>
              <a:rPr lang="es-MX" sz="1900" dirty="0">
                <a:latin typeface="Arial" panose="020B0604020202020204" pitchFamily="34" charset="0"/>
                <a:cs typeface="Arial" panose="020B0604020202020204" pitchFamily="34" charset="0"/>
              </a:rPr>
              <a:t>de su empleo, cargo o comisión, </a:t>
            </a:r>
            <a:r>
              <a:rPr lang="es-MX" sz="1900" dirty="0" smtClean="0">
                <a:latin typeface="Arial" panose="020B0604020202020204" pitchFamily="34" charset="0"/>
                <a:cs typeface="Arial" panose="020B0604020202020204" pitchFamily="34" charset="0"/>
              </a:rPr>
              <a:t>e</a:t>
            </a:r>
            <a:endParaRPr lang="es-MX" sz="1900" dirty="0">
              <a:latin typeface="Arial" panose="020B0604020202020204" pitchFamily="34" charset="0"/>
              <a:cs typeface="Arial" panose="020B0604020202020204" pitchFamily="34" charset="0"/>
            </a:endParaRPr>
          </a:p>
          <a:p>
            <a:pPr algn="just"/>
            <a:r>
              <a:rPr lang="es-MX" sz="1900" dirty="0" smtClean="0">
                <a:latin typeface="Arial" panose="020B0604020202020204" pitchFamily="34" charset="0"/>
                <a:cs typeface="Arial" panose="020B0604020202020204" pitchFamily="34" charset="0"/>
              </a:rPr>
              <a:t>Inhabilitación </a:t>
            </a:r>
            <a:r>
              <a:rPr lang="es-MX" sz="1900" dirty="0">
                <a:latin typeface="Arial" panose="020B0604020202020204" pitchFamily="34" charset="0"/>
                <a:cs typeface="Arial" panose="020B0604020202020204" pitchFamily="34" charset="0"/>
              </a:rPr>
              <a:t>temporal para desempeñar empleos, cargos o comisiones en el servicio público y para participar en adquisiciones, arrendamientos, servicios u obras </a:t>
            </a:r>
            <a:r>
              <a:rPr lang="es-MX" sz="1900" dirty="0" smtClean="0">
                <a:latin typeface="Arial" panose="020B0604020202020204" pitchFamily="34" charset="0"/>
                <a:cs typeface="Arial" panose="020B0604020202020204" pitchFamily="34" charset="0"/>
              </a:rPr>
              <a:t>públicas. </a:t>
            </a:r>
            <a:r>
              <a:rPr lang="es-MX" sz="1900" dirty="0" smtClean="0">
                <a:solidFill>
                  <a:srgbClr val="FF0000"/>
                </a:solidFill>
                <a:latin typeface="Arial" panose="020B0604020202020204" pitchFamily="34" charset="0"/>
                <a:cs typeface="Arial" panose="020B0604020202020204" pitchFamily="34" charset="0"/>
              </a:rPr>
              <a:t>De 3 meses a 1 año</a:t>
            </a:r>
            <a:endParaRPr lang="es-MX" sz="1900" dirty="0">
              <a:solidFill>
                <a:srgbClr val="FF0000"/>
              </a:solidFill>
              <a:latin typeface="Arial" panose="020B0604020202020204" pitchFamily="34" charset="0"/>
              <a:cs typeface="Arial" panose="020B0604020202020204" pitchFamily="34" charset="0"/>
            </a:endParaRPr>
          </a:p>
          <a:p>
            <a:pPr algn="just"/>
            <a:endParaRPr lang="es-MX" sz="1800" dirty="0" smtClean="0">
              <a:latin typeface="Arial" pitchFamily="34" charset="0"/>
              <a:cs typeface="Arial" pitchFamily="34" charset="0"/>
            </a:endParaRPr>
          </a:p>
          <a:p>
            <a:pPr marL="0" indent="0" algn="just">
              <a:buNone/>
            </a:pPr>
            <a:r>
              <a:rPr lang="es-MX" sz="1800" b="1" dirty="0" smtClean="0">
                <a:latin typeface="Arial" pitchFamily="34" charset="0"/>
                <a:cs typeface="Arial" pitchFamily="34" charset="0"/>
              </a:rPr>
              <a:t>En caso de reincidencia, la sanción no podrá ser igual o menor a la impuesta con anterioridad.</a:t>
            </a:r>
          </a:p>
        </p:txBody>
      </p:sp>
    </p:spTree>
    <p:extLst>
      <p:ext uri="{BB962C8B-B14F-4D97-AF65-F5344CB8AC3E}">
        <p14:creationId xmlns:p14="http://schemas.microsoft.com/office/powerpoint/2010/main" val="309205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p:cTn id="4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pPr algn="ctr"/>
            <a:r>
              <a:rPr lang="es-MX" b="1" dirty="0" smtClean="0"/>
              <a:t>REFORMA CONSTITUCIONAL.</a:t>
            </a:r>
            <a:br>
              <a:rPr lang="es-MX" b="1" dirty="0" smtClean="0"/>
            </a:br>
            <a:r>
              <a:rPr lang="es-MX" sz="3600" dirty="0" smtClean="0"/>
              <a:t>(27 de mayo de 2015)</a:t>
            </a:r>
            <a:endParaRPr lang="es-MX" sz="3600" b="1" dirty="0"/>
          </a:p>
        </p:txBody>
      </p:sp>
      <p:sp>
        <p:nvSpPr>
          <p:cNvPr id="2" name="Marcador de contenido 1"/>
          <p:cNvSpPr>
            <a:spLocks noGrp="1"/>
          </p:cNvSpPr>
          <p:nvPr>
            <p:ph idx="1"/>
          </p:nvPr>
        </p:nvSpPr>
        <p:spPr/>
        <p:txBody>
          <a:bodyPr>
            <a:normAutofit fontScale="85000" lnSpcReduction="10000"/>
          </a:bodyPr>
          <a:lstStyle/>
          <a:p>
            <a:pPr algn="just">
              <a:buFont typeface="Wingdings" panose="05000000000000000000" pitchFamily="2" charset="2"/>
              <a:buChar char="§"/>
            </a:pPr>
            <a:r>
              <a:rPr lang="es-MX" b="1" dirty="0" smtClean="0"/>
              <a:t>Artículo 22. </a:t>
            </a:r>
            <a:r>
              <a:rPr lang="es-MX" dirty="0" smtClean="0"/>
              <a:t>Incluye en el caso de Enriquecimiento Ilícito para la procedencia de la extinción de dominio.</a:t>
            </a:r>
          </a:p>
          <a:p>
            <a:pPr algn="just">
              <a:buFont typeface="Wingdings" panose="05000000000000000000" pitchFamily="2" charset="2"/>
              <a:buChar char="§"/>
            </a:pPr>
            <a:r>
              <a:rPr lang="es-MX" b="1" dirty="0" smtClean="0"/>
              <a:t>Artículo 73. </a:t>
            </a:r>
            <a:r>
              <a:rPr lang="es-MX" dirty="0" smtClean="0"/>
              <a:t>Tribunal Federal de Justicia Administrativa.</a:t>
            </a:r>
          </a:p>
          <a:p>
            <a:pPr algn="just">
              <a:buFont typeface="Wingdings" panose="05000000000000000000" pitchFamily="2" charset="2"/>
              <a:buChar char="§"/>
            </a:pPr>
            <a:r>
              <a:rPr lang="es-MX" b="1" dirty="0" smtClean="0"/>
              <a:t>Artículo 79. </a:t>
            </a:r>
            <a:r>
              <a:rPr lang="es-MX" dirty="0" smtClean="0"/>
              <a:t>Facultades a la A.S.F. para fiscalizar ejercicio en curso y anteriores; participaciones y en general recursos federales.</a:t>
            </a:r>
          </a:p>
          <a:p>
            <a:pPr algn="just">
              <a:buFont typeface="Wingdings" panose="05000000000000000000" pitchFamily="2" charset="2"/>
              <a:buChar char="§"/>
            </a:pPr>
            <a:r>
              <a:rPr lang="es-MX" b="1" dirty="0" smtClean="0"/>
              <a:t>Artículos 108 y 109. </a:t>
            </a:r>
            <a:r>
              <a:rPr lang="es-MX" dirty="0" smtClean="0"/>
              <a:t>Obligación de </a:t>
            </a:r>
            <a:r>
              <a:rPr lang="es-MX" u="sng" dirty="0" smtClean="0"/>
              <a:t>todos los servidores públicos</a:t>
            </a:r>
            <a:r>
              <a:rPr lang="es-MX" dirty="0" smtClean="0"/>
              <a:t> de presentar declaración patrimonial. Sanción a particulares por faltas administrativas graves.</a:t>
            </a:r>
            <a:endParaRPr lang="es-MX" sz="3500" dirty="0" smtClean="0"/>
          </a:p>
          <a:p>
            <a:pPr marL="0" indent="0" algn="just">
              <a:buNone/>
            </a:pPr>
            <a:endParaRPr lang="es-MX" dirty="0" smtClean="0"/>
          </a:p>
        </p:txBody>
      </p:sp>
    </p:spTree>
    <p:extLst>
      <p:ext uri="{BB962C8B-B14F-4D97-AF65-F5344CB8AC3E}">
        <p14:creationId xmlns:p14="http://schemas.microsoft.com/office/powerpoint/2010/main" val="14925014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Sanciones por faltas administrativas </a:t>
            </a:r>
            <a:r>
              <a:rPr lang="es-MX" sz="1800" b="1" dirty="0" smtClean="0">
                <a:solidFill>
                  <a:srgbClr val="FF0000"/>
                </a:solidFill>
                <a:latin typeface="Arial" pitchFamily="34" charset="0"/>
                <a:cs typeface="Arial" pitchFamily="34" charset="0"/>
              </a:rPr>
              <a:t> Graves</a:t>
            </a:r>
            <a:r>
              <a:rPr lang="es-MX" sz="1800" b="1" dirty="0" smtClean="0">
                <a:latin typeface="Arial" pitchFamily="34" charset="0"/>
                <a:cs typeface="Arial" pitchFamily="34" charset="0"/>
              </a:rPr>
              <a:t>.</a:t>
            </a:r>
          </a:p>
          <a:p>
            <a:pPr marL="0" indent="0" algn="just">
              <a:buNone/>
            </a:pPr>
            <a:endParaRPr lang="es-MX" sz="1800" b="1" dirty="0" smtClean="0">
              <a:latin typeface="Arial" pitchFamily="34" charset="0"/>
              <a:cs typeface="Arial" pitchFamily="34" charset="0"/>
            </a:endParaRPr>
          </a:p>
          <a:p>
            <a:r>
              <a:rPr lang="es-MX" sz="1900" dirty="0" smtClean="0">
                <a:latin typeface="Arial" pitchFamily="34" charset="0"/>
                <a:cs typeface="Arial" pitchFamily="34" charset="0"/>
              </a:rPr>
              <a:t>Suspensión </a:t>
            </a:r>
            <a:r>
              <a:rPr lang="es-MX" sz="1900" dirty="0">
                <a:latin typeface="Arial" panose="020B0604020202020204" pitchFamily="34" charset="0"/>
                <a:cs typeface="Arial" panose="020B0604020202020204" pitchFamily="34" charset="0"/>
              </a:rPr>
              <a:t>del empleo, cargo o </a:t>
            </a:r>
            <a:r>
              <a:rPr lang="es-MX" sz="1900" dirty="0" smtClean="0">
                <a:latin typeface="Arial" panose="020B0604020202020204" pitchFamily="34" charset="0"/>
                <a:cs typeface="Arial" panose="020B0604020202020204" pitchFamily="34" charset="0"/>
              </a:rPr>
              <a:t>comisión. </a:t>
            </a:r>
            <a:r>
              <a:rPr lang="es-MX" sz="1900" dirty="0" smtClean="0">
                <a:solidFill>
                  <a:srgbClr val="FF0000"/>
                </a:solidFill>
                <a:latin typeface="Arial" panose="020B0604020202020204" pitchFamily="34" charset="0"/>
                <a:cs typeface="Arial" panose="020B0604020202020204" pitchFamily="34" charset="0"/>
              </a:rPr>
              <a:t>30 a 90 días</a:t>
            </a:r>
            <a:endParaRPr lang="es-MX" sz="1900" dirty="0">
              <a:solidFill>
                <a:srgbClr val="FF0000"/>
              </a:solidFill>
              <a:latin typeface="Arial" panose="020B0604020202020204" pitchFamily="34" charset="0"/>
              <a:cs typeface="Arial" panose="020B0604020202020204" pitchFamily="34" charset="0"/>
            </a:endParaRPr>
          </a:p>
          <a:p>
            <a:r>
              <a:rPr lang="es-MX" sz="1900" dirty="0" smtClean="0">
                <a:latin typeface="Arial" panose="020B0604020202020204" pitchFamily="34" charset="0"/>
                <a:cs typeface="Arial" panose="020B0604020202020204" pitchFamily="34" charset="0"/>
              </a:rPr>
              <a:t>Destitución </a:t>
            </a:r>
            <a:r>
              <a:rPr lang="es-MX" sz="1900" dirty="0">
                <a:latin typeface="Arial" panose="020B0604020202020204" pitchFamily="34" charset="0"/>
                <a:cs typeface="Arial" panose="020B0604020202020204" pitchFamily="34" charset="0"/>
              </a:rPr>
              <a:t>de su empleo, cargo o comisión, </a:t>
            </a:r>
          </a:p>
          <a:p>
            <a:r>
              <a:rPr lang="es-MX" sz="1900" dirty="0" smtClean="0">
                <a:latin typeface="Arial" panose="020B0604020202020204" pitchFamily="34" charset="0"/>
                <a:cs typeface="Arial" panose="020B0604020202020204" pitchFamily="34" charset="0"/>
              </a:rPr>
              <a:t>Sanción económica. </a:t>
            </a:r>
            <a:r>
              <a:rPr lang="es-MX" sz="1900" dirty="0" smtClean="0">
                <a:solidFill>
                  <a:srgbClr val="FF0000"/>
                </a:solidFill>
                <a:latin typeface="Arial" panose="020B0604020202020204" pitchFamily="34" charset="0"/>
                <a:cs typeface="Arial" panose="020B0604020202020204" pitchFamily="34" charset="0"/>
              </a:rPr>
              <a:t>Hasta 2 tantos del beneficio obtenido.</a:t>
            </a:r>
          </a:p>
          <a:p>
            <a:r>
              <a:rPr lang="es-MX" sz="1900" dirty="0" smtClean="0">
                <a:solidFill>
                  <a:srgbClr val="FF0000"/>
                </a:solidFill>
                <a:latin typeface="Arial" panose="020B0604020202020204" pitchFamily="34" charset="0"/>
                <a:cs typeface="Arial" panose="020B0604020202020204" pitchFamily="34" charset="0"/>
              </a:rPr>
              <a:t>Resarcimiento. La totalidad de los daños y perjuicios causados.</a:t>
            </a:r>
            <a:endParaRPr lang="es-MX" sz="1900" dirty="0">
              <a:solidFill>
                <a:srgbClr val="FF0000"/>
              </a:solidFill>
              <a:latin typeface="Arial" panose="020B0604020202020204" pitchFamily="34" charset="0"/>
              <a:cs typeface="Arial" panose="020B0604020202020204" pitchFamily="34" charset="0"/>
            </a:endParaRPr>
          </a:p>
          <a:p>
            <a:pPr algn="just"/>
            <a:r>
              <a:rPr lang="es-MX" sz="1900" dirty="0" smtClean="0">
                <a:latin typeface="Arial" panose="020B0604020202020204" pitchFamily="34" charset="0"/>
                <a:cs typeface="Arial" panose="020B0604020202020204" pitchFamily="34" charset="0"/>
              </a:rPr>
              <a:t>Inhabilitación </a:t>
            </a:r>
            <a:r>
              <a:rPr lang="es-MX" sz="1900" dirty="0">
                <a:latin typeface="Arial" panose="020B0604020202020204" pitchFamily="34" charset="0"/>
                <a:cs typeface="Arial" panose="020B0604020202020204" pitchFamily="34" charset="0"/>
              </a:rPr>
              <a:t>temporal para desempeñar empleos, cargos o comisiones en el servicio público y para participar en adquisiciones, arrendamientos, servicios u obras </a:t>
            </a:r>
            <a:r>
              <a:rPr lang="es-MX" sz="1900" dirty="0" smtClean="0">
                <a:latin typeface="Arial" panose="020B0604020202020204" pitchFamily="34" charset="0"/>
                <a:cs typeface="Arial" panose="020B0604020202020204" pitchFamily="34" charset="0"/>
              </a:rPr>
              <a:t>públicas. </a:t>
            </a:r>
            <a:r>
              <a:rPr lang="es-MX" sz="1900" dirty="0" smtClean="0">
                <a:solidFill>
                  <a:srgbClr val="FF0000"/>
                </a:solidFill>
                <a:latin typeface="Arial" panose="020B0604020202020204" pitchFamily="34" charset="0"/>
                <a:cs typeface="Arial" panose="020B0604020202020204" pitchFamily="34" charset="0"/>
              </a:rPr>
              <a:t>De 1 a 10 años si el monto afectado es menor a 200 veces la UMA y de 10  20 años si la excede.</a:t>
            </a:r>
            <a:endParaRPr lang="es-MX" sz="1900" dirty="0">
              <a:solidFill>
                <a:srgbClr val="FF0000"/>
              </a:solidFill>
              <a:latin typeface="Arial" panose="020B0604020202020204" pitchFamily="34" charset="0"/>
              <a:cs typeface="Arial" panose="020B0604020202020204" pitchFamily="34" charset="0"/>
            </a:endParaRPr>
          </a:p>
          <a:p>
            <a:pPr algn="just"/>
            <a:endParaRPr lang="es-MX" sz="1800" dirty="0" smtClean="0">
              <a:latin typeface="Arial" pitchFamily="34" charset="0"/>
              <a:cs typeface="Arial" pitchFamily="34" charset="0"/>
            </a:endParaRPr>
          </a:p>
          <a:p>
            <a:pPr marL="0" indent="0" algn="just">
              <a:buNone/>
            </a:pPr>
            <a:endParaRPr lang="es-MX" sz="1800" b="1" dirty="0" smtClean="0">
              <a:latin typeface="Arial" pitchFamily="34" charset="0"/>
              <a:cs typeface="Arial" pitchFamily="34" charset="0"/>
            </a:endParaRPr>
          </a:p>
        </p:txBody>
      </p:sp>
    </p:spTree>
    <p:extLst>
      <p:ext uri="{BB962C8B-B14F-4D97-AF65-F5344CB8AC3E}">
        <p14:creationId xmlns:p14="http://schemas.microsoft.com/office/powerpoint/2010/main" val="292957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just">
              <a:buNone/>
            </a:pPr>
            <a:endParaRPr lang="es-MX" sz="1800" dirty="0" smtClean="0">
              <a:latin typeface="Arial" pitchFamily="34" charset="0"/>
              <a:cs typeface="Arial" pitchFamily="34" charset="0"/>
            </a:endParaRPr>
          </a:p>
          <a:p>
            <a:pPr marL="0" indent="0" algn="ctr">
              <a:buNone/>
            </a:pPr>
            <a:r>
              <a:rPr lang="es-MX" sz="1800" b="1" dirty="0" smtClean="0">
                <a:latin typeface="Arial" pitchFamily="34" charset="0"/>
                <a:cs typeface="Arial" pitchFamily="34" charset="0"/>
              </a:rPr>
              <a:t>Sanciones por faltas de particulares.</a:t>
            </a:r>
          </a:p>
          <a:p>
            <a:pPr marL="0" indent="0" algn="just">
              <a:buNone/>
            </a:pPr>
            <a:endParaRPr lang="es-MX" sz="1800" b="1" dirty="0" smtClean="0">
              <a:latin typeface="Arial" pitchFamily="34" charset="0"/>
              <a:cs typeface="Arial" pitchFamily="34" charset="0"/>
            </a:endParaRPr>
          </a:p>
          <a:p>
            <a:r>
              <a:rPr lang="es-MX" sz="1900" dirty="0" smtClean="0">
                <a:latin typeface="Arial" panose="020B0604020202020204" pitchFamily="34" charset="0"/>
                <a:cs typeface="Arial" panose="020B0604020202020204" pitchFamily="34" charset="0"/>
              </a:rPr>
              <a:t>Sanción económica. </a:t>
            </a:r>
            <a:r>
              <a:rPr lang="es-MX" sz="1900" dirty="0" smtClean="0">
                <a:solidFill>
                  <a:srgbClr val="FF0000"/>
                </a:solidFill>
                <a:latin typeface="Arial" panose="020B0604020202020204" pitchFamily="34" charset="0"/>
                <a:cs typeface="Arial" panose="020B0604020202020204" pitchFamily="34" charset="0"/>
              </a:rPr>
              <a:t>Hasta 2 tantos del beneficio obtenido o 100 a 150 mil veces el valor diario de la UMA </a:t>
            </a:r>
            <a:r>
              <a:rPr lang="es-MX" sz="1900" u="sng" dirty="0" smtClean="0">
                <a:solidFill>
                  <a:srgbClr val="FF0000"/>
                </a:solidFill>
                <a:latin typeface="Arial" panose="020B0604020202020204" pitchFamily="34" charset="0"/>
                <a:cs typeface="Arial" panose="020B0604020202020204" pitchFamily="34" charset="0"/>
              </a:rPr>
              <a:t>si no hubo beneficio</a:t>
            </a:r>
            <a:r>
              <a:rPr lang="es-MX" sz="1900" dirty="0" smtClean="0">
                <a:solidFill>
                  <a:srgbClr val="FF0000"/>
                </a:solidFill>
                <a:latin typeface="Arial" panose="020B0604020202020204" pitchFamily="34" charset="0"/>
                <a:cs typeface="Arial" panose="020B0604020202020204" pitchFamily="34" charset="0"/>
              </a:rPr>
              <a:t>..</a:t>
            </a:r>
            <a:endParaRPr lang="es-MX" sz="1900" dirty="0">
              <a:solidFill>
                <a:srgbClr val="FF0000"/>
              </a:solidFill>
              <a:latin typeface="Arial" panose="020B0604020202020204" pitchFamily="34" charset="0"/>
              <a:cs typeface="Arial" panose="020B0604020202020204" pitchFamily="34" charset="0"/>
            </a:endParaRPr>
          </a:p>
          <a:p>
            <a:pPr algn="just"/>
            <a:r>
              <a:rPr lang="es-MX" sz="1900" dirty="0" smtClean="0">
                <a:latin typeface="Arial" panose="020B0604020202020204" pitchFamily="34" charset="0"/>
                <a:cs typeface="Arial" panose="020B0604020202020204" pitchFamily="34" charset="0"/>
              </a:rPr>
              <a:t>Inhabilitación </a:t>
            </a:r>
            <a:r>
              <a:rPr lang="es-MX" sz="1900" dirty="0">
                <a:latin typeface="Arial" panose="020B0604020202020204" pitchFamily="34" charset="0"/>
                <a:cs typeface="Arial" panose="020B0604020202020204" pitchFamily="34" charset="0"/>
              </a:rPr>
              <a:t>temporal para </a:t>
            </a:r>
            <a:r>
              <a:rPr lang="es-MX" sz="2000" dirty="0">
                <a:latin typeface="Arial" panose="020B0604020202020204" pitchFamily="34" charset="0"/>
                <a:cs typeface="Arial" panose="020B0604020202020204" pitchFamily="34" charset="0"/>
              </a:rPr>
              <a:t>participar en </a:t>
            </a:r>
            <a:r>
              <a:rPr lang="es-MX" sz="2000" dirty="0" smtClean="0">
                <a:latin typeface="Arial" panose="020B0604020202020204" pitchFamily="34" charset="0"/>
                <a:cs typeface="Arial" panose="020B0604020202020204" pitchFamily="34" charset="0"/>
              </a:rPr>
              <a:t>adquisiciones, arrendamientos</a:t>
            </a:r>
            <a:r>
              <a:rPr lang="es-MX" sz="2000" dirty="0">
                <a:latin typeface="Arial" panose="020B0604020202020204" pitchFamily="34" charset="0"/>
                <a:cs typeface="Arial" panose="020B0604020202020204" pitchFamily="34" charset="0"/>
              </a:rPr>
              <a:t>, servicios u obras públicas, según corresponda, por un periodo que no será menor de tres meses ni mayor de ocho años;</a:t>
            </a:r>
          </a:p>
          <a:p>
            <a:pPr algn="just"/>
            <a:r>
              <a:rPr lang="es-MX" sz="2000" dirty="0" smtClean="0">
                <a:latin typeface="Arial" panose="020B0604020202020204" pitchFamily="34" charset="0"/>
                <a:cs typeface="Arial" panose="020B0604020202020204" pitchFamily="34" charset="0"/>
              </a:rPr>
              <a:t>Indemnización </a:t>
            </a:r>
            <a:r>
              <a:rPr lang="es-MX" sz="2000" dirty="0">
                <a:latin typeface="Arial" panose="020B0604020202020204" pitchFamily="34" charset="0"/>
                <a:cs typeface="Arial" panose="020B0604020202020204" pitchFamily="34" charset="0"/>
              </a:rPr>
              <a:t>por los daños y perjuicios ocasionados a la Hacienda Pública Federal, local o municipal, o al patrimonio de los entes públicos.</a:t>
            </a:r>
          </a:p>
          <a:p>
            <a:pPr algn="just"/>
            <a:endParaRPr lang="es-MX" sz="1800" dirty="0" smtClean="0">
              <a:latin typeface="Arial" pitchFamily="34" charset="0"/>
              <a:cs typeface="Arial" pitchFamily="34" charset="0"/>
            </a:endParaRPr>
          </a:p>
          <a:p>
            <a:pPr marL="0" indent="0" algn="just">
              <a:buNone/>
            </a:pPr>
            <a:endParaRPr lang="es-MX" sz="1800" b="1" dirty="0" smtClean="0">
              <a:latin typeface="Arial" pitchFamily="34" charset="0"/>
              <a:cs typeface="Arial" pitchFamily="34" charset="0"/>
            </a:endParaRPr>
          </a:p>
        </p:txBody>
      </p:sp>
    </p:spTree>
    <p:extLst>
      <p:ext uri="{BB962C8B-B14F-4D97-AF65-F5344CB8AC3E}">
        <p14:creationId xmlns:p14="http://schemas.microsoft.com/office/powerpoint/2010/main" val="356718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ctr">
              <a:buNone/>
            </a:pPr>
            <a:r>
              <a:rPr lang="es-MX" sz="1800" b="1" dirty="0" smtClean="0">
                <a:latin typeface="Arial" pitchFamily="34" charset="0"/>
                <a:cs typeface="Arial" pitchFamily="34" charset="0"/>
              </a:rPr>
              <a:t>Sanciones a personas morales.</a:t>
            </a:r>
          </a:p>
          <a:p>
            <a:pPr marL="0" indent="0" algn="just">
              <a:buNone/>
            </a:pPr>
            <a:endParaRPr lang="es-MX" sz="1800" b="1" dirty="0" smtClean="0">
              <a:latin typeface="Arial" pitchFamily="34" charset="0"/>
              <a:cs typeface="Arial" pitchFamily="34" charset="0"/>
            </a:endParaRPr>
          </a:p>
          <a:p>
            <a:r>
              <a:rPr lang="es-MX" sz="1900" dirty="0" smtClean="0">
                <a:latin typeface="Arial" panose="020B0604020202020204" pitchFamily="34" charset="0"/>
                <a:cs typeface="Arial" panose="020B0604020202020204" pitchFamily="34" charset="0"/>
              </a:rPr>
              <a:t>Sanción económica. </a:t>
            </a:r>
            <a:r>
              <a:rPr lang="es-MX" sz="1900" dirty="0" smtClean="0">
                <a:solidFill>
                  <a:srgbClr val="FF0000"/>
                </a:solidFill>
                <a:latin typeface="Arial" panose="020B0604020202020204" pitchFamily="34" charset="0"/>
                <a:cs typeface="Arial" panose="020B0604020202020204" pitchFamily="34" charset="0"/>
              </a:rPr>
              <a:t>Hasta 2 tantos del beneficio obtenido o 1000 a 1’500,000 veces el valor diario de la UMA si no hubo beneficio..</a:t>
            </a:r>
            <a:endParaRPr lang="es-MX" sz="1900" dirty="0">
              <a:solidFill>
                <a:srgbClr val="FF0000"/>
              </a:solidFill>
              <a:latin typeface="Arial" panose="020B0604020202020204" pitchFamily="34" charset="0"/>
              <a:cs typeface="Arial" panose="020B0604020202020204" pitchFamily="34" charset="0"/>
            </a:endParaRPr>
          </a:p>
          <a:p>
            <a:pPr algn="just"/>
            <a:r>
              <a:rPr lang="es-MX" sz="1900" dirty="0" smtClean="0">
                <a:latin typeface="Arial" panose="020B0604020202020204" pitchFamily="34" charset="0"/>
                <a:cs typeface="Arial" panose="020B0604020202020204" pitchFamily="34" charset="0"/>
              </a:rPr>
              <a:t>Inhabilitación </a:t>
            </a:r>
            <a:r>
              <a:rPr lang="es-MX" sz="1900" dirty="0">
                <a:latin typeface="Arial" panose="020B0604020202020204" pitchFamily="34" charset="0"/>
                <a:cs typeface="Arial" panose="020B0604020202020204" pitchFamily="34" charset="0"/>
              </a:rPr>
              <a:t>temporal para </a:t>
            </a:r>
            <a:r>
              <a:rPr lang="es-MX" sz="2000" dirty="0">
                <a:latin typeface="Arial" panose="020B0604020202020204" pitchFamily="34" charset="0"/>
                <a:cs typeface="Arial" panose="020B0604020202020204" pitchFamily="34" charset="0"/>
              </a:rPr>
              <a:t>participar en </a:t>
            </a:r>
            <a:r>
              <a:rPr lang="es-MX" sz="2000" dirty="0" smtClean="0">
                <a:latin typeface="Arial" panose="020B0604020202020204" pitchFamily="34" charset="0"/>
                <a:cs typeface="Arial" panose="020B0604020202020204" pitchFamily="34" charset="0"/>
              </a:rPr>
              <a:t>adquisiciones, arrendamientos</a:t>
            </a:r>
            <a:r>
              <a:rPr lang="es-MX" sz="2000" dirty="0">
                <a:latin typeface="Arial" panose="020B0604020202020204" pitchFamily="34" charset="0"/>
                <a:cs typeface="Arial" panose="020B0604020202020204" pitchFamily="34" charset="0"/>
              </a:rPr>
              <a:t>, servicios u obras públicas, según corresponda, por un periodo que no será menor de tres meses ni mayor de </a:t>
            </a:r>
            <a:r>
              <a:rPr lang="es-MX" sz="2000" dirty="0" smtClean="0">
                <a:latin typeface="Arial" panose="020B0604020202020204" pitchFamily="34" charset="0"/>
                <a:cs typeface="Arial" panose="020B0604020202020204" pitchFamily="34" charset="0"/>
              </a:rPr>
              <a:t>diez </a:t>
            </a:r>
            <a:r>
              <a:rPr lang="es-MX" sz="2000" dirty="0">
                <a:latin typeface="Arial" panose="020B0604020202020204" pitchFamily="34" charset="0"/>
                <a:cs typeface="Arial" panose="020B0604020202020204" pitchFamily="34" charset="0"/>
              </a:rPr>
              <a:t>años;</a:t>
            </a:r>
          </a:p>
          <a:p>
            <a:pPr algn="just"/>
            <a:r>
              <a:rPr lang="es-MX" sz="2000" dirty="0" err="1" smtClean="0">
                <a:latin typeface="Arial" panose="020B0604020202020204" pitchFamily="34" charset="0"/>
                <a:cs typeface="Arial" panose="020B0604020202020204" pitchFamily="34" charset="0"/>
              </a:rPr>
              <a:t>Suspension</a:t>
            </a:r>
            <a:r>
              <a:rPr lang="es-MX" sz="2000" dirty="0" smtClean="0">
                <a:latin typeface="Arial" panose="020B0604020202020204" pitchFamily="34" charset="0"/>
                <a:cs typeface="Arial" panose="020B0604020202020204" pitchFamily="34" charset="0"/>
              </a:rPr>
              <a:t> de actividades  </a:t>
            </a:r>
            <a:r>
              <a:rPr lang="es-MX" sz="2000" dirty="0" smtClean="0">
                <a:solidFill>
                  <a:srgbClr val="FF0000"/>
                </a:solidFill>
                <a:latin typeface="Arial" panose="020B0604020202020204" pitchFamily="34" charset="0"/>
                <a:cs typeface="Arial" panose="020B0604020202020204" pitchFamily="34" charset="0"/>
              </a:rPr>
              <a:t>de tres meses a tres años.</a:t>
            </a:r>
          </a:p>
          <a:p>
            <a:pPr algn="just"/>
            <a:r>
              <a:rPr lang="es-MX" sz="2000" dirty="0" smtClean="0">
                <a:solidFill>
                  <a:srgbClr val="FF0000"/>
                </a:solidFill>
                <a:latin typeface="Arial" panose="020B0604020202020204" pitchFamily="34" charset="0"/>
                <a:cs typeface="Arial" panose="020B0604020202020204" pitchFamily="34" charset="0"/>
              </a:rPr>
              <a:t>Disolución de la sociedad.</a:t>
            </a:r>
          </a:p>
          <a:p>
            <a:pPr algn="just"/>
            <a:r>
              <a:rPr lang="es-MX" sz="2000" dirty="0" smtClean="0">
                <a:latin typeface="Arial" panose="020B0604020202020204" pitchFamily="34" charset="0"/>
                <a:cs typeface="Arial" panose="020B0604020202020204" pitchFamily="34" charset="0"/>
              </a:rPr>
              <a:t>Indemnización </a:t>
            </a:r>
            <a:r>
              <a:rPr lang="es-MX" sz="2000" dirty="0">
                <a:latin typeface="Arial" panose="020B0604020202020204" pitchFamily="34" charset="0"/>
                <a:cs typeface="Arial" panose="020B0604020202020204" pitchFamily="34" charset="0"/>
              </a:rPr>
              <a:t>por los daños y perjuicios ocasionados a la Hacienda Pública Federal, local o municipal, o al patrimonio de los entes </a:t>
            </a:r>
            <a:r>
              <a:rPr lang="es-MX" sz="2000" dirty="0" smtClean="0">
                <a:latin typeface="Arial" panose="020B0604020202020204" pitchFamily="34" charset="0"/>
                <a:cs typeface="Arial" panose="020B0604020202020204" pitchFamily="34" charset="0"/>
              </a:rPr>
              <a:t>públicos.</a:t>
            </a:r>
          </a:p>
          <a:p>
            <a:pPr marL="0" indent="0" algn="just">
              <a:buNone/>
            </a:pPr>
            <a:r>
              <a:rPr lang="es-MX" sz="2000" b="1" dirty="0" smtClean="0">
                <a:latin typeface="Arial" panose="020B0604020202020204" pitchFamily="34" charset="0"/>
                <a:cs typeface="Arial" panose="020B0604020202020204" pitchFamily="34" charset="0"/>
              </a:rPr>
              <a:t>Atenúa la sanción si la persona moral denuncia o colabora.</a:t>
            </a:r>
          </a:p>
          <a:p>
            <a:pPr algn="just"/>
            <a:endParaRPr lang="es-MX" sz="2000" dirty="0">
              <a:solidFill>
                <a:srgbClr val="FF0000"/>
              </a:solidFill>
              <a:latin typeface="Arial" panose="020B0604020202020204" pitchFamily="34" charset="0"/>
              <a:cs typeface="Arial" panose="020B0604020202020204" pitchFamily="34" charset="0"/>
            </a:endParaRPr>
          </a:p>
          <a:p>
            <a:pPr algn="just"/>
            <a:endParaRPr lang="es-MX" sz="1800" dirty="0" smtClean="0">
              <a:latin typeface="Arial" pitchFamily="34" charset="0"/>
              <a:cs typeface="Arial" pitchFamily="34" charset="0"/>
            </a:endParaRPr>
          </a:p>
          <a:p>
            <a:pPr marL="0" indent="0" algn="just">
              <a:buNone/>
            </a:pPr>
            <a:endParaRPr lang="es-MX" sz="1800" b="1" dirty="0" smtClean="0">
              <a:latin typeface="Arial" pitchFamily="34" charset="0"/>
              <a:cs typeface="Arial" pitchFamily="34" charset="0"/>
            </a:endParaRPr>
          </a:p>
        </p:txBody>
      </p:sp>
    </p:spTree>
    <p:extLst>
      <p:ext uri="{BB962C8B-B14F-4D97-AF65-F5344CB8AC3E}">
        <p14:creationId xmlns:p14="http://schemas.microsoft.com/office/powerpoint/2010/main" val="52663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ctr">
              <a:buNone/>
            </a:pPr>
            <a:r>
              <a:rPr lang="es-MX" sz="1800" b="1" dirty="0" smtClean="0">
                <a:latin typeface="Arial" pitchFamily="34" charset="0"/>
                <a:cs typeface="Arial" pitchFamily="34" charset="0"/>
              </a:rPr>
              <a:t>Imposición y ejecución de sanciones por faltas graves.</a:t>
            </a:r>
          </a:p>
          <a:p>
            <a:pPr marL="0" indent="0" algn="just">
              <a:buNone/>
            </a:pPr>
            <a:endParaRPr lang="es-MX" sz="1800" b="1" dirty="0" smtClean="0">
              <a:latin typeface="Arial" pitchFamily="34" charset="0"/>
              <a:cs typeface="Arial" pitchFamily="34" charset="0"/>
            </a:endParaRPr>
          </a:p>
          <a:p>
            <a:r>
              <a:rPr lang="es-MX" sz="1900" dirty="0" smtClean="0">
                <a:latin typeface="Arial" panose="020B0604020202020204" pitchFamily="34" charset="0"/>
                <a:cs typeface="Arial" panose="020B0604020202020204" pitchFamily="34" charset="0"/>
              </a:rPr>
              <a:t>Corresponde la imposición al Tribunal; la ejecución de las sanciones económicas al SAT.</a:t>
            </a:r>
            <a:endParaRPr lang="es-MX" sz="1900" dirty="0">
              <a:solidFill>
                <a:srgbClr val="FF0000"/>
              </a:solidFill>
              <a:latin typeface="Arial" panose="020B060402020202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El Tribunal puede en el transcurso del procedimiento, solicitar el Embargo Precautorio ante el riesgo de que el presunto responsable se sustraiga o quede en estado de insolvencia.</a:t>
            </a:r>
          </a:p>
          <a:p>
            <a:pPr marL="0" indent="0" algn="just">
              <a:buNone/>
            </a:pPr>
            <a:r>
              <a:rPr lang="es-MX" sz="2000" b="1" dirty="0" smtClean="0">
                <a:latin typeface="Arial" panose="020B0604020202020204" pitchFamily="34" charset="0"/>
                <a:cs typeface="Arial" panose="020B0604020202020204" pitchFamily="34" charset="0"/>
              </a:rPr>
              <a:t>En el caso de confesión de la falta , es factible la reducción  de la sanción entre el 50% y el 70%, siempre y cuando:</a:t>
            </a:r>
          </a:p>
          <a:p>
            <a:pPr algn="just"/>
            <a:r>
              <a:rPr lang="es-MX" sz="2000" dirty="0" smtClean="0">
                <a:solidFill>
                  <a:srgbClr val="FF0000"/>
                </a:solidFill>
                <a:latin typeface="Arial" panose="020B0604020202020204" pitchFamily="34" charset="0"/>
                <a:cs typeface="Arial" panose="020B0604020202020204" pitchFamily="34" charset="0"/>
              </a:rPr>
              <a:t>No se haya notificado el inicio del procedimiento de responsabilidad</a:t>
            </a:r>
          </a:p>
          <a:p>
            <a:pPr algn="just"/>
            <a:r>
              <a:rPr lang="es-MX" sz="2000" dirty="0" smtClean="0">
                <a:solidFill>
                  <a:srgbClr val="FF0000"/>
                </a:solidFill>
                <a:latin typeface="Arial" panose="020B0604020202020204" pitchFamily="34" charset="0"/>
                <a:cs typeface="Arial" panose="020B0604020202020204" pitchFamily="34" charset="0"/>
              </a:rPr>
              <a:t>De los involucrados, sea al primero en confesar</a:t>
            </a:r>
          </a:p>
          <a:p>
            <a:pPr algn="just"/>
            <a:r>
              <a:rPr lang="es-MX" sz="2000" dirty="0" smtClean="0">
                <a:solidFill>
                  <a:srgbClr val="FF0000"/>
                </a:solidFill>
                <a:latin typeface="Arial" panose="020B0604020202020204" pitchFamily="34" charset="0"/>
                <a:cs typeface="Arial" panose="020B0604020202020204" pitchFamily="34" charset="0"/>
              </a:rPr>
              <a:t>Que coopere plenamente y suspenda su participación.</a:t>
            </a:r>
            <a:endParaRPr lang="es-MX" sz="2000" dirty="0">
              <a:solidFill>
                <a:srgbClr val="FF0000"/>
              </a:solidFill>
              <a:latin typeface="Arial" panose="020B0604020202020204" pitchFamily="34" charset="0"/>
              <a:cs typeface="Arial" panose="020B0604020202020204" pitchFamily="34" charset="0"/>
            </a:endParaRPr>
          </a:p>
          <a:p>
            <a:pPr algn="just"/>
            <a:endParaRPr lang="es-MX" sz="1800" dirty="0" smtClean="0">
              <a:latin typeface="Arial" pitchFamily="34" charset="0"/>
              <a:cs typeface="Arial" pitchFamily="34" charset="0"/>
            </a:endParaRPr>
          </a:p>
          <a:p>
            <a:pPr marL="0" indent="0" algn="just">
              <a:buNone/>
            </a:pPr>
            <a:endParaRPr lang="es-MX" sz="1800" b="1" dirty="0" smtClean="0">
              <a:latin typeface="Arial" pitchFamily="34" charset="0"/>
              <a:cs typeface="Arial" pitchFamily="34" charset="0"/>
            </a:endParaRPr>
          </a:p>
        </p:txBody>
      </p:sp>
    </p:spTree>
    <p:extLst>
      <p:ext uri="{BB962C8B-B14F-4D97-AF65-F5344CB8AC3E}">
        <p14:creationId xmlns:p14="http://schemas.microsoft.com/office/powerpoint/2010/main" val="688263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ctr">
              <a:buNone/>
            </a:pPr>
            <a:r>
              <a:rPr lang="es-MX" sz="1800" b="1" dirty="0" smtClean="0">
                <a:latin typeface="Arial" pitchFamily="34" charset="0"/>
                <a:cs typeface="Arial" pitchFamily="34" charset="0"/>
              </a:rPr>
              <a:t>Investigación y calificación de las faltas.</a:t>
            </a:r>
          </a:p>
          <a:p>
            <a:pPr marL="0" indent="0" algn="just">
              <a:buNone/>
            </a:pPr>
            <a:endParaRPr lang="es-MX" sz="1800" b="1" dirty="0" smtClean="0">
              <a:latin typeface="Arial" pitchFamily="34" charset="0"/>
              <a:cs typeface="Arial" pitchFamily="34" charset="0"/>
            </a:endParaRPr>
          </a:p>
          <a:p>
            <a:pPr algn="just"/>
            <a:r>
              <a:rPr lang="es-MX" sz="1900" dirty="0" smtClean="0">
                <a:latin typeface="Arial" panose="020B0604020202020204" pitchFamily="34" charset="0"/>
                <a:cs typeface="Arial" panose="020B0604020202020204" pitchFamily="34" charset="0"/>
              </a:rPr>
              <a:t>En la investigación deben observarse los principios de legalidad, imparcialidad, objetividad, congruencia, </a:t>
            </a:r>
            <a:r>
              <a:rPr lang="es-MX" sz="1900" dirty="0" smtClean="0">
                <a:solidFill>
                  <a:srgbClr val="FF0000"/>
                </a:solidFill>
                <a:latin typeface="Arial" panose="020B0604020202020204" pitchFamily="34" charset="0"/>
                <a:cs typeface="Arial" panose="020B0604020202020204" pitchFamily="34" charset="0"/>
              </a:rPr>
              <a:t>verdad material</a:t>
            </a:r>
            <a:r>
              <a:rPr lang="es-MX" sz="1900" dirty="0" smtClean="0">
                <a:latin typeface="Arial" panose="020B0604020202020204" pitchFamily="34" charset="0"/>
                <a:cs typeface="Arial" panose="020B0604020202020204" pitchFamily="34" charset="0"/>
              </a:rPr>
              <a:t>, y respeto a los derechos humanos.</a:t>
            </a:r>
          </a:p>
          <a:p>
            <a:pPr algn="just"/>
            <a:r>
              <a:rPr lang="es-MX" sz="1800" dirty="0" smtClean="0">
                <a:latin typeface="Arial" pitchFamily="34" charset="0"/>
                <a:cs typeface="Arial" pitchFamily="34" charset="0"/>
              </a:rPr>
              <a:t>La investigación, inicia de oficio, por denuncia o como resultado de las auditorías.</a:t>
            </a:r>
          </a:p>
          <a:p>
            <a:pPr algn="just"/>
            <a:r>
              <a:rPr lang="es-MX" sz="1800" b="1" dirty="0" smtClean="0">
                <a:latin typeface="Arial" pitchFamily="34" charset="0"/>
                <a:cs typeface="Arial" pitchFamily="34" charset="0"/>
              </a:rPr>
              <a:t>A las autoridades investigadoras </a:t>
            </a:r>
            <a:r>
              <a:rPr lang="es-MX" sz="1800" dirty="0" smtClean="0">
                <a:latin typeface="Arial" pitchFamily="34" charset="0"/>
                <a:cs typeface="Arial" pitchFamily="34" charset="0"/>
              </a:rPr>
              <a:t>no les son oponibles las disposiciones dirigidas a proteger el secreto de la información en materia financiera. Gozarán de facultades amplias para solicitar información y pueden imponer medidas de apremio.</a:t>
            </a:r>
          </a:p>
          <a:p>
            <a:pPr algn="just"/>
            <a:r>
              <a:rPr lang="es-MX" sz="1800" dirty="0" smtClean="0">
                <a:latin typeface="Arial" pitchFamily="34" charset="0"/>
                <a:cs typeface="Arial" pitchFamily="34" charset="0"/>
              </a:rPr>
              <a:t>También le corresponde calificar, al finalizar la investigación, la conducta como</a:t>
            </a:r>
            <a:r>
              <a:rPr lang="es-MX" sz="1800" dirty="0" smtClean="0">
                <a:solidFill>
                  <a:srgbClr val="FF0000"/>
                </a:solidFill>
                <a:latin typeface="Arial" pitchFamily="34" charset="0"/>
                <a:cs typeface="Arial" pitchFamily="34" charset="0"/>
              </a:rPr>
              <a:t> grave o no grave.</a:t>
            </a:r>
            <a:r>
              <a:rPr lang="es-MX" sz="1800" dirty="0" smtClean="0">
                <a:latin typeface="Arial" pitchFamily="34" charset="0"/>
                <a:cs typeface="Arial" pitchFamily="34" charset="0"/>
              </a:rPr>
              <a:t>  </a:t>
            </a:r>
          </a:p>
          <a:p>
            <a:pPr marL="0" indent="0" algn="just">
              <a:buNone/>
            </a:pPr>
            <a:endParaRPr lang="es-MX" sz="1800" b="1" dirty="0" smtClean="0">
              <a:latin typeface="Arial" pitchFamily="34" charset="0"/>
              <a:cs typeface="Arial" pitchFamily="34" charset="0"/>
            </a:endParaRPr>
          </a:p>
        </p:txBody>
      </p:sp>
    </p:spTree>
    <p:extLst>
      <p:ext uri="{BB962C8B-B14F-4D97-AF65-F5344CB8AC3E}">
        <p14:creationId xmlns:p14="http://schemas.microsoft.com/office/powerpoint/2010/main" val="385661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ctr">
              <a:buNone/>
            </a:pPr>
            <a:r>
              <a:rPr lang="es-MX" sz="1800" b="1" dirty="0" smtClean="0">
                <a:latin typeface="Arial" pitchFamily="34" charset="0"/>
                <a:cs typeface="Arial" pitchFamily="34" charset="0"/>
              </a:rPr>
              <a:t>Investigación y calificación de las faltas.</a:t>
            </a:r>
          </a:p>
          <a:p>
            <a:pPr marL="0" indent="0" algn="just">
              <a:buNone/>
            </a:pPr>
            <a:endParaRPr lang="es-MX" sz="1800" b="1" dirty="0" smtClean="0">
              <a:latin typeface="Arial" pitchFamily="34" charset="0"/>
              <a:cs typeface="Arial" pitchFamily="34" charset="0"/>
            </a:endParaRPr>
          </a:p>
          <a:p>
            <a:pPr algn="just"/>
            <a:r>
              <a:rPr lang="es-MX" sz="1900" dirty="0" smtClean="0">
                <a:latin typeface="Arial" panose="020B0604020202020204" pitchFamily="34" charset="0"/>
                <a:cs typeface="Arial" panose="020B0604020202020204" pitchFamily="34" charset="0"/>
              </a:rPr>
              <a:t>Una vez calificada la conducta, se incluirá la misma en el Informe de Presunta Responsabilidad, que se presentará ante la </a:t>
            </a:r>
            <a:r>
              <a:rPr lang="es-MX" sz="1900" b="1" dirty="0" smtClean="0">
                <a:latin typeface="Arial" panose="020B0604020202020204" pitchFamily="34" charset="0"/>
                <a:cs typeface="Arial" panose="020B0604020202020204" pitchFamily="34" charset="0"/>
              </a:rPr>
              <a:t>Autoridad Substanciadora.</a:t>
            </a:r>
          </a:p>
          <a:p>
            <a:pPr algn="just"/>
            <a:r>
              <a:rPr lang="es-MX" sz="1800" dirty="0" smtClean="0">
                <a:latin typeface="Arial" pitchFamily="34" charset="0"/>
                <a:cs typeface="Arial" pitchFamily="34" charset="0"/>
              </a:rPr>
              <a:t>Las autoridades substanciadoras o </a:t>
            </a:r>
            <a:r>
              <a:rPr lang="es-MX" sz="1800" b="1" dirty="0" err="1" smtClean="0">
                <a:latin typeface="Arial" pitchFamily="34" charset="0"/>
                <a:cs typeface="Arial" pitchFamily="34" charset="0"/>
              </a:rPr>
              <a:t>resolutoras</a:t>
            </a:r>
            <a:r>
              <a:rPr lang="es-MX" sz="1800" b="1" dirty="0" smtClean="0">
                <a:latin typeface="Arial" pitchFamily="34" charset="0"/>
                <a:cs typeface="Arial" pitchFamily="34" charset="0"/>
              </a:rPr>
              <a:t>,</a:t>
            </a:r>
            <a:r>
              <a:rPr lang="es-MX" sz="1800" dirty="0" smtClean="0">
                <a:latin typeface="Arial" pitchFamily="34" charset="0"/>
                <a:cs typeface="Arial" pitchFamily="34" charset="0"/>
              </a:rPr>
              <a:t> pueden abstenerse  de iniciar procedimiento  de responsabilidad administrativa si no existe daño al erario y además, si la actuación está referida a una cuestión de criterio o arbitrio opinable y si el acto u omisión ya fue corregido o subsanado.</a:t>
            </a:r>
          </a:p>
          <a:p>
            <a:pPr algn="just"/>
            <a:endParaRPr lang="es-MX" sz="1800" dirty="0">
              <a:latin typeface="Arial" pitchFamily="34" charset="0"/>
              <a:cs typeface="Arial" pitchFamily="34" charset="0"/>
            </a:endParaRPr>
          </a:p>
          <a:p>
            <a:pPr algn="just"/>
            <a:r>
              <a:rPr lang="es-MX" sz="1800" dirty="0" smtClean="0">
                <a:solidFill>
                  <a:srgbClr val="FF0000"/>
                </a:solidFill>
                <a:latin typeface="Arial" pitchFamily="34" charset="0"/>
                <a:cs typeface="Arial" pitchFamily="34" charset="0"/>
              </a:rPr>
              <a:t>La autoridad investigadora o el denunciante pueden impugnar en INCONFORMIDAD,  la abstención.</a:t>
            </a:r>
          </a:p>
          <a:p>
            <a:pPr marL="0" indent="0" algn="just">
              <a:buNone/>
            </a:pPr>
            <a:endParaRPr lang="es-MX" sz="1800" b="1" dirty="0" smtClean="0">
              <a:latin typeface="Arial" pitchFamily="34" charset="0"/>
              <a:cs typeface="Arial" pitchFamily="34" charset="0"/>
            </a:endParaRPr>
          </a:p>
        </p:txBody>
      </p:sp>
    </p:spTree>
    <p:extLst>
      <p:ext uri="{BB962C8B-B14F-4D97-AF65-F5344CB8AC3E}">
        <p14:creationId xmlns:p14="http://schemas.microsoft.com/office/powerpoint/2010/main" val="985712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ctr">
              <a:buNone/>
            </a:pPr>
            <a:r>
              <a:rPr lang="es-MX" sz="1800" b="1" dirty="0" smtClean="0">
                <a:latin typeface="Arial" pitchFamily="34" charset="0"/>
                <a:cs typeface="Arial" pitchFamily="34" charset="0"/>
              </a:rPr>
              <a:t>Investigación y calificación de las faltas.</a:t>
            </a:r>
          </a:p>
          <a:p>
            <a:pPr marL="0" indent="0" algn="just">
              <a:buNone/>
            </a:pPr>
            <a:endParaRPr lang="es-ES" sz="1800" b="1" dirty="0" smtClean="0"/>
          </a:p>
          <a:p>
            <a:pPr marL="0" indent="0" algn="just">
              <a:buNone/>
            </a:pPr>
            <a:endParaRPr lang="es-ES" sz="1800" b="1" dirty="0"/>
          </a:p>
          <a:p>
            <a:pPr marL="0" indent="0" algn="just">
              <a:buNone/>
            </a:pPr>
            <a:r>
              <a:rPr lang="es-ES" sz="1800" b="1" dirty="0" smtClean="0"/>
              <a:t>Artículo </a:t>
            </a:r>
            <a:r>
              <a:rPr lang="es-ES" sz="1800" b="1" dirty="0"/>
              <a:t>115. </a:t>
            </a:r>
            <a:r>
              <a:rPr lang="es-ES" sz="1800" b="1" i="1" dirty="0"/>
              <a:t>La autoridad a quien se encomiende la substanciación y, en su caso, resolución del procedimiento de responsabilidad administrativa, deberá ser distinto de aquél o aquellos encargados de la investigación</a:t>
            </a:r>
            <a:r>
              <a:rPr lang="es-ES" sz="1800" dirty="0"/>
              <a:t>. Para tal efecto, las Secretarías, los Órganos internos de control, la Auditoría Superior, las entidades de fiscalización superior de las entidades federativas, así como las unidades de responsabilidades de las empresas productivas del Estado, contarán con la estructura orgánica necesaria para realizar las funciones correspondientes a las autoridades </a:t>
            </a:r>
            <a:r>
              <a:rPr lang="es-ES" sz="1800" b="1" dirty="0"/>
              <a:t>investigadoras y substanciadoras</a:t>
            </a:r>
            <a:r>
              <a:rPr lang="es-ES" sz="1800" dirty="0"/>
              <a:t>, y garantizarán la independencia entre ambas en el ejercicio de sus funciones.</a:t>
            </a:r>
            <a:endParaRPr lang="es-MX" sz="1800" dirty="0"/>
          </a:p>
          <a:p>
            <a:pPr marL="0" indent="0" algn="just">
              <a:buNone/>
            </a:pPr>
            <a:endParaRPr lang="es-MX" sz="1800" b="1" dirty="0" smtClean="0">
              <a:latin typeface="Arial" pitchFamily="34" charset="0"/>
              <a:cs typeface="Arial" pitchFamily="34" charset="0"/>
            </a:endParaRPr>
          </a:p>
          <a:p>
            <a:pPr marL="0" indent="0" algn="just">
              <a:buNone/>
            </a:pPr>
            <a:endParaRPr lang="es-MX" sz="1800" b="1" dirty="0" smtClean="0">
              <a:latin typeface="Arial" pitchFamily="34" charset="0"/>
              <a:cs typeface="Arial" pitchFamily="34" charset="0"/>
            </a:endParaRPr>
          </a:p>
        </p:txBody>
      </p:sp>
    </p:spTree>
    <p:extLst>
      <p:ext uri="{BB962C8B-B14F-4D97-AF65-F5344CB8AC3E}">
        <p14:creationId xmlns:p14="http://schemas.microsoft.com/office/powerpoint/2010/main" val="18404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lnSpcReduction="10000"/>
          </a:bodyPr>
          <a:lstStyle/>
          <a:p>
            <a:pPr marL="0" indent="0" algn="ctr">
              <a:buNone/>
            </a:pPr>
            <a:r>
              <a:rPr lang="es-MX" sz="1800" b="1" dirty="0" smtClean="0">
                <a:latin typeface="Arial" pitchFamily="34" charset="0"/>
                <a:cs typeface="Arial" pitchFamily="34" charset="0"/>
              </a:rPr>
              <a:t>Procedimiento de Responsabilidad Administrativa.</a:t>
            </a:r>
          </a:p>
          <a:p>
            <a:pPr marL="0" indent="0" algn="ctr">
              <a:buNone/>
            </a:pPr>
            <a:r>
              <a:rPr lang="es-MX" sz="1800" b="1" dirty="0" smtClean="0">
                <a:latin typeface="Arial" pitchFamily="34" charset="0"/>
                <a:cs typeface="Arial" pitchFamily="34" charset="0"/>
              </a:rPr>
              <a:t>(Generalidades)</a:t>
            </a:r>
          </a:p>
          <a:p>
            <a:pPr marL="0" indent="0" algn="just">
              <a:buNone/>
            </a:pPr>
            <a:endParaRPr lang="es-MX" sz="1800" b="1" dirty="0" smtClean="0">
              <a:latin typeface="Arial" pitchFamily="34" charset="0"/>
              <a:cs typeface="Arial" pitchFamily="34" charset="0"/>
            </a:endParaRPr>
          </a:p>
          <a:p>
            <a:pPr algn="just"/>
            <a:r>
              <a:rPr lang="es-MX" sz="1900" dirty="0" smtClean="0">
                <a:latin typeface="Arial" panose="020B0604020202020204" pitchFamily="34" charset="0"/>
                <a:cs typeface="Arial" panose="020B0604020202020204" pitchFamily="34" charset="0"/>
              </a:rPr>
              <a:t>Deben observarse los principios de legalidad, presunción de inocencia, imparcialidad, objetividad, congruencia, exhaustividad, </a:t>
            </a:r>
            <a:r>
              <a:rPr lang="es-MX" sz="1900" dirty="0" smtClean="0">
                <a:solidFill>
                  <a:srgbClr val="FF0000"/>
                </a:solidFill>
                <a:latin typeface="Arial" panose="020B0604020202020204" pitchFamily="34" charset="0"/>
                <a:cs typeface="Arial" panose="020B0604020202020204" pitchFamily="34" charset="0"/>
              </a:rPr>
              <a:t>verdad material</a:t>
            </a:r>
            <a:r>
              <a:rPr lang="es-MX" sz="1900" dirty="0" smtClean="0">
                <a:latin typeface="Arial" panose="020B0604020202020204" pitchFamily="34" charset="0"/>
                <a:cs typeface="Arial" panose="020B0604020202020204" pitchFamily="34" charset="0"/>
              </a:rPr>
              <a:t>, y respeto a los derechos humanos.</a:t>
            </a:r>
          </a:p>
          <a:p>
            <a:pPr algn="just"/>
            <a:r>
              <a:rPr lang="es-MX" sz="1800" dirty="0" smtClean="0">
                <a:latin typeface="Arial" pitchFamily="34" charset="0"/>
                <a:cs typeface="Arial" pitchFamily="34" charset="0"/>
              </a:rPr>
              <a:t>Inicia cuando la substanciadora admite el Informe de Presunta Responsabilidad.</a:t>
            </a:r>
          </a:p>
          <a:p>
            <a:pPr algn="just"/>
            <a:r>
              <a:rPr lang="es-MX" sz="1800" dirty="0" smtClean="0">
                <a:solidFill>
                  <a:srgbClr val="FF0000"/>
                </a:solidFill>
                <a:latin typeface="Arial" pitchFamily="34" charset="0"/>
                <a:cs typeface="Arial" pitchFamily="34" charset="0"/>
              </a:rPr>
              <a:t>La admisión del Informe de Presuntas Responsabilidades interrumpe los plazos de prescripción. (art. 113 vs. Art. 74)</a:t>
            </a:r>
            <a:r>
              <a:rPr lang="es-MX" sz="1800" dirty="0" smtClean="0">
                <a:latin typeface="Arial" pitchFamily="34" charset="0"/>
                <a:cs typeface="Arial" pitchFamily="34" charset="0"/>
              </a:rPr>
              <a:t>  </a:t>
            </a:r>
          </a:p>
          <a:p>
            <a:pPr algn="just"/>
            <a:r>
              <a:rPr lang="es-MX" sz="1800" dirty="0" smtClean="0">
                <a:latin typeface="Arial" pitchFamily="34" charset="0"/>
                <a:cs typeface="Arial" pitchFamily="34" charset="0"/>
              </a:rPr>
              <a:t>Son partes en el procedimiento, La autoridad investigadora, el presunto responsable, el particular vinculado y los terceros.</a:t>
            </a:r>
          </a:p>
          <a:p>
            <a:pPr algn="just"/>
            <a:r>
              <a:rPr lang="es-MX" sz="1800" dirty="0" smtClean="0">
                <a:latin typeface="Arial" pitchFamily="34" charset="0"/>
                <a:cs typeface="Arial" pitchFamily="34" charset="0"/>
              </a:rPr>
              <a:t>Pueden autorizar a Abogados en términos amplios.</a:t>
            </a:r>
          </a:p>
          <a:p>
            <a:pPr algn="just"/>
            <a:r>
              <a:rPr lang="es-MX" sz="1800" dirty="0" smtClean="0">
                <a:latin typeface="Arial" pitchFamily="34" charset="0"/>
                <a:cs typeface="Arial" pitchFamily="34" charset="0"/>
              </a:rPr>
              <a:t>La Ley Federal de Procedimiento Contencioso Administrativo, es de aplicación supletoria.</a:t>
            </a:r>
          </a:p>
          <a:p>
            <a:pPr marL="0" indent="0" algn="just">
              <a:buNone/>
            </a:pPr>
            <a:endParaRPr lang="es-MX" sz="1800" b="1" dirty="0" smtClean="0">
              <a:latin typeface="Arial" pitchFamily="34" charset="0"/>
              <a:cs typeface="Arial" pitchFamily="34" charset="0"/>
            </a:endParaRPr>
          </a:p>
        </p:txBody>
      </p:sp>
    </p:spTree>
    <p:extLst>
      <p:ext uri="{BB962C8B-B14F-4D97-AF65-F5344CB8AC3E}">
        <p14:creationId xmlns:p14="http://schemas.microsoft.com/office/powerpoint/2010/main" val="329314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ctr">
              <a:buNone/>
            </a:pPr>
            <a:r>
              <a:rPr lang="es-MX" sz="1800" b="1" dirty="0" smtClean="0">
                <a:latin typeface="Arial" pitchFamily="34" charset="0"/>
                <a:cs typeface="Arial" pitchFamily="34" charset="0"/>
              </a:rPr>
              <a:t>Procedimiento de Responsabilidad Administrativa.</a:t>
            </a:r>
          </a:p>
          <a:p>
            <a:pPr marL="0" indent="0" algn="ctr">
              <a:buNone/>
            </a:pPr>
            <a:r>
              <a:rPr lang="es-MX" sz="1800" b="1" dirty="0" smtClean="0">
                <a:latin typeface="Arial" pitchFamily="34" charset="0"/>
                <a:cs typeface="Arial" pitchFamily="34" charset="0"/>
              </a:rPr>
              <a:t>(Generalidades)</a:t>
            </a:r>
          </a:p>
          <a:p>
            <a:pPr marL="0" indent="0" algn="just">
              <a:buNone/>
            </a:pPr>
            <a:endParaRPr lang="es-MX" sz="1800" b="1" dirty="0" smtClean="0">
              <a:latin typeface="Arial" pitchFamily="34" charset="0"/>
              <a:cs typeface="Arial" pitchFamily="34" charset="0"/>
            </a:endParaRPr>
          </a:p>
          <a:p>
            <a:pPr marL="0" indent="0" algn="just">
              <a:buNone/>
            </a:pPr>
            <a:r>
              <a:rPr lang="es-MX" sz="1900" b="1" dirty="0" smtClean="0">
                <a:latin typeface="Arial" panose="020B0604020202020204" pitchFamily="34" charset="0"/>
                <a:cs typeface="Arial" panose="020B0604020202020204" pitchFamily="34" charset="0"/>
              </a:rPr>
              <a:t>Medidas Cautelares</a:t>
            </a:r>
            <a:r>
              <a:rPr lang="es-MX" sz="1900" dirty="0" smtClean="0">
                <a:latin typeface="Arial" panose="020B0604020202020204" pitchFamily="34" charset="0"/>
                <a:cs typeface="Arial" panose="020B0604020202020204" pitchFamily="34" charset="0"/>
              </a:rPr>
              <a:t>.</a:t>
            </a:r>
          </a:p>
          <a:p>
            <a:pPr algn="just"/>
            <a:r>
              <a:rPr lang="es-MX" sz="1900" dirty="0" smtClean="0">
                <a:latin typeface="Arial" panose="020B0604020202020204" pitchFamily="34" charset="0"/>
                <a:cs typeface="Arial" panose="020B0604020202020204" pitchFamily="34" charset="0"/>
              </a:rPr>
              <a:t>La substanciadora o </a:t>
            </a:r>
            <a:r>
              <a:rPr lang="es-MX" sz="1900" dirty="0" err="1" smtClean="0">
                <a:latin typeface="Arial" panose="020B0604020202020204" pitchFamily="34" charset="0"/>
                <a:cs typeface="Arial" panose="020B0604020202020204" pitchFamily="34" charset="0"/>
              </a:rPr>
              <a:t>resolutora</a:t>
            </a:r>
            <a:r>
              <a:rPr lang="es-MX" sz="1900" dirty="0" smtClean="0">
                <a:latin typeface="Arial" panose="020B0604020202020204" pitchFamily="34" charset="0"/>
                <a:cs typeface="Arial" panose="020B0604020202020204" pitchFamily="34" charset="0"/>
              </a:rPr>
              <a:t> las concede a petición de parte.</a:t>
            </a:r>
          </a:p>
          <a:p>
            <a:pPr algn="just"/>
            <a:r>
              <a:rPr lang="es-MX" sz="1900" dirty="0" smtClean="0">
                <a:latin typeface="Arial" panose="020B0604020202020204" pitchFamily="34" charset="0"/>
                <a:cs typeface="Arial" panose="020B0604020202020204" pitchFamily="34" charset="0"/>
              </a:rPr>
              <a:t>Puede ser la suspensión temporal del servidor público, garantizando el mínimo vital y no ser expuesto públicamente.</a:t>
            </a:r>
          </a:p>
          <a:p>
            <a:pPr algn="just"/>
            <a:r>
              <a:rPr lang="es-MX" sz="1900" dirty="0" smtClean="0">
                <a:latin typeface="Arial" panose="020B0604020202020204" pitchFamily="34" charset="0"/>
                <a:cs typeface="Arial" panose="020B0604020202020204" pitchFamily="34" charset="0"/>
              </a:rPr>
              <a:t>Embargo precautorio de bienes </a:t>
            </a:r>
            <a:r>
              <a:rPr lang="es-MX" sz="1900" dirty="0" smtClean="0">
                <a:solidFill>
                  <a:srgbClr val="FF0000"/>
                </a:solidFill>
                <a:latin typeface="Arial" panose="020B0604020202020204" pitchFamily="34" charset="0"/>
                <a:cs typeface="Arial" panose="020B0604020202020204" pitchFamily="34" charset="0"/>
              </a:rPr>
              <a:t>o intervención precautoria </a:t>
            </a:r>
            <a:r>
              <a:rPr lang="es-MX" sz="1900" dirty="0" smtClean="0">
                <a:latin typeface="Arial" panose="020B0604020202020204" pitchFamily="34" charset="0"/>
                <a:cs typeface="Arial" panose="020B0604020202020204" pitchFamily="34" charset="0"/>
              </a:rPr>
              <a:t>de negociaciones conforme al Código Fiscal. (</a:t>
            </a:r>
            <a:r>
              <a:rPr lang="es-MX" sz="1400" i="1" dirty="0" smtClean="0">
                <a:latin typeface="Arial" panose="020B0604020202020204" pitchFamily="34" charset="0"/>
                <a:cs typeface="Arial" panose="020B0604020202020204" pitchFamily="34" charset="0"/>
              </a:rPr>
              <a:t>Conforme a los artículos 109 </a:t>
            </a:r>
            <a:r>
              <a:rPr lang="es-MX" sz="1400" i="1" dirty="0" err="1" smtClean="0">
                <a:latin typeface="Arial" panose="020B0604020202020204" pitchFamily="34" charset="0"/>
                <a:cs typeface="Arial" panose="020B0604020202020204" pitchFamily="34" charset="0"/>
              </a:rPr>
              <a:t>fracc</a:t>
            </a:r>
            <a:r>
              <a:rPr lang="es-MX" sz="1400" i="1" dirty="0" smtClean="0">
                <a:latin typeface="Arial" panose="020B0604020202020204" pitchFamily="34" charset="0"/>
                <a:cs typeface="Arial" panose="020B0604020202020204" pitchFamily="34" charset="0"/>
              </a:rPr>
              <a:t>. IV de la C.P.E.U.M. y 109 tercer párrafo de la Local, la intervención está prevista como sanción y se ejecuta hasta que la resolución sea definitiva</a:t>
            </a:r>
            <a:r>
              <a:rPr lang="es-MX" sz="1900" dirty="0" smtClean="0">
                <a:latin typeface="Arial" panose="020B0604020202020204" pitchFamily="34" charset="0"/>
                <a:cs typeface="Arial" panose="020B0604020202020204" pitchFamily="34" charset="0"/>
              </a:rPr>
              <a:t>).</a:t>
            </a:r>
          </a:p>
          <a:p>
            <a:pPr algn="just"/>
            <a:r>
              <a:rPr lang="es-MX" sz="1900" dirty="0" smtClean="0">
                <a:latin typeface="Arial" panose="020B0604020202020204" pitchFamily="34" charset="0"/>
                <a:cs typeface="Arial" panose="020B0604020202020204" pitchFamily="34" charset="0"/>
              </a:rPr>
              <a:t>Se tramitan en incidente y son resueltas </a:t>
            </a:r>
            <a:r>
              <a:rPr lang="es-MX" sz="1900" dirty="0" smtClean="0">
                <a:solidFill>
                  <a:srgbClr val="FF0000"/>
                </a:solidFill>
                <a:latin typeface="Arial" panose="020B0604020202020204" pitchFamily="34" charset="0"/>
                <a:cs typeface="Arial" panose="020B0604020202020204" pitchFamily="34" charset="0"/>
              </a:rPr>
              <a:t>por la </a:t>
            </a:r>
            <a:r>
              <a:rPr lang="es-MX" sz="1900" dirty="0" err="1" smtClean="0">
                <a:solidFill>
                  <a:srgbClr val="FF0000"/>
                </a:solidFill>
                <a:latin typeface="Arial" panose="020B0604020202020204" pitchFamily="34" charset="0"/>
                <a:cs typeface="Arial" panose="020B0604020202020204" pitchFamily="34" charset="0"/>
              </a:rPr>
              <a:t>Resolutora</a:t>
            </a:r>
            <a:r>
              <a:rPr lang="es-MX" sz="1900" dirty="0" smtClean="0">
                <a:latin typeface="Arial" panose="020B0604020202020204" pitchFamily="34" charset="0"/>
                <a:cs typeface="Arial" panose="020B0604020202020204" pitchFamily="34" charset="0"/>
              </a:rPr>
              <a:t>, de manera irrecurrible. (</a:t>
            </a:r>
            <a:r>
              <a:rPr lang="es-MX" sz="1400" dirty="0" smtClean="0">
                <a:latin typeface="Arial" panose="020B0604020202020204" pitchFamily="34" charset="0"/>
                <a:cs typeface="Arial" panose="020B0604020202020204" pitchFamily="34" charset="0"/>
              </a:rPr>
              <a:t>art. 127</a:t>
            </a:r>
            <a:r>
              <a:rPr lang="es-MX" sz="1900" dirty="0" smtClean="0">
                <a:latin typeface="Arial" panose="020B0604020202020204" pitchFamily="34" charset="0"/>
                <a:cs typeface="Arial" panose="020B0604020202020204" pitchFamily="34" charset="0"/>
              </a:rPr>
              <a:t>)</a:t>
            </a:r>
          </a:p>
          <a:p>
            <a:pPr algn="just"/>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3767045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ctr">
              <a:buNone/>
            </a:pPr>
            <a:r>
              <a:rPr lang="es-MX" sz="1800" b="1" dirty="0" smtClean="0">
                <a:latin typeface="Arial" pitchFamily="34" charset="0"/>
                <a:cs typeface="Arial" pitchFamily="34" charset="0"/>
              </a:rPr>
              <a:t>Procedimiento de Responsabilidad Administrativa.</a:t>
            </a:r>
          </a:p>
          <a:p>
            <a:pPr marL="0" indent="0" algn="ctr">
              <a:buNone/>
            </a:pPr>
            <a:r>
              <a:rPr lang="es-MX" sz="1800" b="1" dirty="0" smtClean="0">
                <a:latin typeface="Arial" pitchFamily="34" charset="0"/>
                <a:cs typeface="Arial" pitchFamily="34" charset="0"/>
              </a:rPr>
              <a:t>(Generalidades)</a:t>
            </a:r>
          </a:p>
          <a:p>
            <a:pPr marL="0" indent="0" algn="just">
              <a:buNone/>
            </a:pPr>
            <a:endParaRPr lang="es-MX" sz="1800" b="1" dirty="0" smtClean="0">
              <a:latin typeface="Arial" pitchFamily="34" charset="0"/>
              <a:cs typeface="Arial" pitchFamily="34" charset="0"/>
            </a:endParaRPr>
          </a:p>
          <a:p>
            <a:pPr marL="0" indent="0" algn="just">
              <a:buNone/>
            </a:pPr>
            <a:r>
              <a:rPr lang="es-MX" sz="1900" b="1" dirty="0" smtClean="0">
                <a:latin typeface="Arial" panose="020B0604020202020204" pitchFamily="34" charset="0"/>
                <a:cs typeface="Arial" panose="020B0604020202020204" pitchFamily="34" charset="0"/>
              </a:rPr>
              <a:t>Pruebas</a:t>
            </a:r>
            <a:r>
              <a:rPr lang="es-MX" sz="1900" dirty="0" smtClean="0">
                <a:latin typeface="Arial" panose="020B0604020202020204" pitchFamily="34" charset="0"/>
                <a:cs typeface="Arial" panose="020B0604020202020204" pitchFamily="34" charset="0"/>
              </a:rPr>
              <a:t>.</a:t>
            </a:r>
          </a:p>
          <a:p>
            <a:pPr algn="just"/>
            <a:r>
              <a:rPr lang="es-MX" sz="1900" dirty="0" smtClean="0">
                <a:latin typeface="Arial" panose="020B0604020202020204" pitchFamily="34" charset="0"/>
                <a:cs typeface="Arial" panose="020B0604020202020204" pitchFamily="34" charset="0"/>
              </a:rPr>
              <a:t>Sistema abierto.</a:t>
            </a:r>
          </a:p>
          <a:p>
            <a:pPr algn="just"/>
            <a:r>
              <a:rPr lang="es-MX" sz="1900" dirty="0" smtClean="0">
                <a:latin typeface="Arial" panose="020B0604020202020204" pitchFamily="34" charset="0"/>
                <a:cs typeface="Arial" panose="020B0604020202020204" pitchFamily="34" charset="0"/>
              </a:rPr>
              <a:t>Valoración libre conforme a la sana crítica, reglas de la lógica </a:t>
            </a:r>
            <a:r>
              <a:rPr lang="es-MX" sz="1900" dirty="0" smtClean="0">
                <a:solidFill>
                  <a:srgbClr val="FF0000"/>
                </a:solidFill>
                <a:latin typeface="Arial" panose="020B0604020202020204" pitchFamily="34" charset="0"/>
                <a:cs typeface="Arial" panose="020B0604020202020204" pitchFamily="34" charset="0"/>
              </a:rPr>
              <a:t>y de la experiencia. </a:t>
            </a:r>
          </a:p>
          <a:p>
            <a:pPr algn="just"/>
            <a:r>
              <a:rPr lang="es-MX" sz="1900" dirty="0" smtClean="0">
                <a:latin typeface="Arial" panose="020B0604020202020204" pitchFamily="34" charset="0"/>
                <a:cs typeface="Arial" panose="020B0604020202020204" pitchFamily="34" charset="0"/>
              </a:rPr>
              <a:t>La persona tiene derecho a la </a:t>
            </a:r>
            <a:r>
              <a:rPr lang="es-MX" sz="1900" dirty="0" smtClean="0">
                <a:solidFill>
                  <a:srgbClr val="FF0000"/>
                </a:solidFill>
                <a:latin typeface="Arial" panose="020B0604020202020204" pitchFamily="34" charset="0"/>
                <a:cs typeface="Arial" panose="020B0604020202020204" pitchFamily="34" charset="0"/>
              </a:rPr>
              <a:t>presunción de inocencia</a:t>
            </a:r>
            <a:r>
              <a:rPr lang="es-MX" sz="1900" dirty="0" smtClean="0">
                <a:latin typeface="Arial" panose="020B0604020202020204" pitchFamily="34" charset="0"/>
                <a:cs typeface="Arial" panose="020B0604020202020204" pitchFamily="34" charset="0"/>
              </a:rPr>
              <a:t>; la carga de la prueba  de los hechos en que se sustenten las faltas corresponde a la autoridad investigadora.</a:t>
            </a:r>
          </a:p>
          <a:p>
            <a:pPr algn="just"/>
            <a:r>
              <a:rPr lang="es-MX" sz="1900" dirty="0" smtClean="0">
                <a:latin typeface="Arial" panose="020B0604020202020204" pitchFamily="34" charset="0"/>
                <a:cs typeface="Arial" panose="020B0604020202020204" pitchFamily="34" charset="0"/>
              </a:rPr>
              <a:t>No hay límite para el número de testigos. Las preguntas se formulan de manera verbal y directa. La autoridad puede interrogar libremente.</a:t>
            </a:r>
          </a:p>
          <a:p>
            <a:pPr algn="just"/>
            <a:r>
              <a:rPr lang="es-MX" sz="1900" dirty="0" smtClean="0">
                <a:latin typeface="Arial" panose="020B0604020202020204" pitchFamily="34" charset="0"/>
                <a:cs typeface="Arial" panose="020B0604020202020204" pitchFamily="34" charset="0"/>
              </a:rPr>
              <a:t>Las partes </a:t>
            </a:r>
            <a:r>
              <a:rPr lang="es-MX" sz="1900" u="sng" dirty="0" smtClean="0">
                <a:solidFill>
                  <a:srgbClr val="FF0000"/>
                </a:solidFill>
                <a:latin typeface="Arial" panose="020B0604020202020204" pitchFamily="34" charset="0"/>
                <a:cs typeface="Arial" panose="020B0604020202020204" pitchFamily="34" charset="0"/>
              </a:rPr>
              <a:t>absolverán</a:t>
            </a:r>
            <a:r>
              <a:rPr lang="es-MX" sz="1900" dirty="0" smtClean="0">
                <a:latin typeface="Arial" panose="020B0604020202020204" pitchFamily="34" charset="0"/>
                <a:cs typeface="Arial" panose="020B0604020202020204" pitchFamily="34" charset="0"/>
              </a:rPr>
              <a:t> los honorarios de los peritos (art. 175)</a:t>
            </a: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148730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pPr algn="ctr"/>
            <a:r>
              <a:rPr lang="es-MX" b="1" dirty="0" smtClean="0"/>
              <a:t>REFORMA CONSTITUCIONAL.</a:t>
            </a:r>
            <a:br>
              <a:rPr lang="es-MX" b="1" dirty="0" smtClean="0"/>
            </a:br>
            <a:r>
              <a:rPr lang="es-MX" sz="3600" dirty="0" smtClean="0"/>
              <a:t>(27 de mayo de 2015)</a:t>
            </a:r>
            <a:endParaRPr lang="es-MX" sz="3600" b="1" dirty="0"/>
          </a:p>
        </p:txBody>
      </p:sp>
      <p:sp>
        <p:nvSpPr>
          <p:cNvPr id="2" name="Marcador de contenido 1"/>
          <p:cNvSpPr>
            <a:spLocks noGrp="1"/>
          </p:cNvSpPr>
          <p:nvPr>
            <p:ph idx="1"/>
          </p:nvPr>
        </p:nvSpPr>
        <p:spPr/>
        <p:txBody>
          <a:bodyPr>
            <a:normAutofit/>
          </a:bodyPr>
          <a:lstStyle/>
          <a:p>
            <a:pPr algn="just">
              <a:buFont typeface="Wingdings" panose="05000000000000000000" pitchFamily="2" charset="2"/>
              <a:buChar char="§"/>
            </a:pPr>
            <a:r>
              <a:rPr lang="es-MX" b="1" dirty="0" smtClean="0"/>
              <a:t>Artículo 113. </a:t>
            </a:r>
            <a:r>
              <a:rPr lang="es-MX" dirty="0" smtClean="0"/>
              <a:t>Establecimiento de los Sistemas Nacional y Locales Anticorrupción.</a:t>
            </a:r>
          </a:p>
          <a:p>
            <a:pPr algn="just">
              <a:buFont typeface="Wingdings" panose="05000000000000000000" pitchFamily="2" charset="2"/>
              <a:buChar char="§"/>
            </a:pPr>
            <a:r>
              <a:rPr lang="es-MX" b="1" dirty="0" smtClean="0"/>
              <a:t>Artículo 116. </a:t>
            </a:r>
            <a:r>
              <a:rPr lang="es-MX" dirty="0" smtClean="0"/>
              <a:t>Tribunales de Justicia Administrativa.</a:t>
            </a:r>
          </a:p>
          <a:p>
            <a:pPr marL="0" indent="0" algn="just">
              <a:buNone/>
            </a:pPr>
            <a:endParaRPr lang="es-MX" dirty="0" smtClean="0"/>
          </a:p>
        </p:txBody>
      </p:sp>
    </p:spTree>
    <p:extLst>
      <p:ext uri="{BB962C8B-B14F-4D97-AF65-F5344CB8AC3E}">
        <p14:creationId xmlns:p14="http://schemas.microsoft.com/office/powerpoint/2010/main" val="42838907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ctr">
              <a:buNone/>
            </a:pPr>
            <a:r>
              <a:rPr lang="es-MX" sz="1800" b="1" dirty="0" smtClean="0">
                <a:latin typeface="Arial" pitchFamily="34" charset="0"/>
                <a:cs typeface="Arial" pitchFamily="34" charset="0"/>
              </a:rPr>
              <a:t>Procedimiento de Responsabilidad Administrativa.</a:t>
            </a:r>
          </a:p>
          <a:p>
            <a:pPr marL="0" indent="0" algn="ctr">
              <a:buNone/>
            </a:pPr>
            <a:r>
              <a:rPr lang="es-MX" sz="1800" b="1" dirty="0" smtClean="0">
                <a:latin typeface="Arial" pitchFamily="34" charset="0"/>
                <a:cs typeface="Arial" pitchFamily="34" charset="0"/>
              </a:rPr>
              <a:t>(Generalidades)</a:t>
            </a:r>
          </a:p>
          <a:p>
            <a:pPr marL="0" indent="0" algn="just">
              <a:buNone/>
            </a:pPr>
            <a:endParaRPr lang="es-MX" sz="1800" b="1" dirty="0" smtClean="0">
              <a:latin typeface="Arial" pitchFamily="34" charset="0"/>
              <a:cs typeface="Arial" pitchFamily="34" charset="0"/>
            </a:endParaRPr>
          </a:p>
          <a:p>
            <a:pPr marL="0" indent="0" algn="just">
              <a:buNone/>
            </a:pPr>
            <a:r>
              <a:rPr lang="es-MX" sz="1900" b="1" dirty="0" smtClean="0">
                <a:latin typeface="Arial" panose="020B0604020202020204" pitchFamily="34" charset="0"/>
                <a:cs typeface="Arial" panose="020B0604020202020204" pitchFamily="34" charset="0"/>
              </a:rPr>
              <a:t>Notificaciones</a:t>
            </a:r>
            <a:r>
              <a:rPr lang="es-MX" sz="1900" dirty="0" smtClean="0">
                <a:latin typeface="Arial" panose="020B0604020202020204" pitchFamily="34" charset="0"/>
                <a:cs typeface="Arial" panose="020B0604020202020204" pitchFamily="34" charset="0"/>
              </a:rPr>
              <a:t>.</a:t>
            </a:r>
          </a:p>
          <a:p>
            <a:pPr marL="0" indent="0" algn="just">
              <a:buNone/>
            </a:pPr>
            <a:endParaRPr lang="es-MX" sz="1900" dirty="0" smtClean="0">
              <a:latin typeface="Arial" panose="020B0604020202020204" pitchFamily="34" charset="0"/>
              <a:cs typeface="Arial" panose="020B0604020202020204" pitchFamily="34" charset="0"/>
            </a:endParaRPr>
          </a:p>
          <a:p>
            <a:pPr algn="just"/>
            <a:r>
              <a:rPr lang="es-MX" sz="1900" dirty="0" smtClean="0">
                <a:latin typeface="Arial" panose="020B0604020202020204" pitchFamily="34" charset="0"/>
                <a:cs typeface="Arial" panose="020B0604020202020204" pitchFamily="34" charset="0"/>
              </a:rPr>
              <a:t>Se tienen por hechas al día hábil  siguiente en que surtan sus efectos.</a:t>
            </a:r>
          </a:p>
          <a:p>
            <a:pPr algn="just"/>
            <a:r>
              <a:rPr lang="es-MX" sz="1900" dirty="0" smtClean="0">
                <a:latin typeface="Arial" panose="020B0604020202020204" pitchFamily="34" charset="0"/>
                <a:cs typeface="Arial" panose="020B0604020202020204" pitchFamily="34" charset="0"/>
              </a:rPr>
              <a:t>Surten sus efectos al día hábil siguiente en que se realicen.</a:t>
            </a:r>
          </a:p>
          <a:p>
            <a:pPr algn="just"/>
            <a:r>
              <a:rPr lang="es-MX" sz="1900" dirty="0" smtClean="0">
                <a:latin typeface="Arial" panose="020B0604020202020204" pitchFamily="34" charset="0"/>
                <a:cs typeface="Arial" panose="020B0604020202020204" pitchFamily="34" charset="0"/>
              </a:rPr>
              <a:t>Por estrados surten efectos dentro de los tres días siguientes en que fueron colocados.</a:t>
            </a:r>
          </a:p>
          <a:p>
            <a:pPr algn="just"/>
            <a:r>
              <a:rPr lang="es-MX" sz="1900" smtClean="0">
                <a:latin typeface="Arial" panose="020B0604020202020204" pitchFamily="34" charset="0"/>
                <a:cs typeface="Arial" panose="020B0604020202020204" pitchFamily="34" charset="0"/>
              </a:rPr>
              <a:t>Verbal </a:t>
            </a:r>
            <a:r>
              <a:rPr lang="es-MX" sz="1900" dirty="0" smtClean="0">
                <a:latin typeface="Arial" panose="020B0604020202020204" pitchFamily="34" charset="0"/>
                <a:cs typeface="Arial" panose="020B0604020202020204" pitchFamily="34" charset="0"/>
              </a:rPr>
              <a:t>y directa. La autoridad puede interrogar libremente.</a:t>
            </a:r>
          </a:p>
          <a:p>
            <a:pPr algn="just"/>
            <a:r>
              <a:rPr lang="es-MX" sz="1900" dirty="0" smtClean="0">
                <a:latin typeface="Arial" panose="020B0604020202020204" pitchFamily="34" charset="0"/>
                <a:cs typeface="Arial" panose="020B0604020202020204" pitchFamily="34" charset="0"/>
              </a:rPr>
              <a:t>Las partes </a:t>
            </a:r>
            <a:r>
              <a:rPr lang="es-MX" sz="1900" u="sng" dirty="0" smtClean="0">
                <a:solidFill>
                  <a:srgbClr val="FF0000"/>
                </a:solidFill>
                <a:latin typeface="Arial" panose="020B0604020202020204" pitchFamily="34" charset="0"/>
                <a:cs typeface="Arial" panose="020B0604020202020204" pitchFamily="34" charset="0"/>
              </a:rPr>
              <a:t>absolverán</a:t>
            </a:r>
            <a:r>
              <a:rPr lang="es-MX" sz="1900" dirty="0" smtClean="0">
                <a:latin typeface="Arial" panose="020B0604020202020204" pitchFamily="34" charset="0"/>
                <a:cs typeface="Arial" panose="020B0604020202020204" pitchFamily="34" charset="0"/>
              </a:rPr>
              <a:t> los honorarios de los peritos (art. 175)</a:t>
            </a: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262744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 calcmode="lin" valueType="num">
                                      <p:cBhvr>
                                        <p:cTn id="56"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5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lnSpcReduction="10000"/>
          </a:bodyPr>
          <a:lstStyle/>
          <a:p>
            <a:pPr marL="0" indent="0" algn="ctr">
              <a:buNone/>
            </a:pPr>
            <a:r>
              <a:rPr lang="es-MX" sz="1800" b="1" dirty="0" smtClean="0">
                <a:latin typeface="Arial" pitchFamily="34" charset="0"/>
                <a:cs typeface="Arial" pitchFamily="34" charset="0"/>
              </a:rPr>
              <a:t>Procedimiento de Responsabilidad Administrativa.</a:t>
            </a:r>
          </a:p>
          <a:p>
            <a:pPr marL="0" indent="0" algn="ctr">
              <a:buNone/>
            </a:pPr>
            <a:r>
              <a:rPr lang="es-MX" sz="1800" b="1" dirty="0" smtClean="0">
                <a:latin typeface="Arial" pitchFamily="34" charset="0"/>
                <a:cs typeface="Arial" pitchFamily="34" charset="0"/>
              </a:rPr>
              <a:t>(Generalidades)</a:t>
            </a:r>
          </a:p>
          <a:p>
            <a:pPr marL="0" indent="0" algn="just">
              <a:buNone/>
            </a:pPr>
            <a:endParaRPr lang="es-MX" sz="1800" b="1" dirty="0" smtClean="0">
              <a:latin typeface="Arial" pitchFamily="34" charset="0"/>
              <a:cs typeface="Arial" pitchFamily="34" charset="0"/>
            </a:endParaRPr>
          </a:p>
          <a:p>
            <a:pPr marL="0" indent="0" algn="just">
              <a:buNone/>
            </a:pPr>
            <a:r>
              <a:rPr lang="es-MX" sz="1900" b="1" dirty="0" smtClean="0">
                <a:latin typeface="Arial" panose="020B0604020202020204" pitchFamily="34" charset="0"/>
                <a:cs typeface="Arial" panose="020B0604020202020204" pitchFamily="34" charset="0"/>
              </a:rPr>
              <a:t>Informe de Presunta Responsabilidad</a:t>
            </a:r>
            <a:r>
              <a:rPr lang="es-MX" sz="1900" dirty="0" smtClean="0">
                <a:latin typeface="Arial" panose="020B0604020202020204" pitchFamily="34" charset="0"/>
                <a:cs typeface="Arial" panose="020B0604020202020204" pitchFamily="34" charset="0"/>
              </a:rPr>
              <a:t>.</a:t>
            </a:r>
          </a:p>
          <a:p>
            <a:pPr marL="0" indent="0" algn="just">
              <a:buNone/>
            </a:pPr>
            <a:endParaRPr lang="es-MX" sz="1900" dirty="0" smtClean="0">
              <a:latin typeface="Arial" panose="020B0604020202020204" pitchFamily="34" charset="0"/>
              <a:cs typeface="Arial" panose="020B0604020202020204" pitchFamily="34" charset="0"/>
            </a:endParaRPr>
          </a:p>
          <a:p>
            <a:pPr algn="just"/>
            <a:r>
              <a:rPr lang="es-MX" sz="1900" dirty="0" smtClean="0">
                <a:latin typeface="Arial" panose="020B0604020202020204" pitchFamily="34" charset="0"/>
                <a:cs typeface="Arial" panose="020B0604020202020204" pitchFamily="34" charset="0"/>
              </a:rPr>
              <a:t>Narración lógica y cronológica de los hechos que dieron lugar a la comisión de la presunta falta administrativa.</a:t>
            </a:r>
          </a:p>
          <a:p>
            <a:pPr algn="just"/>
            <a:r>
              <a:rPr lang="es-MX" sz="1900" dirty="0" smtClean="0">
                <a:latin typeface="Arial" panose="020B0604020202020204" pitchFamily="34" charset="0"/>
                <a:cs typeface="Arial" panose="020B0604020202020204" pitchFamily="34" charset="0"/>
              </a:rPr>
              <a:t>La infracción que se imputa al presunto responsable y las razones por las que se le imputa.</a:t>
            </a:r>
          </a:p>
          <a:p>
            <a:pPr algn="just"/>
            <a:r>
              <a:rPr lang="es-MX" sz="1900" dirty="0" smtClean="0">
                <a:latin typeface="Arial" panose="020B0604020202020204" pitchFamily="34" charset="0"/>
                <a:cs typeface="Arial" panose="020B0604020202020204" pitchFamily="34" charset="0"/>
              </a:rPr>
              <a:t>Las pruebas que se ofrecerán en el procedimiento de responsabilidad administrativa para acredita la falta y la responsabilidad, adjuntando las documentales que obren en su poder.</a:t>
            </a:r>
          </a:p>
          <a:p>
            <a:pPr algn="just"/>
            <a:r>
              <a:rPr lang="es-MX" sz="1900" dirty="0" smtClean="0">
                <a:latin typeface="Arial" panose="020B0604020202020204" pitchFamily="34" charset="0"/>
                <a:cs typeface="Arial" panose="020B0604020202020204" pitchFamily="34" charset="0"/>
              </a:rPr>
              <a:t>Solicitud de medidas cautelares.</a:t>
            </a:r>
          </a:p>
          <a:p>
            <a:pPr algn="just"/>
            <a:r>
              <a:rPr lang="es-MX" sz="1900" dirty="0" smtClean="0">
                <a:latin typeface="Arial" panose="020B0604020202020204" pitchFamily="34" charset="0"/>
                <a:cs typeface="Arial" panose="020B0604020202020204" pitchFamily="34" charset="0"/>
              </a:rPr>
              <a:t>Firma de la autoridad investigadora.</a:t>
            </a: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368038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 calcmode="lin" valueType="num">
                                      <p:cBhvr>
                                        <p:cTn id="56"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5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fontScale="92500" lnSpcReduction="20000"/>
          </a:bodyPr>
          <a:lstStyle/>
          <a:p>
            <a:pPr marL="0" indent="0" algn="ctr">
              <a:buNone/>
            </a:pPr>
            <a:r>
              <a:rPr lang="es-MX" sz="1800" b="1" dirty="0" smtClean="0">
                <a:latin typeface="Arial" pitchFamily="34" charset="0"/>
                <a:cs typeface="Arial" pitchFamily="34" charset="0"/>
              </a:rPr>
              <a:t>Procedimiento de Responsabilidad Administrativa</a:t>
            </a:r>
          </a:p>
          <a:p>
            <a:pPr marL="0" indent="0" algn="ctr">
              <a:buNone/>
            </a:pPr>
            <a:r>
              <a:rPr lang="es-MX" sz="1800" b="1" dirty="0" smtClean="0">
                <a:latin typeface="Arial" pitchFamily="34" charset="0"/>
                <a:cs typeface="Arial" pitchFamily="34" charset="0"/>
              </a:rPr>
              <a:t>Ante las Secretarías y OIC.</a:t>
            </a:r>
          </a:p>
          <a:p>
            <a:pPr marL="0" indent="0" algn="just">
              <a:buNone/>
            </a:pPr>
            <a:endParaRPr lang="es-MX" sz="1900" dirty="0" smtClean="0">
              <a:latin typeface="Arial" panose="020B0604020202020204" pitchFamily="34" charset="0"/>
              <a:cs typeface="Arial" panose="020B0604020202020204" pitchFamily="34" charset="0"/>
            </a:endParaRPr>
          </a:p>
          <a:p>
            <a:pPr marL="0" indent="0" algn="just">
              <a:buNone/>
            </a:pPr>
            <a:r>
              <a:rPr lang="es-MX" sz="1900" b="1" dirty="0" smtClean="0">
                <a:latin typeface="Arial" panose="020B0604020202020204" pitchFamily="34" charset="0"/>
                <a:cs typeface="Arial" panose="020B0604020202020204" pitchFamily="34" charset="0"/>
              </a:rPr>
              <a:t>La autoridad substanciadora</a:t>
            </a:r>
          </a:p>
          <a:p>
            <a:pPr algn="just"/>
            <a:r>
              <a:rPr lang="es-MX" sz="1900" dirty="0" smtClean="0">
                <a:latin typeface="Arial" panose="020B0604020202020204" pitchFamily="34" charset="0"/>
                <a:cs typeface="Arial" panose="020B0604020202020204" pitchFamily="34" charset="0"/>
              </a:rPr>
              <a:t>Admite dentro de 3 días el Informe de P. R. , pudiendo prevenir.</a:t>
            </a:r>
          </a:p>
          <a:p>
            <a:pPr algn="just"/>
            <a:r>
              <a:rPr lang="es-MX" sz="1900" dirty="0" smtClean="0">
                <a:latin typeface="Arial" panose="020B0604020202020204" pitchFamily="34" charset="0"/>
                <a:cs typeface="Arial" panose="020B0604020202020204" pitchFamily="34" charset="0"/>
              </a:rPr>
              <a:t>Ordena emplazar y citar al presunto responsable a la audiencia inicial que se celebrará en un plazo de entre 10 y 15 días.</a:t>
            </a:r>
          </a:p>
          <a:p>
            <a:pPr algn="just"/>
            <a:r>
              <a:rPr lang="es-MX" sz="1900" b="1" dirty="0" smtClean="0">
                <a:latin typeface="Arial" panose="020B0604020202020204" pitchFamily="34" charset="0"/>
                <a:cs typeface="Arial" panose="020B0604020202020204" pitchFamily="34" charset="0"/>
              </a:rPr>
              <a:t>Le hará saber su derecho a no incriminarse, a ser defendido y que se le designará un defensor de oficio en caso de no designarlo. Llama a las demás partes.</a:t>
            </a:r>
          </a:p>
          <a:p>
            <a:pPr algn="just"/>
            <a:r>
              <a:rPr lang="es-MX" sz="1900" dirty="0" smtClean="0">
                <a:latin typeface="Arial" panose="020B0604020202020204" pitchFamily="34" charset="0"/>
                <a:cs typeface="Arial" panose="020B0604020202020204" pitchFamily="34" charset="0"/>
              </a:rPr>
              <a:t>En la audiencia inicial, el P.R. declara verbal o por escrito, ofrece pruebas, exhibe documentales.</a:t>
            </a:r>
          </a:p>
          <a:p>
            <a:pPr algn="just"/>
            <a:r>
              <a:rPr lang="es-MX" sz="1900" dirty="0" smtClean="0">
                <a:latin typeface="Arial" panose="020B0604020202020204" pitchFamily="34" charset="0"/>
                <a:cs typeface="Arial" panose="020B0604020202020204" pitchFamily="34" charset="0"/>
              </a:rPr>
              <a:t>Las demás partes, a más tardar en la audiencia, ofrecen pruebas.</a:t>
            </a:r>
          </a:p>
          <a:p>
            <a:pPr algn="just"/>
            <a:r>
              <a:rPr lang="es-MX" sz="1900" dirty="0" smtClean="0">
                <a:latin typeface="Arial" panose="020B0604020202020204" pitchFamily="34" charset="0"/>
                <a:cs typeface="Arial" panose="020B0604020202020204" pitchFamily="34" charset="0"/>
              </a:rPr>
              <a:t>Se declara cerrada la audiencia.</a:t>
            </a:r>
          </a:p>
          <a:p>
            <a:pPr algn="just"/>
            <a:r>
              <a:rPr lang="es-MX" sz="1900" dirty="0" smtClean="0">
                <a:latin typeface="Arial" panose="020B0604020202020204" pitchFamily="34" charset="0"/>
                <a:cs typeface="Arial" panose="020B0604020202020204" pitchFamily="34" charset="0"/>
              </a:rPr>
              <a:t>Dentro de los 15 días siguientes, admite pruebas y ordena su desahogo; desahogadas, abre por 5 días periodo de Alegatos</a:t>
            </a: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3084483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p:cTn id="63"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65" dur="500"/>
                                        <p:tgtEl>
                                          <p:spTgt spid="3">
                                            <p:txEl>
                                              <p:pRg st="9" end="9"/>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 calcmode="lin" valueType="num">
                                      <p:cBhvr>
                                        <p:cTn id="70"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1"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7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ctr">
              <a:buNone/>
            </a:pPr>
            <a:r>
              <a:rPr lang="es-MX" sz="1800" b="1" dirty="0" smtClean="0">
                <a:latin typeface="Arial" pitchFamily="34" charset="0"/>
                <a:cs typeface="Arial" pitchFamily="34" charset="0"/>
              </a:rPr>
              <a:t>Procedimiento de Responsabilidad Administrativa</a:t>
            </a:r>
          </a:p>
          <a:p>
            <a:pPr marL="0" indent="0" algn="ctr">
              <a:buNone/>
            </a:pPr>
            <a:r>
              <a:rPr lang="es-MX" sz="1800" b="1" dirty="0" smtClean="0">
                <a:latin typeface="Arial" pitchFamily="34" charset="0"/>
                <a:cs typeface="Arial" pitchFamily="34" charset="0"/>
              </a:rPr>
              <a:t>Ante las Secretarías y OIC.</a:t>
            </a:r>
          </a:p>
          <a:p>
            <a:pPr marL="0" indent="0" algn="just">
              <a:buNone/>
            </a:pPr>
            <a:endParaRPr lang="es-MX" sz="1900" dirty="0" smtClean="0">
              <a:latin typeface="Arial" panose="020B0604020202020204" pitchFamily="34" charset="0"/>
              <a:cs typeface="Arial" panose="020B0604020202020204" pitchFamily="34" charset="0"/>
            </a:endParaRPr>
          </a:p>
          <a:p>
            <a:pPr marL="0" indent="0" algn="just">
              <a:buNone/>
            </a:pPr>
            <a:r>
              <a:rPr lang="es-MX" sz="1900" b="1" dirty="0" smtClean="0">
                <a:latin typeface="Arial" panose="020B0604020202020204" pitchFamily="34" charset="0"/>
                <a:cs typeface="Arial" panose="020B0604020202020204" pitchFamily="34" charset="0"/>
              </a:rPr>
              <a:t>La autoridad  </a:t>
            </a:r>
            <a:r>
              <a:rPr lang="es-MX" sz="1900" b="1" dirty="0" err="1" smtClean="0">
                <a:latin typeface="Arial" panose="020B0604020202020204" pitchFamily="34" charset="0"/>
                <a:cs typeface="Arial" panose="020B0604020202020204" pitchFamily="34" charset="0"/>
              </a:rPr>
              <a:t>resolutora</a:t>
            </a:r>
            <a:r>
              <a:rPr lang="es-MX" sz="1900" b="1" dirty="0" smtClean="0">
                <a:latin typeface="Arial" panose="020B0604020202020204" pitchFamily="34" charset="0"/>
                <a:cs typeface="Arial" panose="020B0604020202020204" pitchFamily="34" charset="0"/>
              </a:rPr>
              <a:t>.</a:t>
            </a:r>
          </a:p>
          <a:p>
            <a:pPr algn="just"/>
            <a:endParaRPr lang="es-MX" sz="1900" dirty="0" smtClean="0">
              <a:latin typeface="Arial" panose="020B0604020202020204" pitchFamily="34" charset="0"/>
              <a:cs typeface="Arial" panose="020B0604020202020204" pitchFamily="34" charset="0"/>
            </a:endParaRPr>
          </a:p>
          <a:p>
            <a:pPr algn="just"/>
            <a:r>
              <a:rPr lang="es-MX" sz="1900" dirty="0" smtClean="0">
                <a:latin typeface="Arial" panose="020B0604020202020204" pitchFamily="34" charset="0"/>
                <a:cs typeface="Arial" panose="020B0604020202020204" pitchFamily="34" charset="0"/>
              </a:rPr>
              <a:t>Transcurrido el plazo de alegatos, cita para </a:t>
            </a:r>
            <a:r>
              <a:rPr lang="es-MX" sz="1900" dirty="0" err="1" smtClean="0">
                <a:latin typeface="Arial" panose="020B0604020202020204" pitchFamily="34" charset="0"/>
                <a:cs typeface="Arial" panose="020B0604020202020204" pitchFamily="34" charset="0"/>
              </a:rPr>
              <a:t>oir</a:t>
            </a:r>
            <a:r>
              <a:rPr lang="es-MX" sz="1900" dirty="0" smtClean="0">
                <a:latin typeface="Arial" panose="020B0604020202020204" pitchFamily="34" charset="0"/>
                <a:cs typeface="Arial" panose="020B0604020202020204" pitchFamily="34" charset="0"/>
              </a:rPr>
              <a:t> resolución y la dicta en plazo máximo de 30 días.</a:t>
            </a:r>
          </a:p>
          <a:p>
            <a:pPr algn="just"/>
            <a:r>
              <a:rPr lang="es-MX" sz="1900" dirty="0" smtClean="0">
                <a:latin typeface="Arial" panose="020B0604020202020204" pitchFamily="34" charset="0"/>
                <a:cs typeface="Arial" panose="020B0604020202020204" pitchFamily="34" charset="0"/>
              </a:rPr>
              <a:t>Notifica al presunto responsable y a las partes.</a:t>
            </a: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400479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fontScale="85000" lnSpcReduction="10000"/>
          </a:bodyPr>
          <a:lstStyle/>
          <a:p>
            <a:pPr marL="0" indent="0" algn="ctr">
              <a:buNone/>
            </a:pPr>
            <a:r>
              <a:rPr lang="es-MX" sz="1800" b="1" dirty="0" smtClean="0">
                <a:latin typeface="Arial" pitchFamily="34" charset="0"/>
                <a:cs typeface="Arial" pitchFamily="34" charset="0"/>
              </a:rPr>
              <a:t>Procedimiento de Responsabilidad Administrativa</a:t>
            </a:r>
          </a:p>
          <a:p>
            <a:pPr marL="0" indent="0" algn="ctr">
              <a:buNone/>
            </a:pPr>
            <a:r>
              <a:rPr lang="es-MX" sz="1800" b="1" dirty="0" smtClean="0">
                <a:latin typeface="Arial" pitchFamily="34" charset="0"/>
                <a:cs typeface="Arial" pitchFamily="34" charset="0"/>
              </a:rPr>
              <a:t>Cuya resolución corresponde a Tribunales.</a:t>
            </a:r>
          </a:p>
          <a:p>
            <a:pPr marL="0" indent="0" algn="just">
              <a:buNone/>
            </a:pPr>
            <a:endParaRPr lang="es-MX" sz="1900" dirty="0" smtClean="0">
              <a:latin typeface="Arial" panose="020B0604020202020204" pitchFamily="34" charset="0"/>
              <a:cs typeface="Arial" panose="020B0604020202020204" pitchFamily="34" charset="0"/>
            </a:endParaRPr>
          </a:p>
          <a:p>
            <a:pPr marL="0" indent="0" algn="just">
              <a:buNone/>
            </a:pPr>
            <a:r>
              <a:rPr lang="es-MX" sz="1900" b="1" dirty="0" smtClean="0">
                <a:latin typeface="Arial" panose="020B0604020202020204" pitchFamily="34" charset="0"/>
                <a:cs typeface="Arial" panose="020B0604020202020204" pitchFamily="34" charset="0"/>
              </a:rPr>
              <a:t>La autoridad substanciadora.</a:t>
            </a:r>
          </a:p>
          <a:p>
            <a:pPr algn="just"/>
            <a:endParaRPr lang="es-MX" sz="1900" dirty="0" smtClean="0">
              <a:latin typeface="Arial" panose="020B0604020202020204" pitchFamily="34" charset="0"/>
              <a:cs typeface="Arial" panose="020B0604020202020204" pitchFamily="34" charset="0"/>
            </a:endParaRPr>
          </a:p>
          <a:p>
            <a:pPr algn="just"/>
            <a:r>
              <a:rPr lang="es-MX" sz="1900" dirty="0" smtClean="0">
                <a:latin typeface="Arial" panose="020B0604020202020204" pitchFamily="34" charset="0"/>
                <a:cs typeface="Arial" panose="020B0604020202020204" pitchFamily="34" charset="0"/>
              </a:rPr>
              <a:t>Lleva el procedimiento hasta el cierre de la audiencia inicial.</a:t>
            </a:r>
          </a:p>
          <a:p>
            <a:pPr algn="just"/>
            <a:r>
              <a:rPr lang="es-MX" sz="1900" dirty="0" smtClean="0">
                <a:latin typeface="Arial" panose="020B0604020202020204" pitchFamily="34" charset="0"/>
                <a:cs typeface="Arial" panose="020B0604020202020204" pitchFamily="34" charset="0"/>
              </a:rPr>
              <a:t>Dentro de los 3 días siguientes, envía los autos al Tribunal y notifica a las partes de su envío.</a:t>
            </a:r>
          </a:p>
          <a:p>
            <a:pPr algn="just"/>
            <a:r>
              <a:rPr lang="es-MX" sz="1900" dirty="0" smtClean="0">
                <a:latin typeface="Arial" panose="020B0604020202020204" pitchFamily="34" charset="0"/>
                <a:cs typeface="Arial" panose="020B0604020202020204" pitchFamily="34" charset="0"/>
              </a:rPr>
              <a:t>El Tribunal verifica, bajo su más estricta responsabilidad que la falta descrita en el Informe de P.R. sea grave, de no serlo, devuelve los autos de manera fundada y motivada.</a:t>
            </a:r>
          </a:p>
          <a:p>
            <a:pPr algn="just"/>
            <a:r>
              <a:rPr lang="es-MX" sz="1900" dirty="0" smtClean="0">
                <a:latin typeface="Arial" panose="020B0604020202020204" pitchFamily="34" charset="0"/>
                <a:cs typeface="Arial" panose="020B0604020202020204" pitchFamily="34" charset="0"/>
              </a:rPr>
              <a:t>Si se advierte que es otra la falta, ordenará a la Investigadora para que reclasifique.</a:t>
            </a:r>
          </a:p>
          <a:p>
            <a:pPr algn="just"/>
            <a:r>
              <a:rPr lang="es-MX" sz="1900" dirty="0" smtClean="0">
                <a:latin typeface="Arial" panose="020B0604020202020204" pitchFamily="34" charset="0"/>
                <a:cs typeface="Arial" panose="020B0604020202020204" pitchFamily="34" charset="0"/>
              </a:rPr>
              <a:t>Si decide que es de su competencia, admite el expediente y notifica.</a:t>
            </a:r>
          </a:p>
          <a:p>
            <a:pPr algn="just"/>
            <a:r>
              <a:rPr lang="es-MX" sz="1900" dirty="0" smtClean="0">
                <a:latin typeface="Arial" panose="020B0604020202020204" pitchFamily="34" charset="0"/>
                <a:cs typeface="Arial" panose="020B0604020202020204" pitchFamily="34" charset="0"/>
              </a:rPr>
              <a:t>En 15 días, admite pruebas y ordena su desahogo.</a:t>
            </a:r>
          </a:p>
          <a:p>
            <a:pPr algn="just"/>
            <a:r>
              <a:rPr lang="es-MX" sz="1900" dirty="0" smtClean="0">
                <a:latin typeface="Arial" panose="020B0604020202020204" pitchFamily="34" charset="0"/>
                <a:cs typeface="Arial" panose="020B0604020202020204" pitchFamily="34" charset="0"/>
              </a:rPr>
              <a:t>Declara abierto término de 5 días para alegatos.</a:t>
            </a:r>
          </a:p>
          <a:p>
            <a:pPr algn="just"/>
            <a:r>
              <a:rPr lang="es-MX" sz="1900" dirty="0" smtClean="0">
                <a:latin typeface="Arial" panose="020B0604020202020204" pitchFamily="34" charset="0"/>
                <a:cs typeface="Arial" panose="020B0604020202020204" pitchFamily="34" charset="0"/>
              </a:rPr>
              <a:t>Declara cerrada la instrucción, cita a las partes a resolución y la dicta en 30 días, ordenando su notificación y ejecución.</a:t>
            </a: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313103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 calcmode="lin" valueType="num">
                                      <p:cBhvr>
                                        <p:cTn id="56"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58" dur="500"/>
                                        <p:tgtEl>
                                          <p:spTgt spid="3">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calcmode="lin" valueType="num">
                                      <p:cBhvr>
                                        <p:cTn id="63"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65" dur="500"/>
                                        <p:tgtEl>
                                          <p:spTgt spid="3">
                                            <p:txEl>
                                              <p:pRg st="10" end="1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 calcmode="lin" valueType="num">
                                      <p:cBhvr>
                                        <p:cTn id="70"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71"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72" dur="500"/>
                                        <p:tgtEl>
                                          <p:spTgt spid="3">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3">
                                            <p:txEl>
                                              <p:pRg st="12" end="12"/>
                                            </p:txEl>
                                          </p:spTgt>
                                        </p:tgtEl>
                                        <p:attrNameLst>
                                          <p:attrName>style.visibility</p:attrName>
                                        </p:attrNameLst>
                                      </p:cBhvr>
                                      <p:to>
                                        <p:strVal val="visible"/>
                                      </p:to>
                                    </p:set>
                                    <p:anim calcmode="lin" valueType="num">
                                      <p:cBhvr>
                                        <p:cTn id="77"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78"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79"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fontScale="85000" lnSpcReduction="20000"/>
          </a:bodyPr>
          <a:lstStyle/>
          <a:p>
            <a:pPr marL="0" indent="0" algn="ctr">
              <a:buNone/>
            </a:pPr>
            <a:r>
              <a:rPr lang="es-MX" sz="1900" b="1" dirty="0" smtClean="0">
                <a:latin typeface="Arial" panose="020B0604020202020204" pitchFamily="34" charset="0"/>
                <a:cs typeface="Arial" panose="020B0604020202020204" pitchFamily="34" charset="0"/>
              </a:rPr>
              <a:t>MEDIOS DE IMPUGNACIÓN </a:t>
            </a:r>
          </a:p>
          <a:p>
            <a:pPr marL="0" indent="0" algn="just">
              <a:buNone/>
            </a:pPr>
            <a:endParaRPr lang="es-MX" sz="1900" b="1" dirty="0" smtClean="0">
              <a:latin typeface="Arial" panose="020B0604020202020204" pitchFamily="34" charset="0"/>
              <a:cs typeface="Arial" panose="020B0604020202020204" pitchFamily="34" charset="0"/>
            </a:endParaRPr>
          </a:p>
          <a:p>
            <a:pPr marL="0" indent="0" algn="just">
              <a:buNone/>
            </a:pPr>
            <a:r>
              <a:rPr lang="es-MX" sz="1900" b="1" dirty="0" smtClean="0">
                <a:latin typeface="Arial" panose="020B0604020202020204" pitchFamily="34" charset="0"/>
                <a:cs typeface="Arial" panose="020B0604020202020204" pitchFamily="34" charset="0"/>
              </a:rPr>
              <a:t>Inconformidad.</a:t>
            </a:r>
          </a:p>
          <a:p>
            <a:pPr algn="just"/>
            <a:endParaRPr lang="es-MX" sz="1900" dirty="0" smtClean="0">
              <a:latin typeface="Arial" panose="020B0604020202020204" pitchFamily="34" charset="0"/>
              <a:cs typeface="Arial" panose="020B0604020202020204" pitchFamily="34" charset="0"/>
            </a:endParaRPr>
          </a:p>
          <a:p>
            <a:pPr algn="just"/>
            <a:r>
              <a:rPr lang="es-MX" sz="1900" dirty="0" smtClean="0">
                <a:latin typeface="Arial" panose="020B0604020202020204" pitchFamily="34" charset="0"/>
                <a:cs typeface="Arial" panose="020B0604020202020204" pitchFamily="34" charset="0"/>
              </a:rPr>
              <a:t>Procede contra la calificación de la conducta como No Grave, así como respecto de la Abstención de inicio de procedimiento administrativo.</a:t>
            </a:r>
          </a:p>
          <a:p>
            <a:pPr algn="just"/>
            <a:r>
              <a:rPr lang="es-MX" sz="1900" dirty="0" smtClean="0">
                <a:latin typeface="Arial" panose="020B0604020202020204" pitchFamily="34" charset="0"/>
                <a:cs typeface="Arial" panose="020B0604020202020204" pitchFamily="34" charset="0"/>
              </a:rPr>
              <a:t>Lo interpone el denunciante ante la Autoridad Investigadora.</a:t>
            </a:r>
          </a:p>
          <a:p>
            <a:pPr algn="just"/>
            <a:r>
              <a:rPr lang="es-MX" sz="1900" dirty="0" smtClean="0">
                <a:latin typeface="Arial" panose="020B0604020202020204" pitchFamily="34" charset="0"/>
                <a:cs typeface="Arial" panose="020B0604020202020204" pitchFamily="34" charset="0"/>
              </a:rPr>
              <a:t>Lo resuelve la Sala Especializada (Tribunal) en 30 días, confirmando o reclasificando y ordenando el inicio del procedimiento.</a:t>
            </a:r>
          </a:p>
          <a:p>
            <a:pPr algn="just"/>
            <a:endParaRPr lang="es-MX" sz="1900" dirty="0">
              <a:latin typeface="Arial" panose="020B0604020202020204" pitchFamily="34" charset="0"/>
              <a:cs typeface="Arial" panose="020B0604020202020204" pitchFamily="34" charset="0"/>
            </a:endParaRPr>
          </a:p>
          <a:p>
            <a:pPr marL="0" indent="0" algn="just">
              <a:buNone/>
            </a:pPr>
            <a:r>
              <a:rPr lang="es-MX" sz="1900" b="1" dirty="0" smtClean="0">
                <a:latin typeface="Arial" panose="020B0604020202020204" pitchFamily="34" charset="0"/>
                <a:cs typeface="Arial" panose="020B0604020202020204" pitchFamily="34" charset="0"/>
              </a:rPr>
              <a:t>Revocación.</a:t>
            </a:r>
          </a:p>
          <a:p>
            <a:pPr marL="0" indent="0" algn="just">
              <a:buNone/>
            </a:pPr>
            <a:endParaRPr lang="es-MX" sz="1900" b="1" dirty="0">
              <a:latin typeface="Arial" panose="020B0604020202020204" pitchFamily="34" charset="0"/>
              <a:cs typeface="Arial" panose="020B0604020202020204" pitchFamily="34" charset="0"/>
            </a:endParaRPr>
          </a:p>
          <a:p>
            <a:pPr algn="just"/>
            <a:r>
              <a:rPr lang="es-MX" sz="1900" dirty="0" smtClean="0">
                <a:latin typeface="Arial" panose="020B0604020202020204" pitchFamily="34" charset="0"/>
                <a:cs typeface="Arial" panose="020B0604020202020204" pitchFamily="34" charset="0"/>
              </a:rPr>
              <a:t>Procede contra resoluciones de faltas administrativas no graves.</a:t>
            </a:r>
          </a:p>
          <a:p>
            <a:pPr algn="just"/>
            <a:r>
              <a:rPr lang="es-MX" sz="1900" dirty="0" smtClean="0">
                <a:latin typeface="Arial" panose="020B0604020202020204" pitchFamily="34" charset="0"/>
                <a:cs typeface="Arial" panose="020B0604020202020204" pitchFamily="34" charset="0"/>
              </a:rPr>
              <a:t>Lo interpone el Servidor Público declarado responsable ante la autoridad </a:t>
            </a:r>
            <a:r>
              <a:rPr lang="es-MX" sz="1900" dirty="0" err="1" smtClean="0">
                <a:latin typeface="Arial" panose="020B0604020202020204" pitchFamily="34" charset="0"/>
                <a:cs typeface="Arial" panose="020B0604020202020204" pitchFamily="34" charset="0"/>
              </a:rPr>
              <a:t>resolutora</a:t>
            </a:r>
            <a:r>
              <a:rPr lang="es-MX" sz="1900" dirty="0" smtClean="0">
                <a:latin typeface="Arial" panose="020B0604020202020204" pitchFamily="34" charset="0"/>
                <a:cs typeface="Arial" panose="020B0604020202020204" pitchFamily="34" charset="0"/>
              </a:rPr>
              <a:t> en 15 días.</a:t>
            </a:r>
          </a:p>
          <a:p>
            <a:pPr algn="just"/>
            <a:r>
              <a:rPr lang="es-MX" sz="1900" dirty="0" smtClean="0">
                <a:latin typeface="Arial" panose="020B0604020202020204" pitchFamily="34" charset="0"/>
                <a:cs typeface="Arial" panose="020B0604020202020204" pitchFamily="34" charset="0"/>
              </a:rPr>
              <a:t>La resolución del Recurso, es impugnable vía Juicio de Nulidad.</a:t>
            </a:r>
          </a:p>
          <a:p>
            <a:pPr algn="just"/>
            <a:r>
              <a:rPr lang="es-MX" sz="1900" dirty="0" smtClean="0">
                <a:latin typeface="Arial" panose="020B0604020202020204" pitchFamily="34" charset="0"/>
                <a:cs typeface="Arial" panose="020B0604020202020204" pitchFamily="34" charset="0"/>
              </a:rPr>
              <a:t>Su interposición suspende la ejecución, si se solicita y no se sigue perjuicio al interés social.</a:t>
            </a:r>
          </a:p>
          <a:p>
            <a:pPr algn="just"/>
            <a:endParaRPr lang="es-MX" sz="1900" dirty="0" smtClean="0">
              <a:latin typeface="Arial" panose="020B0604020202020204" pitchFamily="34" charset="0"/>
              <a:cs typeface="Arial" panose="020B0604020202020204" pitchFamily="34" charset="0"/>
            </a:endParaRPr>
          </a:p>
          <a:p>
            <a:pPr algn="just"/>
            <a:endParaRPr lang="es-MX" sz="1900" b="1"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893582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p:cTn id="4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3">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p:cTn id="49"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51" dur="500"/>
                                        <p:tgtEl>
                                          <p:spTgt spid="3">
                                            <p:txEl>
                                              <p:pRg st="10" end="1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 calcmode="lin" valueType="num">
                                      <p:cBhvr>
                                        <p:cTn id="56"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58" dur="500"/>
                                        <p:tgtEl>
                                          <p:spTgt spid="3">
                                            <p:txEl>
                                              <p:pRg st="11" end="1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 calcmode="lin" valueType="num">
                                      <p:cBhvr>
                                        <p:cTn id="63"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65" dur="500"/>
                                        <p:tgtEl>
                                          <p:spTgt spid="3">
                                            <p:txEl>
                                              <p:pRg st="12" end="12"/>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3">
                                            <p:txEl>
                                              <p:pRg st="13" end="13"/>
                                            </p:txEl>
                                          </p:spTgt>
                                        </p:tgtEl>
                                        <p:attrNameLst>
                                          <p:attrName>style.visibility</p:attrName>
                                        </p:attrNameLst>
                                      </p:cBhvr>
                                      <p:to>
                                        <p:strVal val="visible"/>
                                      </p:to>
                                    </p:set>
                                    <p:anim calcmode="lin" valueType="num">
                                      <p:cBhvr>
                                        <p:cTn id="70" dur="5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71" dur="500" fill="hold"/>
                                        <p:tgtEl>
                                          <p:spTgt spid="3">
                                            <p:txEl>
                                              <p:pRg st="13" end="13"/>
                                            </p:txEl>
                                          </p:spTgt>
                                        </p:tgtEl>
                                        <p:attrNameLst>
                                          <p:attrName>ppt_h</p:attrName>
                                        </p:attrNameLst>
                                      </p:cBhvr>
                                      <p:tavLst>
                                        <p:tav tm="0">
                                          <p:val>
                                            <p:fltVal val="0"/>
                                          </p:val>
                                        </p:tav>
                                        <p:tav tm="100000">
                                          <p:val>
                                            <p:strVal val="#ppt_h"/>
                                          </p:val>
                                        </p:tav>
                                      </p:tavLst>
                                    </p:anim>
                                    <p:animEffect transition="in" filter="fade">
                                      <p:cBhvr>
                                        <p:cTn id="7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fontScale="70000" lnSpcReduction="20000"/>
          </a:bodyPr>
          <a:lstStyle/>
          <a:p>
            <a:pPr marL="0" indent="0" algn="ctr">
              <a:buNone/>
            </a:pPr>
            <a:r>
              <a:rPr lang="es-MX" sz="1900" b="1" dirty="0" smtClean="0">
                <a:latin typeface="Arial" panose="020B0604020202020204" pitchFamily="34" charset="0"/>
                <a:cs typeface="Arial" panose="020B0604020202020204" pitchFamily="34" charset="0"/>
              </a:rPr>
              <a:t>MEDIOS DE IMPUGNACIÓN </a:t>
            </a:r>
          </a:p>
          <a:p>
            <a:pPr marL="0" indent="0" algn="just">
              <a:buNone/>
            </a:pPr>
            <a:endParaRPr lang="es-MX" sz="1900" b="1" dirty="0" smtClean="0">
              <a:latin typeface="Arial" panose="020B0604020202020204" pitchFamily="34" charset="0"/>
              <a:cs typeface="Arial" panose="020B0604020202020204" pitchFamily="34" charset="0"/>
            </a:endParaRPr>
          </a:p>
          <a:p>
            <a:pPr marL="0" indent="0" algn="just">
              <a:buNone/>
            </a:pPr>
            <a:r>
              <a:rPr lang="es-MX" sz="1900" b="1" dirty="0" smtClean="0">
                <a:latin typeface="Arial" panose="020B0604020202020204" pitchFamily="34" charset="0"/>
                <a:cs typeface="Arial" panose="020B0604020202020204" pitchFamily="34" charset="0"/>
              </a:rPr>
              <a:t>Reclamación.</a:t>
            </a:r>
          </a:p>
          <a:p>
            <a:pPr algn="just"/>
            <a:endParaRPr lang="es-MX" sz="1900" dirty="0" smtClean="0">
              <a:latin typeface="Arial" panose="020B0604020202020204" pitchFamily="34" charset="0"/>
              <a:cs typeface="Arial" panose="020B0604020202020204" pitchFamily="34" charset="0"/>
            </a:endParaRPr>
          </a:p>
          <a:p>
            <a:pPr algn="just"/>
            <a:r>
              <a:rPr lang="es-MX" sz="1900" dirty="0" smtClean="0">
                <a:latin typeface="Arial" panose="020B0604020202020204" pitchFamily="34" charset="0"/>
                <a:cs typeface="Arial" panose="020B0604020202020204" pitchFamily="34" charset="0"/>
              </a:rPr>
              <a:t>Procede contra resoluciones de substanciadoras o </a:t>
            </a:r>
            <a:r>
              <a:rPr lang="es-MX" sz="1900" dirty="0" err="1" smtClean="0">
                <a:latin typeface="Arial" panose="020B0604020202020204" pitchFamily="34" charset="0"/>
                <a:cs typeface="Arial" panose="020B0604020202020204" pitchFamily="34" charset="0"/>
              </a:rPr>
              <a:t>resolutoras</a:t>
            </a:r>
            <a:r>
              <a:rPr lang="es-MX" sz="1900" dirty="0" smtClean="0">
                <a:latin typeface="Arial" panose="020B0604020202020204" pitchFamily="34" charset="0"/>
                <a:cs typeface="Arial" panose="020B0604020202020204" pitchFamily="34" charset="0"/>
              </a:rPr>
              <a:t> que admitan, desechen o tengan por no presentado el Informe de P.R., </a:t>
            </a:r>
            <a:r>
              <a:rPr lang="es-MX" sz="1900" dirty="0" smtClean="0">
                <a:solidFill>
                  <a:srgbClr val="FF0000"/>
                </a:solidFill>
                <a:latin typeface="Arial" panose="020B0604020202020204" pitchFamily="34" charset="0"/>
                <a:cs typeface="Arial" panose="020B0604020202020204" pitchFamily="34" charset="0"/>
              </a:rPr>
              <a:t>la contestación</a:t>
            </a:r>
            <a:r>
              <a:rPr lang="es-MX" sz="1900" dirty="0" smtClean="0">
                <a:latin typeface="Arial" panose="020B0604020202020204" pitchFamily="34" charset="0"/>
                <a:cs typeface="Arial" panose="020B0604020202020204" pitchFamily="34" charset="0"/>
              </a:rPr>
              <a:t> (?) o alguna prueba (art. 213) decreten o nieguen sobreseimiento del procedimiento antes del cierre de instrucción y admitan o rechacen la intervención del tercero interesado.</a:t>
            </a:r>
          </a:p>
          <a:p>
            <a:pPr algn="just"/>
            <a:r>
              <a:rPr lang="es-MX" sz="1900" dirty="0" smtClean="0">
                <a:latin typeface="Arial" panose="020B0604020202020204" pitchFamily="34" charset="0"/>
                <a:cs typeface="Arial" panose="020B0604020202020204" pitchFamily="34" charset="0"/>
              </a:rPr>
              <a:t>Se interpone ante la propia substanciadora o </a:t>
            </a:r>
            <a:r>
              <a:rPr lang="es-MX" sz="1900" dirty="0" err="1" smtClean="0">
                <a:latin typeface="Arial" panose="020B0604020202020204" pitchFamily="34" charset="0"/>
                <a:cs typeface="Arial" panose="020B0604020202020204" pitchFamily="34" charset="0"/>
              </a:rPr>
              <a:t>resolutora</a:t>
            </a:r>
            <a:r>
              <a:rPr lang="es-MX" sz="1900" dirty="0" smtClean="0">
                <a:latin typeface="Arial" panose="020B0604020202020204" pitchFamily="34" charset="0"/>
                <a:cs typeface="Arial" panose="020B0604020202020204" pitchFamily="34" charset="0"/>
              </a:rPr>
              <a:t>; se da vista a la contraparte y se remite al Tribunal* para que resuelva. En cinco días hábiles.</a:t>
            </a:r>
          </a:p>
          <a:p>
            <a:pPr marL="0" indent="0" algn="just">
              <a:buNone/>
            </a:pPr>
            <a:endParaRPr lang="es-MX" sz="1900" dirty="0">
              <a:latin typeface="Arial" panose="020B0604020202020204" pitchFamily="34" charset="0"/>
              <a:cs typeface="Arial" panose="020B0604020202020204" pitchFamily="34" charset="0"/>
            </a:endParaRPr>
          </a:p>
          <a:p>
            <a:pPr marL="0" indent="0" algn="just">
              <a:buNone/>
            </a:pPr>
            <a:r>
              <a:rPr lang="es-MX" sz="1600" b="1" dirty="0" smtClean="0"/>
              <a:t>*Artículo </a:t>
            </a:r>
            <a:r>
              <a:rPr lang="es-MX" sz="1600" b="1" dirty="0"/>
              <a:t>20. Son facultades de la Tercera Sección las siguientes: </a:t>
            </a:r>
            <a:endParaRPr lang="es-MX" sz="1600" b="1" dirty="0" smtClean="0"/>
          </a:p>
          <a:p>
            <a:pPr marL="0" indent="0" algn="just">
              <a:buNone/>
            </a:pPr>
            <a:r>
              <a:rPr lang="es-MX" sz="1900" b="1" dirty="0" smtClean="0">
                <a:latin typeface="Arial" panose="020B0604020202020204" pitchFamily="34" charset="0"/>
                <a:cs typeface="Arial" panose="020B0604020202020204" pitchFamily="34" charset="0"/>
              </a:rPr>
              <a:t>…</a:t>
            </a:r>
          </a:p>
          <a:p>
            <a:pPr marL="0" indent="0" algn="just">
              <a:buNone/>
            </a:pPr>
            <a:r>
              <a:rPr lang="es-MX" sz="1600" b="1" dirty="0" smtClean="0"/>
              <a:t>IV. Resolver </a:t>
            </a:r>
            <a:r>
              <a:rPr lang="es-MX" sz="1600" b="1" dirty="0"/>
              <a:t>el recurso de reclamación que proceda en los términos de la Ley General de Responsabilidades Administrativas;</a:t>
            </a:r>
            <a:endParaRPr lang="es-MX" sz="1900" b="1" dirty="0" smtClean="0">
              <a:latin typeface="Arial" panose="020B0604020202020204" pitchFamily="34" charset="0"/>
              <a:cs typeface="Arial" panose="020B0604020202020204" pitchFamily="34" charset="0"/>
            </a:endParaRPr>
          </a:p>
          <a:p>
            <a:pPr algn="just"/>
            <a:endParaRPr lang="es-MX" sz="1900" dirty="0">
              <a:latin typeface="Arial" panose="020B0604020202020204" pitchFamily="34" charset="0"/>
              <a:cs typeface="Arial" panose="020B0604020202020204" pitchFamily="34" charset="0"/>
            </a:endParaRPr>
          </a:p>
          <a:p>
            <a:pPr marL="0" indent="0" algn="just">
              <a:buNone/>
            </a:pPr>
            <a:r>
              <a:rPr lang="es-MX" sz="1900" b="1" dirty="0" smtClean="0">
                <a:latin typeface="Arial" panose="020B0604020202020204" pitchFamily="34" charset="0"/>
                <a:cs typeface="Arial" panose="020B0604020202020204" pitchFamily="34" charset="0"/>
              </a:rPr>
              <a:t>Apelación.</a:t>
            </a:r>
          </a:p>
          <a:p>
            <a:pPr marL="0" indent="0" algn="just">
              <a:buNone/>
            </a:pPr>
            <a:endParaRPr lang="es-MX" sz="1900" b="1" dirty="0">
              <a:latin typeface="Arial" panose="020B0604020202020204" pitchFamily="34" charset="0"/>
              <a:cs typeface="Arial" panose="020B0604020202020204" pitchFamily="34" charset="0"/>
            </a:endParaRPr>
          </a:p>
          <a:p>
            <a:pPr algn="just"/>
            <a:r>
              <a:rPr lang="es-MX" sz="1900" dirty="0" smtClean="0">
                <a:latin typeface="Arial" panose="020B0604020202020204" pitchFamily="34" charset="0"/>
                <a:cs typeface="Arial" panose="020B0604020202020204" pitchFamily="34" charset="0"/>
              </a:rPr>
              <a:t>Procede contra resoluciones de los Tribunales, que sancione o que no existe responsabilidad.</a:t>
            </a:r>
          </a:p>
          <a:p>
            <a:pPr algn="just"/>
            <a:r>
              <a:rPr lang="es-MX" sz="1900" dirty="0" smtClean="0">
                <a:latin typeface="Arial" panose="020B0604020202020204" pitchFamily="34" charset="0"/>
                <a:cs typeface="Arial" panose="020B0604020202020204" pitchFamily="34" charset="0"/>
              </a:rPr>
              <a:t>Lo interpone el Servidor Público declarado responsable o los terceros dentro de 15 días.</a:t>
            </a:r>
          </a:p>
          <a:p>
            <a:pPr algn="just"/>
            <a:r>
              <a:rPr lang="es-MX" sz="1900" dirty="0" smtClean="0">
                <a:latin typeface="Arial" panose="020B0604020202020204" pitchFamily="34" charset="0"/>
                <a:cs typeface="Arial" panose="020B0604020202020204" pitchFamily="34" charset="0"/>
              </a:rPr>
              <a:t>En materia Federal conoce y resuelve la Tercera Sección, a nivel local la instancia que corresponda.</a:t>
            </a:r>
          </a:p>
          <a:p>
            <a:pPr algn="just"/>
            <a:r>
              <a:rPr lang="es-MX" sz="1900" dirty="0" smtClean="0">
                <a:latin typeface="Arial" panose="020B0604020202020204" pitchFamily="34" charset="0"/>
                <a:cs typeface="Arial" panose="020B0604020202020204" pitchFamily="34" charset="0"/>
              </a:rPr>
              <a:t>La sentencia se ocupará de conceptos de fondo sobre los de procedimiento.</a:t>
            </a:r>
          </a:p>
          <a:p>
            <a:pPr algn="just"/>
            <a:r>
              <a:rPr lang="es-MX" sz="1900" dirty="0" smtClean="0">
                <a:latin typeface="Arial" panose="020B0604020202020204" pitchFamily="34" charset="0"/>
                <a:cs typeface="Arial" panose="020B0604020202020204" pitchFamily="34" charset="0"/>
              </a:rPr>
              <a:t>Si revoca, se ordenará la plena restitución en derechos. (</a:t>
            </a:r>
            <a:r>
              <a:rPr lang="es-MX" sz="1900" dirty="0" smtClean="0">
                <a:solidFill>
                  <a:srgbClr val="FF0000"/>
                </a:solidFill>
                <a:latin typeface="Arial" panose="020B0604020202020204" pitchFamily="34" charset="0"/>
                <a:cs typeface="Arial" panose="020B0604020202020204" pitchFamily="34" charset="0"/>
              </a:rPr>
              <a:t>salvedades</a:t>
            </a:r>
            <a:r>
              <a:rPr lang="es-MX" sz="1900" dirty="0" smtClean="0">
                <a:latin typeface="Arial" panose="020B0604020202020204" pitchFamily="34" charset="0"/>
                <a:cs typeface="Arial" panose="020B0604020202020204" pitchFamily="34" charset="0"/>
              </a:rPr>
              <a:t>)</a:t>
            </a:r>
          </a:p>
          <a:p>
            <a:pPr algn="just"/>
            <a:endParaRPr lang="es-MX" sz="1900" b="1"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2781574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p:cTn id="3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p:cTn id="4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3">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p:cTn id="49"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51" dur="500"/>
                                        <p:tgtEl>
                                          <p:spTgt spid="3">
                                            <p:txEl>
                                              <p:pRg st="9" end="9"/>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 calcmode="lin" valueType="num">
                                      <p:cBhvr>
                                        <p:cTn id="56"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58" dur="500"/>
                                        <p:tgtEl>
                                          <p:spTgt spid="3">
                                            <p:txEl>
                                              <p:pRg st="11" end="1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anim calcmode="lin" valueType="num">
                                      <p:cBhvr>
                                        <p:cTn id="63" dur="5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13" end="13"/>
                                            </p:txEl>
                                          </p:spTgt>
                                        </p:tgtEl>
                                        <p:attrNameLst>
                                          <p:attrName>ppt_h</p:attrName>
                                        </p:attrNameLst>
                                      </p:cBhvr>
                                      <p:tavLst>
                                        <p:tav tm="0">
                                          <p:val>
                                            <p:fltVal val="0"/>
                                          </p:val>
                                        </p:tav>
                                        <p:tav tm="100000">
                                          <p:val>
                                            <p:strVal val="#ppt_h"/>
                                          </p:val>
                                        </p:tav>
                                      </p:tavLst>
                                    </p:anim>
                                    <p:animEffect transition="in" filter="fade">
                                      <p:cBhvr>
                                        <p:cTn id="65" dur="500"/>
                                        <p:tgtEl>
                                          <p:spTgt spid="3">
                                            <p:txEl>
                                              <p:pRg st="13" end="13"/>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3">
                                            <p:txEl>
                                              <p:pRg st="14" end="14"/>
                                            </p:txEl>
                                          </p:spTgt>
                                        </p:tgtEl>
                                        <p:attrNameLst>
                                          <p:attrName>style.visibility</p:attrName>
                                        </p:attrNameLst>
                                      </p:cBhvr>
                                      <p:to>
                                        <p:strVal val="visible"/>
                                      </p:to>
                                    </p:set>
                                    <p:anim calcmode="lin" valueType="num">
                                      <p:cBhvr>
                                        <p:cTn id="70" dur="5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71" dur="500" fill="hold"/>
                                        <p:tgtEl>
                                          <p:spTgt spid="3">
                                            <p:txEl>
                                              <p:pRg st="14" end="14"/>
                                            </p:txEl>
                                          </p:spTgt>
                                        </p:tgtEl>
                                        <p:attrNameLst>
                                          <p:attrName>ppt_h</p:attrName>
                                        </p:attrNameLst>
                                      </p:cBhvr>
                                      <p:tavLst>
                                        <p:tav tm="0">
                                          <p:val>
                                            <p:fltVal val="0"/>
                                          </p:val>
                                        </p:tav>
                                        <p:tav tm="100000">
                                          <p:val>
                                            <p:strVal val="#ppt_h"/>
                                          </p:val>
                                        </p:tav>
                                      </p:tavLst>
                                    </p:anim>
                                    <p:animEffect transition="in" filter="fade">
                                      <p:cBhvr>
                                        <p:cTn id="72" dur="500"/>
                                        <p:tgtEl>
                                          <p:spTgt spid="3">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3">
                                            <p:txEl>
                                              <p:pRg st="15" end="15"/>
                                            </p:txEl>
                                          </p:spTgt>
                                        </p:tgtEl>
                                        <p:attrNameLst>
                                          <p:attrName>style.visibility</p:attrName>
                                        </p:attrNameLst>
                                      </p:cBhvr>
                                      <p:to>
                                        <p:strVal val="visible"/>
                                      </p:to>
                                    </p:set>
                                    <p:anim calcmode="lin" valueType="num">
                                      <p:cBhvr>
                                        <p:cTn id="77" dur="500" fill="hold"/>
                                        <p:tgtEl>
                                          <p:spTgt spid="3">
                                            <p:txEl>
                                              <p:pRg st="15" end="15"/>
                                            </p:txEl>
                                          </p:spTgt>
                                        </p:tgtEl>
                                        <p:attrNameLst>
                                          <p:attrName>ppt_w</p:attrName>
                                        </p:attrNameLst>
                                      </p:cBhvr>
                                      <p:tavLst>
                                        <p:tav tm="0">
                                          <p:val>
                                            <p:fltVal val="0"/>
                                          </p:val>
                                        </p:tav>
                                        <p:tav tm="100000">
                                          <p:val>
                                            <p:strVal val="#ppt_w"/>
                                          </p:val>
                                        </p:tav>
                                      </p:tavLst>
                                    </p:anim>
                                    <p:anim calcmode="lin" valueType="num">
                                      <p:cBhvr>
                                        <p:cTn id="78" dur="500" fill="hold"/>
                                        <p:tgtEl>
                                          <p:spTgt spid="3">
                                            <p:txEl>
                                              <p:pRg st="15" end="15"/>
                                            </p:txEl>
                                          </p:spTgt>
                                        </p:tgtEl>
                                        <p:attrNameLst>
                                          <p:attrName>ppt_h</p:attrName>
                                        </p:attrNameLst>
                                      </p:cBhvr>
                                      <p:tavLst>
                                        <p:tav tm="0">
                                          <p:val>
                                            <p:fltVal val="0"/>
                                          </p:val>
                                        </p:tav>
                                        <p:tav tm="100000">
                                          <p:val>
                                            <p:strVal val="#ppt_h"/>
                                          </p:val>
                                        </p:tav>
                                      </p:tavLst>
                                    </p:anim>
                                    <p:animEffect transition="in" filter="fade">
                                      <p:cBhvr>
                                        <p:cTn id="79" dur="500"/>
                                        <p:tgtEl>
                                          <p:spTgt spid="3">
                                            <p:txEl>
                                              <p:pRg st="15" end="15"/>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3">
                                            <p:txEl>
                                              <p:pRg st="16" end="16"/>
                                            </p:txEl>
                                          </p:spTgt>
                                        </p:tgtEl>
                                        <p:attrNameLst>
                                          <p:attrName>style.visibility</p:attrName>
                                        </p:attrNameLst>
                                      </p:cBhvr>
                                      <p:to>
                                        <p:strVal val="visible"/>
                                      </p:to>
                                    </p:set>
                                    <p:anim calcmode="lin" valueType="num">
                                      <p:cBhvr>
                                        <p:cTn id="84" dur="500" fill="hold"/>
                                        <p:tgtEl>
                                          <p:spTgt spid="3">
                                            <p:txEl>
                                              <p:pRg st="16" end="16"/>
                                            </p:txEl>
                                          </p:spTgt>
                                        </p:tgtEl>
                                        <p:attrNameLst>
                                          <p:attrName>ppt_w</p:attrName>
                                        </p:attrNameLst>
                                      </p:cBhvr>
                                      <p:tavLst>
                                        <p:tav tm="0">
                                          <p:val>
                                            <p:fltVal val="0"/>
                                          </p:val>
                                        </p:tav>
                                        <p:tav tm="100000">
                                          <p:val>
                                            <p:strVal val="#ppt_w"/>
                                          </p:val>
                                        </p:tav>
                                      </p:tavLst>
                                    </p:anim>
                                    <p:anim calcmode="lin" valueType="num">
                                      <p:cBhvr>
                                        <p:cTn id="85" dur="500" fill="hold"/>
                                        <p:tgtEl>
                                          <p:spTgt spid="3">
                                            <p:txEl>
                                              <p:pRg st="16" end="16"/>
                                            </p:txEl>
                                          </p:spTgt>
                                        </p:tgtEl>
                                        <p:attrNameLst>
                                          <p:attrName>ppt_h</p:attrName>
                                        </p:attrNameLst>
                                      </p:cBhvr>
                                      <p:tavLst>
                                        <p:tav tm="0">
                                          <p:val>
                                            <p:fltVal val="0"/>
                                          </p:val>
                                        </p:tav>
                                        <p:tav tm="100000">
                                          <p:val>
                                            <p:strVal val="#ppt_h"/>
                                          </p:val>
                                        </p:tav>
                                      </p:tavLst>
                                    </p:anim>
                                    <p:animEffect transition="in" filter="fade">
                                      <p:cBhvr>
                                        <p:cTn id="86" dur="500"/>
                                        <p:tgtEl>
                                          <p:spTgt spid="3">
                                            <p:txEl>
                                              <p:pRg st="16" end="16"/>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3">
                                            <p:txEl>
                                              <p:pRg st="17" end="17"/>
                                            </p:txEl>
                                          </p:spTgt>
                                        </p:tgtEl>
                                        <p:attrNameLst>
                                          <p:attrName>style.visibility</p:attrName>
                                        </p:attrNameLst>
                                      </p:cBhvr>
                                      <p:to>
                                        <p:strVal val="visible"/>
                                      </p:to>
                                    </p:set>
                                    <p:anim calcmode="lin" valueType="num">
                                      <p:cBhvr>
                                        <p:cTn id="91" dur="500" fill="hold"/>
                                        <p:tgtEl>
                                          <p:spTgt spid="3">
                                            <p:txEl>
                                              <p:pRg st="17" end="17"/>
                                            </p:txEl>
                                          </p:spTgt>
                                        </p:tgtEl>
                                        <p:attrNameLst>
                                          <p:attrName>ppt_w</p:attrName>
                                        </p:attrNameLst>
                                      </p:cBhvr>
                                      <p:tavLst>
                                        <p:tav tm="0">
                                          <p:val>
                                            <p:fltVal val="0"/>
                                          </p:val>
                                        </p:tav>
                                        <p:tav tm="100000">
                                          <p:val>
                                            <p:strVal val="#ppt_w"/>
                                          </p:val>
                                        </p:tav>
                                      </p:tavLst>
                                    </p:anim>
                                    <p:anim calcmode="lin" valueType="num">
                                      <p:cBhvr>
                                        <p:cTn id="92" dur="500" fill="hold"/>
                                        <p:tgtEl>
                                          <p:spTgt spid="3">
                                            <p:txEl>
                                              <p:pRg st="17" end="17"/>
                                            </p:txEl>
                                          </p:spTgt>
                                        </p:tgtEl>
                                        <p:attrNameLst>
                                          <p:attrName>ppt_h</p:attrName>
                                        </p:attrNameLst>
                                      </p:cBhvr>
                                      <p:tavLst>
                                        <p:tav tm="0">
                                          <p:val>
                                            <p:fltVal val="0"/>
                                          </p:val>
                                        </p:tav>
                                        <p:tav tm="100000">
                                          <p:val>
                                            <p:strVal val="#ppt_h"/>
                                          </p:val>
                                        </p:tav>
                                      </p:tavLst>
                                    </p:anim>
                                    <p:animEffect transition="in" filter="fade">
                                      <p:cBhvr>
                                        <p:cTn id="93"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dirty="0">
                <a:latin typeface="Arial" pitchFamily="34" charset="0"/>
                <a:cs typeface="Arial" pitchFamily="34" charset="0"/>
              </a:rPr>
              <a:t>LEY GENERAL DE RESPONSABILIDADES ADMINISTRATIVAS</a:t>
            </a:r>
          </a:p>
        </p:txBody>
      </p:sp>
      <p:sp>
        <p:nvSpPr>
          <p:cNvPr id="3" name="2 Marcador de contenido"/>
          <p:cNvSpPr>
            <a:spLocks noGrp="1"/>
          </p:cNvSpPr>
          <p:nvPr>
            <p:ph idx="1"/>
          </p:nvPr>
        </p:nvSpPr>
        <p:spPr/>
        <p:txBody>
          <a:bodyPr>
            <a:normAutofit/>
          </a:bodyPr>
          <a:lstStyle/>
          <a:p>
            <a:pPr marL="0" indent="0" algn="ctr">
              <a:buNone/>
            </a:pPr>
            <a:r>
              <a:rPr lang="es-MX" sz="1900" b="1" dirty="0" smtClean="0">
                <a:latin typeface="Arial" panose="020B0604020202020204" pitchFamily="34" charset="0"/>
                <a:cs typeface="Arial" panose="020B0604020202020204" pitchFamily="34" charset="0"/>
              </a:rPr>
              <a:t>MEDIOS DE IMPUGNACIÓN </a:t>
            </a:r>
          </a:p>
          <a:p>
            <a:pPr marL="0" indent="0" algn="just">
              <a:buNone/>
            </a:pPr>
            <a:endParaRPr lang="es-MX" sz="1900" b="1" dirty="0" smtClean="0">
              <a:latin typeface="Arial" panose="020B0604020202020204" pitchFamily="34" charset="0"/>
              <a:cs typeface="Arial" panose="020B0604020202020204" pitchFamily="34" charset="0"/>
            </a:endParaRPr>
          </a:p>
          <a:p>
            <a:pPr marL="0" indent="0" algn="just">
              <a:buNone/>
            </a:pPr>
            <a:r>
              <a:rPr lang="es-MX" sz="1900" b="1" dirty="0" smtClean="0">
                <a:latin typeface="Arial" panose="020B0604020202020204" pitchFamily="34" charset="0"/>
                <a:cs typeface="Arial" panose="020B0604020202020204" pitchFamily="34" charset="0"/>
              </a:rPr>
              <a:t>Revisión.</a:t>
            </a:r>
          </a:p>
          <a:p>
            <a:pPr marL="0" indent="0" algn="just">
              <a:buNone/>
            </a:pPr>
            <a:endParaRPr lang="es-MX" sz="1900" b="1" dirty="0">
              <a:latin typeface="Arial" panose="020B0604020202020204" pitchFamily="34" charset="0"/>
              <a:cs typeface="Arial" panose="020B0604020202020204" pitchFamily="34" charset="0"/>
            </a:endParaRPr>
          </a:p>
          <a:p>
            <a:pPr marL="0" indent="0" algn="just">
              <a:buNone/>
            </a:pPr>
            <a:endParaRPr lang="es-MX" sz="1900" b="1" dirty="0">
              <a:latin typeface="Arial" panose="020B0604020202020204" pitchFamily="34" charset="0"/>
              <a:cs typeface="Arial" panose="020B0604020202020204" pitchFamily="34" charset="0"/>
            </a:endParaRPr>
          </a:p>
          <a:p>
            <a:pPr algn="just"/>
            <a:r>
              <a:rPr lang="es-MX" sz="1900" dirty="0" smtClean="0">
                <a:latin typeface="Arial" panose="020B0604020202020204" pitchFamily="34" charset="0"/>
                <a:cs typeface="Arial" panose="020B0604020202020204" pitchFamily="34" charset="0"/>
              </a:rPr>
              <a:t>Únicamente por resoluciones definitivas del T.F.J.A. (</a:t>
            </a:r>
            <a:r>
              <a:rPr lang="es-MX" sz="1900" dirty="0" smtClean="0">
                <a:solidFill>
                  <a:srgbClr val="FF0000"/>
                </a:solidFill>
                <a:latin typeface="Arial" panose="020B0604020202020204" pitchFamily="34" charset="0"/>
                <a:cs typeface="Arial" panose="020B0604020202020204" pitchFamily="34" charset="0"/>
              </a:rPr>
              <a:t>derivadas del Juicio de Nulidad.</a:t>
            </a:r>
            <a:r>
              <a:rPr lang="es-MX" sz="1900" dirty="0" smtClean="0">
                <a:latin typeface="Arial" panose="020B0604020202020204" pitchFamily="34" charset="0"/>
                <a:cs typeface="Arial" panose="020B0604020202020204" pitchFamily="34" charset="0"/>
              </a:rPr>
              <a:t>)</a:t>
            </a:r>
            <a:r>
              <a:rPr lang="es-MX" sz="1900" dirty="0" smtClean="0">
                <a:solidFill>
                  <a:srgbClr val="FF0000"/>
                </a:solidFill>
                <a:latin typeface="Arial" panose="020B0604020202020204" pitchFamily="34" charset="0"/>
                <a:cs typeface="Arial" panose="020B0604020202020204" pitchFamily="34" charset="0"/>
              </a:rPr>
              <a:t> </a:t>
            </a:r>
          </a:p>
          <a:p>
            <a:pPr algn="just"/>
            <a:r>
              <a:rPr lang="es-MX" sz="1900" dirty="0" smtClean="0">
                <a:latin typeface="Arial" panose="020B0604020202020204" pitchFamily="34" charset="0"/>
                <a:cs typeface="Arial" panose="020B0604020202020204" pitchFamily="34" charset="0"/>
              </a:rPr>
              <a:t>Las sentencias definitivas que emitan los Tribunales Locales, </a:t>
            </a:r>
            <a:r>
              <a:rPr lang="es-MX" sz="1900" dirty="0" err="1" smtClean="0">
                <a:latin typeface="Arial" panose="020B0604020202020204" pitchFamily="34" charset="0"/>
                <a:cs typeface="Arial" panose="020B0604020202020204" pitchFamily="34" charset="0"/>
              </a:rPr>
              <a:t>puedne</a:t>
            </a:r>
            <a:r>
              <a:rPr lang="es-MX" sz="1900" dirty="0" smtClean="0">
                <a:latin typeface="Arial" panose="020B0604020202020204" pitchFamily="34" charset="0"/>
                <a:cs typeface="Arial" panose="020B0604020202020204" pitchFamily="34" charset="0"/>
              </a:rPr>
              <a:t> ser impugnadas en términos de las Leyes locales.</a:t>
            </a:r>
          </a:p>
          <a:p>
            <a:pPr algn="just"/>
            <a:endParaRPr lang="es-MX" sz="1900" b="1"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900" dirty="0" smtClean="0">
              <a:latin typeface="Arial" panose="020B0604020202020204" pitchFamily="34" charset="0"/>
              <a:cs typeface="Arial" panose="020B0604020202020204" pitchFamily="34" charset="0"/>
            </a:endParaRPr>
          </a:p>
          <a:p>
            <a:pPr algn="just"/>
            <a:endParaRPr lang="es-MX" sz="1800" dirty="0" smtClean="0">
              <a:latin typeface="Arial" pitchFamily="34" charset="0"/>
              <a:cs typeface="Arial" pitchFamily="34" charset="0"/>
            </a:endParaRPr>
          </a:p>
        </p:txBody>
      </p:sp>
    </p:spTree>
    <p:extLst>
      <p:ext uri="{BB962C8B-B14F-4D97-AF65-F5344CB8AC3E}">
        <p14:creationId xmlns:p14="http://schemas.microsoft.com/office/powerpoint/2010/main" val="349146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p:cTn id="2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pPr algn="ctr"/>
            <a:r>
              <a:rPr lang="es-MX" b="1" dirty="0" smtClean="0"/>
              <a:t>REFORMA LEYES ORDINARIAS</a:t>
            </a:r>
            <a:br>
              <a:rPr lang="es-MX" b="1" dirty="0" smtClean="0"/>
            </a:br>
            <a:r>
              <a:rPr lang="es-MX" sz="3600" dirty="0" smtClean="0"/>
              <a:t>(18 de julio de 2016)</a:t>
            </a:r>
            <a:endParaRPr lang="es-MX" sz="3600" b="1" dirty="0"/>
          </a:p>
        </p:txBody>
      </p:sp>
      <p:pic>
        <p:nvPicPr>
          <p:cNvPr id="1026" name="Picture 2" descr="Resultado de imagen para leyes sistema nacional anticorrupció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55810" y="2348880"/>
            <a:ext cx="7976630"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57740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2800" dirty="0" smtClean="0">
                <a:latin typeface="Arial" pitchFamily="34" charset="0"/>
                <a:cs typeface="Arial" pitchFamily="34" charset="0"/>
              </a:rPr>
              <a:t>LEY GENERAL DEL SISTEMA NACIONAL ANTICORRUPCIÓN.</a:t>
            </a:r>
            <a:endParaRPr lang="es-MX" sz="28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lgn="just">
              <a:buNone/>
            </a:pPr>
            <a:r>
              <a:rPr lang="es-MX" sz="1800" b="1" dirty="0" smtClean="0">
                <a:latin typeface="Arial" pitchFamily="34" charset="0"/>
                <a:cs typeface="Arial" pitchFamily="34" charset="0"/>
              </a:rPr>
              <a:t>OBJETO:</a:t>
            </a:r>
            <a:r>
              <a:rPr lang="es-MX" sz="1800" dirty="0" smtClean="0">
                <a:latin typeface="Arial" pitchFamily="34" charset="0"/>
                <a:cs typeface="Arial" pitchFamily="34" charset="0"/>
              </a:rPr>
              <a:t> </a:t>
            </a:r>
          </a:p>
          <a:p>
            <a:pPr marL="0" indent="0" algn="just">
              <a:buNone/>
            </a:pPr>
            <a:endParaRPr lang="es-MX" sz="1800" dirty="0" smtClean="0">
              <a:latin typeface="Arial" pitchFamily="34" charset="0"/>
              <a:cs typeface="Arial" pitchFamily="34" charset="0"/>
            </a:endParaRPr>
          </a:p>
          <a:p>
            <a:pPr algn="just"/>
            <a:r>
              <a:rPr lang="es-MX" sz="1800" dirty="0" smtClean="0">
                <a:latin typeface="Arial" pitchFamily="34" charset="0"/>
                <a:cs typeface="Arial" pitchFamily="34" charset="0"/>
              </a:rPr>
              <a:t>Establecer las bases de coordinación en los niveles de gobierno para la prevención, investigación y sanción de </a:t>
            </a:r>
            <a:r>
              <a:rPr lang="es-MX" sz="1800" dirty="0" smtClean="0">
                <a:solidFill>
                  <a:srgbClr val="FF0000"/>
                </a:solidFill>
                <a:latin typeface="Arial" pitchFamily="34" charset="0"/>
                <a:cs typeface="Arial" pitchFamily="34" charset="0"/>
              </a:rPr>
              <a:t>faltas administrativas y hechos de corrupción.</a:t>
            </a:r>
          </a:p>
          <a:p>
            <a:pPr marL="0" indent="0" algn="just">
              <a:buNone/>
            </a:pPr>
            <a:endParaRPr lang="es-MX" sz="1800" dirty="0">
              <a:solidFill>
                <a:srgbClr val="FF0000"/>
              </a:solidFill>
              <a:latin typeface="Arial" pitchFamily="34" charset="0"/>
              <a:cs typeface="Arial" pitchFamily="34" charset="0"/>
            </a:endParaRPr>
          </a:p>
          <a:p>
            <a:pPr marL="0" indent="0" algn="just">
              <a:buNone/>
            </a:pPr>
            <a:r>
              <a:rPr lang="es-MX" sz="1800" b="1" dirty="0" smtClean="0">
                <a:latin typeface="Arial" pitchFamily="34" charset="0"/>
                <a:cs typeface="Arial" pitchFamily="34" charset="0"/>
              </a:rPr>
              <a:t>OBJETIVOS:</a:t>
            </a:r>
          </a:p>
          <a:p>
            <a:pPr marL="0" indent="0" algn="just">
              <a:buNone/>
            </a:pPr>
            <a:r>
              <a:rPr lang="es-MX" sz="1800" dirty="0" smtClean="0">
                <a:latin typeface="Arial" pitchFamily="34" charset="0"/>
                <a:cs typeface="Arial" pitchFamily="34" charset="0"/>
              </a:rPr>
              <a:t> </a:t>
            </a:r>
          </a:p>
          <a:p>
            <a:pPr algn="just"/>
            <a:r>
              <a:rPr lang="es-MX" sz="1800" dirty="0" smtClean="0">
                <a:latin typeface="Arial" pitchFamily="34" charset="0"/>
                <a:cs typeface="Arial" pitchFamily="34" charset="0"/>
              </a:rPr>
              <a:t>Políticas públicas de combate a la corrupción, fiscalización y control de recursos           públicos.</a:t>
            </a:r>
          </a:p>
          <a:p>
            <a:pPr algn="just"/>
            <a:r>
              <a:rPr lang="es-MX" sz="1800" dirty="0" smtClean="0">
                <a:latin typeface="Arial" pitchFamily="34" charset="0"/>
                <a:cs typeface="Arial" pitchFamily="34" charset="0"/>
              </a:rPr>
              <a:t>Acciones para asegurar la integridad y comportamiento </a:t>
            </a:r>
            <a:r>
              <a:rPr lang="es-MX" sz="1800" dirty="0" smtClean="0">
                <a:solidFill>
                  <a:srgbClr val="FF0000"/>
                </a:solidFill>
                <a:latin typeface="Arial" pitchFamily="34" charset="0"/>
                <a:cs typeface="Arial" pitchFamily="34" charset="0"/>
              </a:rPr>
              <a:t>ético</a:t>
            </a:r>
            <a:r>
              <a:rPr lang="es-MX" sz="1800" dirty="0" smtClean="0">
                <a:latin typeface="Arial" pitchFamily="34" charset="0"/>
                <a:cs typeface="Arial" pitchFamily="34" charset="0"/>
              </a:rPr>
              <a:t> de servidores públicos.</a:t>
            </a:r>
          </a:p>
          <a:p>
            <a:pPr algn="just"/>
            <a:r>
              <a:rPr lang="es-MX" sz="1800" dirty="0" smtClean="0">
                <a:latin typeface="Arial" pitchFamily="34" charset="0"/>
                <a:cs typeface="Arial" pitchFamily="34" charset="0"/>
              </a:rPr>
              <a:t>Bases para el Sistema Nacional de Fiscalización</a:t>
            </a:r>
          </a:p>
        </p:txBody>
      </p:sp>
    </p:spTree>
    <p:extLst>
      <p:ext uri="{BB962C8B-B14F-4D97-AF65-F5344CB8AC3E}">
        <p14:creationId xmlns:p14="http://schemas.microsoft.com/office/powerpoint/2010/main" val="1463038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2800" dirty="0" smtClean="0">
                <a:latin typeface="Arial" pitchFamily="34" charset="0"/>
                <a:cs typeface="Arial" pitchFamily="34" charset="0"/>
              </a:rPr>
              <a:t> SISTEMA NACIONAL ANTICORRUPCIÓN.</a:t>
            </a:r>
            <a:endParaRPr lang="es-MX" sz="2800" dirty="0">
              <a:latin typeface="Arial" pitchFamily="34" charset="0"/>
              <a:cs typeface="Arial" pitchFamily="34" charset="0"/>
            </a:endParaRP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40389263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53312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2800" dirty="0" smtClean="0">
                <a:latin typeface="Arial" pitchFamily="34" charset="0"/>
                <a:cs typeface="Arial" pitchFamily="34" charset="0"/>
              </a:rPr>
              <a:t>LEY GENERAL DEL SISTEMA NACIONAL ANTICORRUPCIÓN.</a:t>
            </a:r>
            <a:endParaRPr lang="es-MX" sz="2800" dirty="0">
              <a:latin typeface="Arial" pitchFamily="34" charset="0"/>
              <a:cs typeface="Arial" pitchFamily="34" charset="0"/>
            </a:endParaRPr>
          </a:p>
        </p:txBody>
      </p:sp>
      <p:pic>
        <p:nvPicPr>
          <p:cNvPr id="1026" name="Picture 2" descr="Resultado de imagen para comité coordinador del sistema nacional anticorrupción"/>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600200"/>
            <a:ext cx="6048672"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2854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2800" dirty="0" smtClean="0">
                <a:latin typeface="Arial" pitchFamily="34" charset="0"/>
                <a:cs typeface="Arial" pitchFamily="34" charset="0"/>
              </a:rPr>
              <a:t>LEY GENERAL DEL SISTEMA NACIONAL ANTICORRUPCIÓN.</a:t>
            </a:r>
            <a:endParaRPr lang="es-MX" sz="28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marL="0" indent="0" algn="just">
              <a:buNone/>
            </a:pPr>
            <a:r>
              <a:rPr lang="es-MX" sz="1800" b="1" dirty="0" smtClean="0">
                <a:latin typeface="Arial" pitchFamily="34" charset="0"/>
                <a:cs typeface="Arial" pitchFamily="34" charset="0"/>
              </a:rPr>
              <a:t>FACULTADES</a:t>
            </a:r>
            <a:r>
              <a:rPr lang="es-MX" sz="1800" dirty="0" smtClean="0">
                <a:latin typeface="Arial" pitchFamily="34" charset="0"/>
                <a:cs typeface="Arial" pitchFamily="34" charset="0"/>
              </a:rPr>
              <a:t>:</a:t>
            </a:r>
          </a:p>
          <a:p>
            <a:pPr marL="0" indent="0" algn="just">
              <a:buNone/>
            </a:pPr>
            <a:endParaRPr lang="es-MX" sz="1800" dirty="0">
              <a:latin typeface="Arial" pitchFamily="34" charset="0"/>
              <a:cs typeface="Arial" pitchFamily="34" charset="0"/>
            </a:endParaRPr>
          </a:p>
          <a:p>
            <a:pPr algn="just"/>
            <a:r>
              <a:rPr lang="es-MX" sz="1800" dirty="0" smtClean="0">
                <a:latin typeface="Arial" pitchFamily="34" charset="0"/>
                <a:cs typeface="Arial" pitchFamily="34" charset="0"/>
              </a:rPr>
              <a:t>Diseño y aprobación de políticas públicas  en la materia.</a:t>
            </a:r>
          </a:p>
          <a:p>
            <a:pPr algn="just"/>
            <a:r>
              <a:rPr lang="es-MX" sz="1800" dirty="0" smtClean="0">
                <a:latin typeface="Arial" pitchFamily="34" charset="0"/>
                <a:cs typeface="Arial" pitchFamily="34" charset="0"/>
              </a:rPr>
              <a:t>Emitir recomendaciones públicas no vinculantes de mejora de control interno.</a:t>
            </a:r>
          </a:p>
          <a:p>
            <a:pPr algn="just"/>
            <a:r>
              <a:rPr lang="es-MX" sz="1800" dirty="0" smtClean="0">
                <a:latin typeface="Arial" pitchFamily="34" charset="0"/>
                <a:cs typeface="Arial" pitchFamily="34" charset="0"/>
              </a:rPr>
              <a:t>Establecer la Plataforma Digital Nacional para acceder a los sistemas electrónicos.</a:t>
            </a:r>
          </a:p>
          <a:p>
            <a:pPr algn="just"/>
            <a:r>
              <a:rPr lang="es-MX" sz="1800" dirty="0" smtClean="0">
                <a:latin typeface="Arial" pitchFamily="34" charset="0"/>
                <a:cs typeface="Arial" pitchFamily="34" charset="0"/>
              </a:rPr>
              <a:t>Promover lineamientos y convenios de cooperación entre autoridades fiscales y financieras para facilitar la información a </a:t>
            </a:r>
            <a:r>
              <a:rPr lang="es-MX" sz="1800" dirty="0">
                <a:latin typeface="Arial" pitchFamily="34" charset="0"/>
                <a:cs typeface="Arial" pitchFamily="34" charset="0"/>
              </a:rPr>
              <a:t>ó</a:t>
            </a:r>
            <a:r>
              <a:rPr lang="es-MX" sz="1800" dirty="0" smtClean="0">
                <a:latin typeface="Arial" pitchFamily="34" charset="0"/>
                <a:cs typeface="Arial" pitchFamily="34" charset="0"/>
              </a:rPr>
              <a:t>rganos internos de control.</a:t>
            </a:r>
          </a:p>
          <a:p>
            <a:pPr algn="just"/>
            <a:r>
              <a:rPr lang="es-MX" sz="1800" dirty="0" smtClean="0">
                <a:latin typeface="Arial" pitchFamily="34" charset="0"/>
                <a:cs typeface="Arial" pitchFamily="34" charset="0"/>
              </a:rPr>
              <a:t>Establecer los mecanismos de coordinación entre los </a:t>
            </a:r>
            <a:r>
              <a:rPr lang="es-MX" sz="1800" dirty="0">
                <a:latin typeface="Arial" pitchFamily="34" charset="0"/>
                <a:cs typeface="Arial" pitchFamily="34" charset="0"/>
              </a:rPr>
              <a:t>S</a:t>
            </a:r>
            <a:r>
              <a:rPr lang="es-MX" sz="1800" dirty="0" smtClean="0">
                <a:latin typeface="Arial" pitchFamily="34" charset="0"/>
                <a:cs typeface="Arial" pitchFamily="34" charset="0"/>
              </a:rPr>
              <a:t>istemas Locales Anticorrupción. </a:t>
            </a:r>
          </a:p>
          <a:p>
            <a:pPr marL="0" indent="0" algn="just">
              <a:buNone/>
            </a:pPr>
            <a:r>
              <a:rPr lang="es-MX" sz="1800" dirty="0">
                <a:latin typeface="Arial" pitchFamily="34" charset="0"/>
                <a:cs typeface="Arial" pitchFamily="34" charset="0"/>
              </a:rPr>
              <a:t>	</a:t>
            </a:r>
            <a:endParaRPr lang="es-MX" sz="1800" dirty="0" smtClean="0">
              <a:latin typeface="Arial" pitchFamily="34" charset="0"/>
              <a:cs typeface="Arial" pitchFamily="34" charset="0"/>
            </a:endParaRPr>
          </a:p>
          <a:p>
            <a:pPr algn="just"/>
            <a:r>
              <a:rPr lang="es-MX" sz="1800" b="1" dirty="0" smtClean="0">
                <a:latin typeface="Arial" pitchFamily="34" charset="0"/>
                <a:cs typeface="Arial" pitchFamily="34" charset="0"/>
              </a:rPr>
              <a:t>DETECTAR Y SANCIONAR REDES DE CORRUPCIÓN.</a:t>
            </a:r>
          </a:p>
        </p:txBody>
      </p:sp>
    </p:spTree>
    <p:extLst>
      <p:ext uri="{BB962C8B-B14F-4D97-AF65-F5344CB8AC3E}">
        <p14:creationId xmlns:p14="http://schemas.microsoft.com/office/powerpoint/2010/main" val="1412820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arn(inVertical)">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2884</TotalTime>
  <Words>3929</Words>
  <Application>Microsoft Office PowerPoint</Application>
  <PresentationFormat>Presentación en pantalla (4:3)</PresentationFormat>
  <Paragraphs>413</Paragraphs>
  <Slides>47</Slides>
  <Notes>1</Notes>
  <HiddenSlides>0</HiddenSlides>
  <MMClips>0</MMClips>
  <ScaleCrop>false</ScaleCrop>
  <HeadingPairs>
    <vt:vector size="4" baseType="variant">
      <vt:variant>
        <vt:lpstr>Tema</vt:lpstr>
      </vt:variant>
      <vt:variant>
        <vt:i4>1</vt:i4>
      </vt:variant>
      <vt:variant>
        <vt:lpstr>Títulos de diapositiva</vt:lpstr>
      </vt:variant>
      <vt:variant>
        <vt:i4>47</vt:i4>
      </vt:variant>
    </vt:vector>
  </HeadingPairs>
  <TitlesOfParts>
    <vt:vector size="48" baseType="lpstr">
      <vt:lpstr>Tema de Office</vt:lpstr>
      <vt:lpstr>.</vt:lpstr>
      <vt:lpstr>Antecedentes internacionales</vt:lpstr>
      <vt:lpstr>REFORMA CONSTITUCIONAL. (27 de mayo de 2015)</vt:lpstr>
      <vt:lpstr>REFORMA CONSTITUCIONAL. (27 de mayo de 2015)</vt:lpstr>
      <vt:lpstr>REFORMA LEYES ORDINARIAS (18 de julio de 2016)</vt:lpstr>
      <vt:lpstr>LEY GENERAL DEL SISTEMA NACIONAL ANTICORRUPCIÓN.</vt:lpstr>
      <vt:lpstr> SISTEMA NACIONAL ANTICORRUPCIÓN.</vt:lpstr>
      <vt:lpstr>LEY GENERAL DEL SISTEMA NACIONAL ANTICORRUPCIÓN.</vt:lpstr>
      <vt:lpstr>LEY GENERAL DEL SISTEMA NACIONAL ANTICORRUPCIÓN.</vt:lpstr>
      <vt:lpstr>LEY GENERAL DEL SISTEMA NACIONAL ANTICORRUPCIÓN.</vt:lpstr>
      <vt:lpstr>LEY GENERAL DEL SISTEMA NACIONAL ANTICORRUPCIÓN.</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 LEY GENERAL DE RESPONSABILIDADES ADMINISTRATIVAS Prescripción de la responsabilidad administrativa y Caducidad </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lpstr>LEY GENERAL DE RESPONSABILIDADES ADMINISTRATIVAS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FUNCIÓN ADMINISTRATIVA</dc:title>
  <dc:creator>Magdo2</dc:creator>
  <cp:lastModifiedBy>Veronica Martinez</cp:lastModifiedBy>
  <cp:revision>202</cp:revision>
  <cp:lastPrinted>2011-08-15T03:39:20Z</cp:lastPrinted>
  <dcterms:created xsi:type="dcterms:W3CDTF">2011-08-15T02:15:28Z</dcterms:created>
  <dcterms:modified xsi:type="dcterms:W3CDTF">2019-03-04T17:54:11Z</dcterms:modified>
</cp:coreProperties>
</file>