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62"/>
  </p:notesMasterIdLst>
  <p:sldIdLst>
    <p:sldId id="261" r:id="rId2"/>
    <p:sldId id="345" r:id="rId3"/>
    <p:sldId id="282" r:id="rId4"/>
    <p:sldId id="306" r:id="rId5"/>
    <p:sldId id="307" r:id="rId6"/>
    <p:sldId id="283" r:id="rId7"/>
    <p:sldId id="284" r:id="rId8"/>
    <p:sldId id="280" r:id="rId9"/>
    <p:sldId id="346" r:id="rId10"/>
    <p:sldId id="292" r:id="rId11"/>
    <p:sldId id="288" r:id="rId12"/>
    <p:sldId id="313" r:id="rId13"/>
    <p:sldId id="314" r:id="rId14"/>
    <p:sldId id="322" r:id="rId15"/>
    <p:sldId id="325" r:id="rId16"/>
    <p:sldId id="327" r:id="rId17"/>
    <p:sldId id="324" r:id="rId18"/>
    <p:sldId id="329" r:id="rId19"/>
    <p:sldId id="315" r:id="rId20"/>
    <p:sldId id="317" r:id="rId21"/>
    <p:sldId id="318" r:id="rId22"/>
    <p:sldId id="319" r:id="rId23"/>
    <p:sldId id="320" r:id="rId24"/>
    <p:sldId id="321" r:id="rId25"/>
    <p:sldId id="323" r:id="rId26"/>
    <p:sldId id="316" r:id="rId27"/>
    <p:sldId id="326" r:id="rId28"/>
    <p:sldId id="286" r:id="rId29"/>
    <p:sldId id="295" r:id="rId30"/>
    <p:sldId id="296" r:id="rId31"/>
    <p:sldId id="289" r:id="rId32"/>
    <p:sldId id="300" r:id="rId33"/>
    <p:sldId id="301" r:id="rId34"/>
    <p:sldId id="303" r:id="rId35"/>
    <p:sldId id="291" r:id="rId36"/>
    <p:sldId id="309" r:id="rId37"/>
    <p:sldId id="290" r:id="rId38"/>
    <p:sldId id="308" r:id="rId39"/>
    <p:sldId id="310" r:id="rId40"/>
    <p:sldId id="312" r:id="rId41"/>
    <p:sldId id="287" r:id="rId42"/>
    <p:sldId id="302" r:id="rId43"/>
    <p:sldId id="305" r:id="rId44"/>
    <p:sldId id="304" r:id="rId45"/>
    <p:sldId id="311" r:id="rId46"/>
    <p:sldId id="334" r:id="rId47"/>
    <p:sldId id="333" r:id="rId48"/>
    <p:sldId id="335" r:id="rId49"/>
    <p:sldId id="331" r:id="rId50"/>
    <p:sldId id="332" r:id="rId51"/>
    <p:sldId id="341" r:id="rId52"/>
    <p:sldId id="343" r:id="rId53"/>
    <p:sldId id="342" r:id="rId54"/>
    <p:sldId id="344" r:id="rId55"/>
    <p:sldId id="330" r:id="rId56"/>
    <p:sldId id="336" r:id="rId57"/>
    <p:sldId id="337" r:id="rId58"/>
    <p:sldId id="338" r:id="rId59"/>
    <p:sldId id="339" r:id="rId60"/>
    <p:sldId id="34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385E"/>
    <a:srgbClr val="523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4660"/>
  </p:normalViewPr>
  <p:slideViewPr>
    <p:cSldViewPr snapToGrid="0">
      <p:cViewPr>
        <p:scale>
          <a:sx n="77" d="100"/>
          <a:sy n="77" d="100"/>
        </p:scale>
        <p:origin x="-120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png"/></Relationships>
</file>

<file path=ppt/diagrams/_rels/data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5" Type="http://schemas.openxmlformats.org/officeDocument/2006/relationships/image" Target="../media/image15.jpg"/><Relationship Id="rId4"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5" Type="http://schemas.openxmlformats.org/officeDocument/2006/relationships/image" Target="../media/image15.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24E0A-44E4-407E-A924-1D45F84EDEE2}"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s-MX"/>
        </a:p>
      </dgm:t>
    </dgm:pt>
    <dgm:pt modelId="{1929007D-B141-44AA-89BD-87B7BE12B05E}">
      <dgm:prSet phldrT="[Texto]"/>
      <dgm:spPr/>
      <dgm:t>
        <a:bodyPr/>
        <a:lstStyle/>
        <a:p>
          <a:r>
            <a:rPr lang="es-MX" dirty="0"/>
            <a:t>Principios del Siglo</a:t>
          </a:r>
        </a:p>
      </dgm:t>
    </dgm:pt>
    <dgm:pt modelId="{DDD5AC00-3FE7-4339-809E-A0F328C96D0F}" type="parTrans" cxnId="{218296F6-F856-40A7-B2AF-FD1A5DF6FB76}">
      <dgm:prSet/>
      <dgm:spPr/>
      <dgm:t>
        <a:bodyPr/>
        <a:lstStyle/>
        <a:p>
          <a:endParaRPr lang="es-MX"/>
        </a:p>
      </dgm:t>
    </dgm:pt>
    <dgm:pt modelId="{CF1106AB-A54B-4D1E-B134-12516C8C18EA}" type="sibTrans" cxnId="{218296F6-F856-40A7-B2AF-FD1A5DF6FB76}">
      <dgm:prSet/>
      <dgm:spPr>
        <a:blipFill rotWithShape="1">
          <a:blip xmlns:r="http://schemas.openxmlformats.org/officeDocument/2006/relationships" r:embed="rId1"/>
          <a:stretch>
            <a:fillRect/>
          </a:stretch>
        </a:blipFill>
      </dgm:spPr>
      <dgm:t>
        <a:bodyPr/>
        <a:lstStyle/>
        <a:p>
          <a:endParaRPr lang="es-MX"/>
        </a:p>
      </dgm:t>
    </dgm:pt>
    <dgm:pt modelId="{02EF910E-49B4-44C6-B2E5-83457866607C}">
      <dgm:prSet phldrT="[Texto]"/>
      <dgm:spPr>
        <a:solidFill>
          <a:srgbClr val="7030A0"/>
        </a:solidFill>
      </dgm:spPr>
      <dgm:t>
        <a:bodyPr/>
        <a:lstStyle/>
        <a:p>
          <a:r>
            <a:rPr lang="es-MX" dirty="0"/>
            <a:t>Principios del 2016 más de 530 mil millones de pesos</a:t>
          </a:r>
        </a:p>
      </dgm:t>
    </dgm:pt>
    <dgm:pt modelId="{36773505-57AA-44B1-817A-01B35956EC0D}" type="parTrans" cxnId="{555FEA63-56C3-4E55-A628-805FB829EEDD}">
      <dgm:prSet/>
      <dgm:spPr/>
      <dgm:t>
        <a:bodyPr/>
        <a:lstStyle/>
        <a:p>
          <a:endParaRPr lang="es-MX"/>
        </a:p>
      </dgm:t>
    </dgm:pt>
    <dgm:pt modelId="{C2AB1E43-AB9F-4D48-92B1-B344C684D02A}" type="sibTrans" cxnId="{555FEA63-56C3-4E55-A628-805FB829EEDD}">
      <dgm:prSet/>
      <dgm:spPr>
        <a:blipFill rotWithShape="1">
          <a:blip xmlns:r="http://schemas.openxmlformats.org/officeDocument/2006/relationships" r:embed="rId2"/>
          <a:stretch>
            <a:fillRect/>
          </a:stretch>
        </a:blipFill>
      </dgm:spPr>
      <dgm:t>
        <a:bodyPr/>
        <a:lstStyle/>
        <a:p>
          <a:endParaRPr lang="es-MX"/>
        </a:p>
      </dgm:t>
    </dgm:pt>
    <dgm:pt modelId="{4D974ABA-5297-4865-82A7-FD5D2E69DA2F}" type="pres">
      <dgm:prSet presAssocID="{26724E0A-44E4-407E-A924-1D45F84EDEE2}" presName="Name0" presStyleCnt="0">
        <dgm:presLayoutVars>
          <dgm:chMax val="7"/>
          <dgm:chPref val="7"/>
          <dgm:dir/>
        </dgm:presLayoutVars>
      </dgm:prSet>
      <dgm:spPr/>
      <dgm:t>
        <a:bodyPr/>
        <a:lstStyle/>
        <a:p>
          <a:endParaRPr lang="es-MX"/>
        </a:p>
      </dgm:t>
    </dgm:pt>
    <dgm:pt modelId="{825F8167-3AA8-4173-AFDA-4AC379DCAFC5}" type="pres">
      <dgm:prSet presAssocID="{26724E0A-44E4-407E-A924-1D45F84EDEE2}" presName="dot1" presStyleLbl="alignNode1" presStyleIdx="0" presStyleCnt="10"/>
      <dgm:spPr/>
    </dgm:pt>
    <dgm:pt modelId="{F4CEEA55-5797-4B24-8AD8-0D9695C6CF5F}" type="pres">
      <dgm:prSet presAssocID="{26724E0A-44E4-407E-A924-1D45F84EDEE2}" presName="dot2" presStyleLbl="alignNode1" presStyleIdx="1" presStyleCnt="10"/>
      <dgm:spPr/>
    </dgm:pt>
    <dgm:pt modelId="{FB18715A-8591-40D6-8982-849281040AB6}" type="pres">
      <dgm:prSet presAssocID="{26724E0A-44E4-407E-A924-1D45F84EDEE2}" presName="dot3" presStyleLbl="alignNode1" presStyleIdx="2" presStyleCnt="10"/>
      <dgm:spPr/>
    </dgm:pt>
    <dgm:pt modelId="{8D31FF90-9079-4631-8BDC-0C5E064601A2}" type="pres">
      <dgm:prSet presAssocID="{26724E0A-44E4-407E-A924-1D45F84EDEE2}" presName="dotArrow1" presStyleLbl="alignNode1" presStyleIdx="3" presStyleCnt="10"/>
      <dgm:spPr/>
    </dgm:pt>
    <dgm:pt modelId="{5AC123B4-2C4A-467F-BE03-953E612BAF4E}" type="pres">
      <dgm:prSet presAssocID="{26724E0A-44E4-407E-A924-1D45F84EDEE2}" presName="dotArrow2" presStyleLbl="alignNode1" presStyleIdx="4" presStyleCnt="10"/>
      <dgm:spPr/>
    </dgm:pt>
    <dgm:pt modelId="{8EA9D1CE-3C6D-45BF-A2FE-AA8A496DB0D2}" type="pres">
      <dgm:prSet presAssocID="{26724E0A-44E4-407E-A924-1D45F84EDEE2}" presName="dotArrow3" presStyleLbl="alignNode1" presStyleIdx="5" presStyleCnt="10"/>
      <dgm:spPr/>
    </dgm:pt>
    <dgm:pt modelId="{3E483E0A-AA6E-4A3C-9AE1-A650906F2E0E}" type="pres">
      <dgm:prSet presAssocID="{26724E0A-44E4-407E-A924-1D45F84EDEE2}" presName="dotArrow4" presStyleLbl="alignNode1" presStyleIdx="6" presStyleCnt="10"/>
      <dgm:spPr/>
    </dgm:pt>
    <dgm:pt modelId="{258930A7-0B59-4C00-B6E7-167FF8815962}" type="pres">
      <dgm:prSet presAssocID="{26724E0A-44E4-407E-A924-1D45F84EDEE2}" presName="dotArrow5" presStyleLbl="alignNode1" presStyleIdx="7" presStyleCnt="10"/>
      <dgm:spPr/>
    </dgm:pt>
    <dgm:pt modelId="{5987469B-352E-4936-BB9E-A8C4D756EAF8}" type="pres">
      <dgm:prSet presAssocID="{26724E0A-44E4-407E-A924-1D45F84EDEE2}" presName="dotArrow6" presStyleLbl="alignNode1" presStyleIdx="8" presStyleCnt="10"/>
      <dgm:spPr/>
    </dgm:pt>
    <dgm:pt modelId="{C34C479D-2D03-4EA9-8445-D829D311801A}" type="pres">
      <dgm:prSet presAssocID="{26724E0A-44E4-407E-A924-1D45F84EDEE2}" presName="dotArrow7" presStyleLbl="alignNode1" presStyleIdx="9" presStyleCnt="10"/>
      <dgm:spPr/>
    </dgm:pt>
    <dgm:pt modelId="{87C29AFB-9C6D-48EB-A756-5B95067BFD57}" type="pres">
      <dgm:prSet presAssocID="{1929007D-B141-44AA-89BD-87B7BE12B05E}" presName="parTx1" presStyleLbl="node1" presStyleIdx="0" presStyleCnt="2"/>
      <dgm:spPr/>
      <dgm:t>
        <a:bodyPr/>
        <a:lstStyle/>
        <a:p>
          <a:endParaRPr lang="es-MX"/>
        </a:p>
      </dgm:t>
    </dgm:pt>
    <dgm:pt modelId="{D01FFCB5-3617-4A10-A48F-B709A837D53B}" type="pres">
      <dgm:prSet presAssocID="{CF1106AB-A54B-4D1E-B134-12516C8C18EA}" presName="picture1" presStyleCnt="0"/>
      <dgm:spPr/>
    </dgm:pt>
    <dgm:pt modelId="{B6ECCAC5-195B-4D38-8116-938733EE5D2F}" type="pres">
      <dgm:prSet presAssocID="{CF1106AB-A54B-4D1E-B134-12516C8C18EA}" presName="imageRepeatNode" presStyleLbl="fgImgPlace1" presStyleIdx="0" presStyleCnt="2"/>
      <dgm:spPr/>
      <dgm:t>
        <a:bodyPr/>
        <a:lstStyle/>
        <a:p>
          <a:endParaRPr lang="es-MX"/>
        </a:p>
      </dgm:t>
    </dgm:pt>
    <dgm:pt modelId="{977246D2-BA31-4B40-8391-51415BBF467A}" type="pres">
      <dgm:prSet presAssocID="{02EF910E-49B4-44C6-B2E5-83457866607C}" presName="parTx2" presStyleLbl="node1" presStyleIdx="1" presStyleCnt="2"/>
      <dgm:spPr/>
      <dgm:t>
        <a:bodyPr/>
        <a:lstStyle/>
        <a:p>
          <a:endParaRPr lang="es-MX"/>
        </a:p>
      </dgm:t>
    </dgm:pt>
    <dgm:pt modelId="{4AA04826-74AD-4928-9701-DB0B3899E6D4}" type="pres">
      <dgm:prSet presAssocID="{C2AB1E43-AB9F-4D48-92B1-B344C684D02A}" presName="picture2" presStyleCnt="0"/>
      <dgm:spPr/>
    </dgm:pt>
    <dgm:pt modelId="{20EC0815-6CD2-4897-99D6-00000611EAA4}" type="pres">
      <dgm:prSet presAssocID="{C2AB1E43-AB9F-4D48-92B1-B344C684D02A}" presName="imageRepeatNode" presStyleLbl="fgImgPlace1" presStyleIdx="1" presStyleCnt="2"/>
      <dgm:spPr/>
      <dgm:t>
        <a:bodyPr/>
        <a:lstStyle/>
        <a:p>
          <a:endParaRPr lang="es-MX"/>
        </a:p>
      </dgm:t>
    </dgm:pt>
  </dgm:ptLst>
  <dgm:cxnLst>
    <dgm:cxn modelId="{96AC6622-0F39-4327-BD67-E67171C76824}" type="presOf" srcId="{26724E0A-44E4-407E-A924-1D45F84EDEE2}" destId="{4D974ABA-5297-4865-82A7-FD5D2E69DA2F}" srcOrd="0" destOrd="0" presId="urn:microsoft.com/office/officeart/2008/layout/AscendingPictureAccentProcess"/>
    <dgm:cxn modelId="{6DBA16B4-679E-44A7-9175-A0573D9DB772}" type="presOf" srcId="{CF1106AB-A54B-4D1E-B134-12516C8C18EA}" destId="{B6ECCAC5-195B-4D38-8116-938733EE5D2F}" srcOrd="0" destOrd="0" presId="urn:microsoft.com/office/officeart/2008/layout/AscendingPictureAccentProcess"/>
    <dgm:cxn modelId="{1275D344-530D-4543-A0D0-981E286410B5}" type="presOf" srcId="{1929007D-B141-44AA-89BD-87B7BE12B05E}" destId="{87C29AFB-9C6D-48EB-A756-5B95067BFD57}" srcOrd="0" destOrd="0" presId="urn:microsoft.com/office/officeart/2008/layout/AscendingPictureAccentProcess"/>
    <dgm:cxn modelId="{555FEA63-56C3-4E55-A628-805FB829EEDD}" srcId="{26724E0A-44E4-407E-A924-1D45F84EDEE2}" destId="{02EF910E-49B4-44C6-B2E5-83457866607C}" srcOrd="1" destOrd="0" parTransId="{36773505-57AA-44B1-817A-01B35956EC0D}" sibTransId="{C2AB1E43-AB9F-4D48-92B1-B344C684D02A}"/>
    <dgm:cxn modelId="{05531474-5134-4B1E-8605-0F73ED17383B}" type="presOf" srcId="{C2AB1E43-AB9F-4D48-92B1-B344C684D02A}" destId="{20EC0815-6CD2-4897-99D6-00000611EAA4}" srcOrd="0" destOrd="0" presId="urn:microsoft.com/office/officeart/2008/layout/AscendingPictureAccentProcess"/>
    <dgm:cxn modelId="{218296F6-F856-40A7-B2AF-FD1A5DF6FB76}" srcId="{26724E0A-44E4-407E-A924-1D45F84EDEE2}" destId="{1929007D-B141-44AA-89BD-87B7BE12B05E}" srcOrd="0" destOrd="0" parTransId="{DDD5AC00-3FE7-4339-809E-A0F328C96D0F}" sibTransId="{CF1106AB-A54B-4D1E-B134-12516C8C18EA}"/>
    <dgm:cxn modelId="{9753A67A-485C-463C-ABC0-C148DE210C2A}" type="presOf" srcId="{02EF910E-49B4-44C6-B2E5-83457866607C}" destId="{977246D2-BA31-4B40-8391-51415BBF467A}" srcOrd="0" destOrd="0" presId="urn:microsoft.com/office/officeart/2008/layout/AscendingPictureAccentProcess"/>
    <dgm:cxn modelId="{E53B9CF7-E6C6-4FAC-A4E5-9511DB4CCA0E}" type="presParOf" srcId="{4D974ABA-5297-4865-82A7-FD5D2E69DA2F}" destId="{825F8167-3AA8-4173-AFDA-4AC379DCAFC5}" srcOrd="0" destOrd="0" presId="urn:microsoft.com/office/officeart/2008/layout/AscendingPictureAccentProcess"/>
    <dgm:cxn modelId="{F16B6230-B3D7-44DD-92E9-99728686C12D}" type="presParOf" srcId="{4D974ABA-5297-4865-82A7-FD5D2E69DA2F}" destId="{F4CEEA55-5797-4B24-8AD8-0D9695C6CF5F}" srcOrd="1" destOrd="0" presId="urn:microsoft.com/office/officeart/2008/layout/AscendingPictureAccentProcess"/>
    <dgm:cxn modelId="{2EB39FD6-E55C-4178-8C53-7FA1D3479414}" type="presParOf" srcId="{4D974ABA-5297-4865-82A7-FD5D2E69DA2F}" destId="{FB18715A-8591-40D6-8982-849281040AB6}" srcOrd="2" destOrd="0" presId="urn:microsoft.com/office/officeart/2008/layout/AscendingPictureAccentProcess"/>
    <dgm:cxn modelId="{EBBF1B09-2D5D-4EA1-9C02-BFAE11DCFB99}" type="presParOf" srcId="{4D974ABA-5297-4865-82A7-FD5D2E69DA2F}" destId="{8D31FF90-9079-4631-8BDC-0C5E064601A2}" srcOrd="3" destOrd="0" presId="urn:microsoft.com/office/officeart/2008/layout/AscendingPictureAccentProcess"/>
    <dgm:cxn modelId="{F7DCBAB1-9A5F-4B04-ADB2-BF8FDC6F7532}" type="presParOf" srcId="{4D974ABA-5297-4865-82A7-FD5D2E69DA2F}" destId="{5AC123B4-2C4A-467F-BE03-953E612BAF4E}" srcOrd="4" destOrd="0" presId="urn:microsoft.com/office/officeart/2008/layout/AscendingPictureAccentProcess"/>
    <dgm:cxn modelId="{C9620ABA-2C87-4697-807F-69122B72C727}" type="presParOf" srcId="{4D974ABA-5297-4865-82A7-FD5D2E69DA2F}" destId="{8EA9D1CE-3C6D-45BF-A2FE-AA8A496DB0D2}" srcOrd="5" destOrd="0" presId="urn:microsoft.com/office/officeart/2008/layout/AscendingPictureAccentProcess"/>
    <dgm:cxn modelId="{DDB563F3-7288-47ED-B72B-760C7295A1DB}" type="presParOf" srcId="{4D974ABA-5297-4865-82A7-FD5D2E69DA2F}" destId="{3E483E0A-AA6E-4A3C-9AE1-A650906F2E0E}" srcOrd="6" destOrd="0" presId="urn:microsoft.com/office/officeart/2008/layout/AscendingPictureAccentProcess"/>
    <dgm:cxn modelId="{AC7A9F91-E6EA-4D5D-BF39-9EDC7B1BD569}" type="presParOf" srcId="{4D974ABA-5297-4865-82A7-FD5D2E69DA2F}" destId="{258930A7-0B59-4C00-B6E7-167FF8815962}" srcOrd="7" destOrd="0" presId="urn:microsoft.com/office/officeart/2008/layout/AscendingPictureAccentProcess"/>
    <dgm:cxn modelId="{D43CC115-6AA2-408B-9615-38776DC62C73}" type="presParOf" srcId="{4D974ABA-5297-4865-82A7-FD5D2E69DA2F}" destId="{5987469B-352E-4936-BB9E-A8C4D756EAF8}" srcOrd="8" destOrd="0" presId="urn:microsoft.com/office/officeart/2008/layout/AscendingPictureAccentProcess"/>
    <dgm:cxn modelId="{D720608A-6B0E-4AC5-AD79-C1A92D1BCCE4}" type="presParOf" srcId="{4D974ABA-5297-4865-82A7-FD5D2E69DA2F}" destId="{C34C479D-2D03-4EA9-8445-D829D311801A}" srcOrd="9" destOrd="0" presId="urn:microsoft.com/office/officeart/2008/layout/AscendingPictureAccentProcess"/>
    <dgm:cxn modelId="{E0D77AB3-B615-42DA-8107-562163029FEA}" type="presParOf" srcId="{4D974ABA-5297-4865-82A7-FD5D2E69DA2F}" destId="{87C29AFB-9C6D-48EB-A756-5B95067BFD57}" srcOrd="10" destOrd="0" presId="urn:microsoft.com/office/officeart/2008/layout/AscendingPictureAccentProcess"/>
    <dgm:cxn modelId="{2A29F4D3-7FCF-442D-9E8E-D36F7B67CA9B}" type="presParOf" srcId="{4D974ABA-5297-4865-82A7-FD5D2E69DA2F}" destId="{D01FFCB5-3617-4A10-A48F-B709A837D53B}" srcOrd="11" destOrd="0" presId="urn:microsoft.com/office/officeart/2008/layout/AscendingPictureAccentProcess"/>
    <dgm:cxn modelId="{B0A862D3-12D7-4830-9B2F-871F0DDC002C}" type="presParOf" srcId="{D01FFCB5-3617-4A10-A48F-B709A837D53B}" destId="{B6ECCAC5-195B-4D38-8116-938733EE5D2F}" srcOrd="0" destOrd="0" presId="urn:microsoft.com/office/officeart/2008/layout/AscendingPictureAccentProcess"/>
    <dgm:cxn modelId="{DE1C2064-628F-4D1C-90E0-3E98EADE0D9A}" type="presParOf" srcId="{4D974ABA-5297-4865-82A7-FD5D2E69DA2F}" destId="{977246D2-BA31-4B40-8391-51415BBF467A}" srcOrd="12" destOrd="0" presId="urn:microsoft.com/office/officeart/2008/layout/AscendingPictureAccentProcess"/>
    <dgm:cxn modelId="{790823FB-7E96-4531-8977-BEAB1C03A7CF}" type="presParOf" srcId="{4D974ABA-5297-4865-82A7-FD5D2E69DA2F}" destId="{4AA04826-74AD-4928-9701-DB0B3899E6D4}" srcOrd="13" destOrd="0" presId="urn:microsoft.com/office/officeart/2008/layout/AscendingPictureAccentProcess"/>
    <dgm:cxn modelId="{48BF0D03-B909-4B01-84CF-A1C4D7AE284A}" type="presParOf" srcId="{4AA04826-74AD-4928-9701-DB0B3899E6D4}" destId="{20EC0815-6CD2-4897-99D6-00000611EAA4}"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3C42B4-58DB-498E-A0DC-1DB3AF6411F2}" type="doc">
      <dgm:prSet loTypeId="urn:microsoft.com/office/officeart/2005/8/layout/bList2" loCatId="picture" qsTypeId="urn:microsoft.com/office/officeart/2005/8/quickstyle/simple1" qsCatId="simple" csTypeId="urn:microsoft.com/office/officeart/2005/8/colors/accent1_2" csCatId="accent1" phldr="1"/>
      <dgm:spPr/>
    </dgm:pt>
    <dgm:pt modelId="{B4A5BE28-531E-4D41-9760-82BC971E8F5B}">
      <dgm:prSet phldrT="[Texto]"/>
      <dgm:spPr/>
      <dgm:t>
        <a:bodyPr/>
        <a:lstStyle/>
        <a:p>
          <a:r>
            <a:rPr lang="es-MX" dirty="0"/>
            <a:t>Equivalente al PIB</a:t>
          </a:r>
        </a:p>
      </dgm:t>
    </dgm:pt>
    <dgm:pt modelId="{DBA9E66C-11DC-4400-86D0-879227EA5892}" type="parTrans" cxnId="{65D0872F-4456-490B-B68D-27135BD72A19}">
      <dgm:prSet/>
      <dgm:spPr/>
      <dgm:t>
        <a:bodyPr/>
        <a:lstStyle/>
        <a:p>
          <a:endParaRPr lang="es-MX"/>
        </a:p>
      </dgm:t>
    </dgm:pt>
    <dgm:pt modelId="{97017A55-E5CA-4647-A895-6F5BDFDA7182}" type="sibTrans" cxnId="{65D0872F-4456-490B-B68D-27135BD72A19}">
      <dgm:prSet/>
      <dgm:spPr/>
      <dgm:t>
        <a:bodyPr/>
        <a:lstStyle/>
        <a:p>
          <a:endParaRPr lang="es-MX"/>
        </a:p>
      </dgm:t>
    </dgm:pt>
    <dgm:pt modelId="{E6B7FE52-1DF2-4717-B0ED-EC4FC1CE846F}" type="pres">
      <dgm:prSet presAssocID="{A33C42B4-58DB-498E-A0DC-1DB3AF6411F2}" presName="diagram" presStyleCnt="0">
        <dgm:presLayoutVars>
          <dgm:dir/>
          <dgm:animLvl val="lvl"/>
          <dgm:resizeHandles val="exact"/>
        </dgm:presLayoutVars>
      </dgm:prSet>
      <dgm:spPr/>
    </dgm:pt>
    <dgm:pt modelId="{E9DCFE6B-3AFF-4D2F-AA41-CDC8854D966B}" type="pres">
      <dgm:prSet presAssocID="{B4A5BE28-531E-4D41-9760-82BC971E8F5B}" presName="compNode" presStyleCnt="0"/>
      <dgm:spPr/>
    </dgm:pt>
    <dgm:pt modelId="{3652EC96-6C58-4520-A999-9CDF1A8F2525}" type="pres">
      <dgm:prSet presAssocID="{B4A5BE28-531E-4D41-9760-82BC971E8F5B}" presName="childRect" presStyleLbl="bgAcc1" presStyleIdx="0" presStyleCnt="1" custLinFactNeighborX="-742" custLinFactNeighborY="-2824">
        <dgm:presLayoutVars>
          <dgm:bulletEnabled val="1"/>
        </dgm:presLayoutVars>
      </dgm:prSet>
      <dgm:spPr>
        <a:blipFill rotWithShape="0">
          <a:blip xmlns:r="http://schemas.openxmlformats.org/officeDocument/2006/relationships" r:embed="rId1"/>
          <a:stretch>
            <a:fillRect/>
          </a:stretch>
        </a:blipFill>
      </dgm:spPr>
    </dgm:pt>
    <dgm:pt modelId="{F906DE29-3375-4881-819F-66C09C43269A}" type="pres">
      <dgm:prSet presAssocID="{B4A5BE28-531E-4D41-9760-82BC971E8F5B}" presName="parentText" presStyleLbl="node1" presStyleIdx="0" presStyleCnt="0">
        <dgm:presLayoutVars>
          <dgm:chMax val="0"/>
          <dgm:bulletEnabled val="1"/>
        </dgm:presLayoutVars>
      </dgm:prSet>
      <dgm:spPr/>
      <dgm:t>
        <a:bodyPr/>
        <a:lstStyle/>
        <a:p>
          <a:endParaRPr lang="es-MX"/>
        </a:p>
      </dgm:t>
    </dgm:pt>
    <dgm:pt modelId="{B790E988-6C62-424A-8484-AB8899031A9F}" type="pres">
      <dgm:prSet presAssocID="{B4A5BE28-531E-4D41-9760-82BC971E8F5B}" presName="parentRect" presStyleLbl="alignNode1" presStyleIdx="0" presStyleCnt="1"/>
      <dgm:spPr/>
      <dgm:t>
        <a:bodyPr/>
        <a:lstStyle/>
        <a:p>
          <a:endParaRPr lang="es-MX"/>
        </a:p>
      </dgm:t>
    </dgm:pt>
    <dgm:pt modelId="{CE40CDDC-73E5-4024-881F-5073E90531A9}" type="pres">
      <dgm:prSet presAssocID="{B4A5BE28-531E-4D41-9760-82BC971E8F5B}" presName="adorn" presStyleLbl="fgAccFollowNode1" presStyleIdx="0" presStyleCnt="1"/>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Lst>
  <dgm:cxnLst>
    <dgm:cxn modelId="{4BF19010-2A03-4C28-A035-5410904C463C}" type="presOf" srcId="{B4A5BE28-531E-4D41-9760-82BC971E8F5B}" destId="{B790E988-6C62-424A-8484-AB8899031A9F}" srcOrd="1" destOrd="0" presId="urn:microsoft.com/office/officeart/2005/8/layout/bList2"/>
    <dgm:cxn modelId="{FCFB1AAF-F2C1-4DBC-89A0-C24B66904BE1}" type="presOf" srcId="{A33C42B4-58DB-498E-A0DC-1DB3AF6411F2}" destId="{E6B7FE52-1DF2-4717-B0ED-EC4FC1CE846F}" srcOrd="0" destOrd="0" presId="urn:microsoft.com/office/officeart/2005/8/layout/bList2"/>
    <dgm:cxn modelId="{65D0872F-4456-490B-B68D-27135BD72A19}" srcId="{A33C42B4-58DB-498E-A0DC-1DB3AF6411F2}" destId="{B4A5BE28-531E-4D41-9760-82BC971E8F5B}" srcOrd="0" destOrd="0" parTransId="{DBA9E66C-11DC-4400-86D0-879227EA5892}" sibTransId="{97017A55-E5CA-4647-A895-6F5BDFDA7182}"/>
    <dgm:cxn modelId="{A136B24B-C024-48B8-B137-A0D2BB189AA8}" type="presOf" srcId="{B4A5BE28-531E-4D41-9760-82BC971E8F5B}" destId="{F906DE29-3375-4881-819F-66C09C43269A}" srcOrd="0" destOrd="0" presId="urn:microsoft.com/office/officeart/2005/8/layout/bList2"/>
    <dgm:cxn modelId="{FC954B97-39F6-4CA0-A65F-CA6BE293453C}" type="presParOf" srcId="{E6B7FE52-1DF2-4717-B0ED-EC4FC1CE846F}" destId="{E9DCFE6B-3AFF-4D2F-AA41-CDC8854D966B}" srcOrd="0" destOrd="0" presId="urn:microsoft.com/office/officeart/2005/8/layout/bList2"/>
    <dgm:cxn modelId="{FB210806-2FF5-4E11-A8CF-442B1352E289}" type="presParOf" srcId="{E9DCFE6B-3AFF-4D2F-AA41-CDC8854D966B}" destId="{3652EC96-6C58-4520-A999-9CDF1A8F2525}" srcOrd="0" destOrd="0" presId="urn:microsoft.com/office/officeart/2005/8/layout/bList2"/>
    <dgm:cxn modelId="{80D14B96-CD98-438E-9E8C-CEBD30B327F0}" type="presParOf" srcId="{E9DCFE6B-3AFF-4D2F-AA41-CDC8854D966B}" destId="{F906DE29-3375-4881-819F-66C09C43269A}" srcOrd="1" destOrd="0" presId="urn:microsoft.com/office/officeart/2005/8/layout/bList2"/>
    <dgm:cxn modelId="{A6AFF56A-3CDB-4E60-8D29-8408058D4255}" type="presParOf" srcId="{E9DCFE6B-3AFF-4D2F-AA41-CDC8854D966B}" destId="{B790E988-6C62-424A-8484-AB8899031A9F}" srcOrd="2" destOrd="0" presId="urn:microsoft.com/office/officeart/2005/8/layout/bList2"/>
    <dgm:cxn modelId="{36660189-5C3A-4157-913A-F7B2192D0E7A}" type="presParOf" srcId="{E9DCFE6B-3AFF-4D2F-AA41-CDC8854D966B}" destId="{CE40CDDC-73E5-4024-881F-5073E90531A9}"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15F3A-82F7-4CB3-8F9B-6191FA81A22A}"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MX"/>
        </a:p>
      </dgm:t>
    </dgm:pt>
    <dgm:pt modelId="{C114F366-39F7-421A-A284-AF3FC5315B4B}">
      <dgm:prSet phldrT="[Texto]"/>
      <dgm:spPr/>
      <dgm:t>
        <a:bodyPr/>
        <a:lstStyle/>
        <a:p>
          <a:r>
            <a:rPr lang="es-MX" dirty="0"/>
            <a:t>27 mayo 2015</a:t>
          </a:r>
        </a:p>
      </dgm:t>
    </dgm:pt>
    <dgm:pt modelId="{D73EE444-7B21-4655-9845-20836F89F743}" type="parTrans" cxnId="{CDE0B377-6459-4C2F-9F4B-4099F02D1747}">
      <dgm:prSet/>
      <dgm:spPr/>
      <dgm:t>
        <a:bodyPr/>
        <a:lstStyle/>
        <a:p>
          <a:endParaRPr lang="es-MX"/>
        </a:p>
      </dgm:t>
    </dgm:pt>
    <dgm:pt modelId="{A082AED9-73B4-460A-8397-42AA7C44C93F}" type="sibTrans" cxnId="{CDE0B377-6459-4C2F-9F4B-4099F02D1747}">
      <dgm:prSet/>
      <dgm:spPr/>
      <dgm:t>
        <a:bodyPr/>
        <a:lstStyle/>
        <a:p>
          <a:endParaRPr lang="es-MX"/>
        </a:p>
      </dgm:t>
    </dgm:pt>
    <dgm:pt modelId="{07A17937-8685-44CE-9E1B-EA381DC53DA8}">
      <dgm:prSet phldrT="[Texto]" custT="1"/>
      <dgm:spPr/>
      <dgm:t>
        <a:bodyPr/>
        <a:lstStyle/>
        <a:p>
          <a:pPr algn="just"/>
          <a:r>
            <a:rPr lang="es-MX" sz="1400" b="1" dirty="0"/>
            <a:t>REFORMA CONSTITUCIONAL: </a:t>
          </a:r>
          <a:r>
            <a:rPr lang="es-MX" sz="1200" dirty="0"/>
            <a:t>deriva del pacto por México en aras de la trasparencia, rendición de cuentas en materia financiera.</a:t>
          </a:r>
        </a:p>
      </dgm:t>
    </dgm:pt>
    <dgm:pt modelId="{E2798397-C252-486A-83E6-775A40F6552B}" type="parTrans" cxnId="{C717536F-F78F-4905-A812-F2A5AB1CFAE4}">
      <dgm:prSet/>
      <dgm:spPr/>
      <dgm:t>
        <a:bodyPr/>
        <a:lstStyle/>
        <a:p>
          <a:endParaRPr lang="es-MX"/>
        </a:p>
      </dgm:t>
    </dgm:pt>
    <dgm:pt modelId="{CDC21BFF-DDBC-4205-9548-B17C18E3D88C}" type="sibTrans" cxnId="{C717536F-F78F-4905-A812-F2A5AB1CFAE4}">
      <dgm:prSet/>
      <dgm:spPr/>
      <dgm:t>
        <a:bodyPr/>
        <a:lstStyle/>
        <a:p>
          <a:endParaRPr lang="es-MX"/>
        </a:p>
      </dgm:t>
    </dgm:pt>
    <dgm:pt modelId="{4DF017A7-6FB9-41B7-9F3F-E5E9E85C2363}">
      <dgm:prSet phldrT="[Texto]"/>
      <dgm:spPr/>
      <dgm:t>
        <a:bodyPr/>
        <a:lstStyle/>
        <a:p>
          <a:r>
            <a:rPr lang="es-MX" dirty="0"/>
            <a:t>15 marzo 2016</a:t>
          </a:r>
        </a:p>
      </dgm:t>
    </dgm:pt>
    <dgm:pt modelId="{130993CD-C670-4899-BB6B-A4C7147FE298}" type="parTrans" cxnId="{D9F05044-EE3A-4C5E-AED0-D633FDD04791}">
      <dgm:prSet/>
      <dgm:spPr/>
      <dgm:t>
        <a:bodyPr/>
        <a:lstStyle/>
        <a:p>
          <a:endParaRPr lang="es-MX"/>
        </a:p>
      </dgm:t>
    </dgm:pt>
    <dgm:pt modelId="{C354CFCC-A297-4E2F-A9FF-2B0015A465FA}" type="sibTrans" cxnId="{D9F05044-EE3A-4C5E-AED0-D633FDD04791}">
      <dgm:prSet/>
      <dgm:spPr/>
      <dgm:t>
        <a:bodyPr/>
        <a:lstStyle/>
        <a:p>
          <a:endParaRPr lang="es-MX"/>
        </a:p>
      </dgm:t>
    </dgm:pt>
    <dgm:pt modelId="{3A8C42DD-4ECD-4DAF-9E24-70380F33101D}">
      <dgm:prSet phldrT="[Texto]" custT="1"/>
      <dgm:spPr/>
      <dgm:t>
        <a:bodyPr/>
        <a:lstStyle/>
        <a:p>
          <a:pPr algn="just"/>
          <a:r>
            <a:rPr lang="es-MX" sz="1200" dirty="0"/>
            <a:t>Ésta última y las reformas a la Ley de Coordinación Fiscal, a Ley General de Deuda Pública y a Ley General de Contabilidad Gubernamental, aprobadas por el Congreso de la Unión</a:t>
          </a:r>
        </a:p>
      </dgm:t>
    </dgm:pt>
    <dgm:pt modelId="{F28E25D0-8314-44EF-8D31-F11601C4D123}" type="parTrans" cxnId="{4F092B1A-2D4A-4DBB-8EF4-C59B5C09F2A6}">
      <dgm:prSet/>
      <dgm:spPr/>
      <dgm:t>
        <a:bodyPr/>
        <a:lstStyle/>
        <a:p>
          <a:endParaRPr lang="es-MX"/>
        </a:p>
      </dgm:t>
    </dgm:pt>
    <dgm:pt modelId="{7E38CD46-59E9-449A-A03A-94F25ED22B88}" type="sibTrans" cxnId="{4F092B1A-2D4A-4DBB-8EF4-C59B5C09F2A6}">
      <dgm:prSet/>
      <dgm:spPr/>
      <dgm:t>
        <a:bodyPr/>
        <a:lstStyle/>
        <a:p>
          <a:endParaRPr lang="es-MX"/>
        </a:p>
      </dgm:t>
    </dgm:pt>
    <dgm:pt modelId="{162D5EDB-FB70-42D4-B6B8-331D6D4FE289}">
      <dgm:prSet phldrT="[Texto]"/>
      <dgm:spPr/>
      <dgm:t>
        <a:bodyPr/>
        <a:lstStyle/>
        <a:p>
          <a:r>
            <a:rPr lang="es-MX" dirty="0"/>
            <a:t>27 abril 2016</a:t>
          </a:r>
        </a:p>
      </dgm:t>
    </dgm:pt>
    <dgm:pt modelId="{3636345F-755C-432B-8190-337526AB7183}" type="parTrans" cxnId="{2DA7FA90-D1D2-4951-BE2F-EA35C1486EB9}">
      <dgm:prSet/>
      <dgm:spPr/>
      <dgm:t>
        <a:bodyPr/>
        <a:lstStyle/>
        <a:p>
          <a:endParaRPr lang="es-MX"/>
        </a:p>
      </dgm:t>
    </dgm:pt>
    <dgm:pt modelId="{BBE932F9-4408-4805-B75F-D6AF9E427BA5}" type="sibTrans" cxnId="{2DA7FA90-D1D2-4951-BE2F-EA35C1486EB9}">
      <dgm:prSet/>
      <dgm:spPr/>
      <dgm:t>
        <a:bodyPr/>
        <a:lstStyle/>
        <a:p>
          <a:endParaRPr lang="es-MX"/>
        </a:p>
      </dgm:t>
    </dgm:pt>
    <dgm:pt modelId="{76F88F3B-657E-41DD-85C0-08CA201F0DC2}">
      <dgm:prSet phldrT="[Texto]"/>
      <dgm:spPr/>
      <dgm:t>
        <a:bodyPr/>
        <a:lstStyle/>
        <a:p>
          <a:r>
            <a:rPr lang="es-MX" dirty="0"/>
            <a:t>Promulgación de la Reforma constitucional y de la Ley de Disciplina Financiera de las Entidades Federativas y los Municipios.</a:t>
          </a:r>
        </a:p>
      </dgm:t>
    </dgm:pt>
    <dgm:pt modelId="{84FE15CF-0071-43E4-8E6C-7B69BA9F8D42}" type="parTrans" cxnId="{1F811B94-C93E-4D6A-BFD8-CFFC86334029}">
      <dgm:prSet/>
      <dgm:spPr/>
      <dgm:t>
        <a:bodyPr/>
        <a:lstStyle/>
        <a:p>
          <a:endParaRPr lang="es-MX"/>
        </a:p>
      </dgm:t>
    </dgm:pt>
    <dgm:pt modelId="{C9E7B337-F66B-41F8-BEFA-D608E76D95AF}" type="sibTrans" cxnId="{1F811B94-C93E-4D6A-BFD8-CFFC86334029}">
      <dgm:prSet/>
      <dgm:spPr/>
      <dgm:t>
        <a:bodyPr/>
        <a:lstStyle/>
        <a:p>
          <a:endParaRPr lang="es-MX"/>
        </a:p>
      </dgm:t>
    </dgm:pt>
    <dgm:pt modelId="{675F352D-FBBD-4F1C-AB66-3B78CE3470CC}" type="pres">
      <dgm:prSet presAssocID="{B4515F3A-82F7-4CB3-8F9B-6191FA81A22A}" presName="Name0" presStyleCnt="0">
        <dgm:presLayoutVars>
          <dgm:dir/>
          <dgm:animLvl val="lvl"/>
          <dgm:resizeHandles val="exact"/>
        </dgm:presLayoutVars>
      </dgm:prSet>
      <dgm:spPr/>
      <dgm:t>
        <a:bodyPr/>
        <a:lstStyle/>
        <a:p>
          <a:endParaRPr lang="es-MX"/>
        </a:p>
      </dgm:t>
    </dgm:pt>
    <dgm:pt modelId="{D520B203-53AB-4984-8D85-704EDFDE2200}" type="pres">
      <dgm:prSet presAssocID="{B4515F3A-82F7-4CB3-8F9B-6191FA81A22A}" presName="tSp" presStyleCnt="0"/>
      <dgm:spPr/>
    </dgm:pt>
    <dgm:pt modelId="{B23C54BF-CC07-44F0-A63E-80F4725FD681}" type="pres">
      <dgm:prSet presAssocID="{B4515F3A-82F7-4CB3-8F9B-6191FA81A22A}" presName="bSp" presStyleCnt="0"/>
      <dgm:spPr/>
    </dgm:pt>
    <dgm:pt modelId="{29062284-D089-47B5-97B8-D7662CA1F456}" type="pres">
      <dgm:prSet presAssocID="{B4515F3A-82F7-4CB3-8F9B-6191FA81A22A}" presName="process" presStyleCnt="0"/>
      <dgm:spPr/>
    </dgm:pt>
    <dgm:pt modelId="{626CF69E-F434-4250-B04C-B59C83F98694}" type="pres">
      <dgm:prSet presAssocID="{C114F366-39F7-421A-A284-AF3FC5315B4B}" presName="composite1" presStyleCnt="0"/>
      <dgm:spPr/>
    </dgm:pt>
    <dgm:pt modelId="{C04A8EBC-C5D6-434C-80E8-C3B977C74889}" type="pres">
      <dgm:prSet presAssocID="{C114F366-39F7-421A-A284-AF3FC5315B4B}" presName="dummyNode1" presStyleLbl="node1" presStyleIdx="0" presStyleCnt="3"/>
      <dgm:spPr/>
    </dgm:pt>
    <dgm:pt modelId="{0785B776-7ACC-423A-80D6-171FF784D02E}" type="pres">
      <dgm:prSet presAssocID="{C114F366-39F7-421A-A284-AF3FC5315B4B}" presName="childNode1" presStyleLbl="bgAcc1" presStyleIdx="0" presStyleCnt="3" custScaleX="113250" custScaleY="90857" custLinFactNeighborY="-7335">
        <dgm:presLayoutVars>
          <dgm:bulletEnabled val="1"/>
        </dgm:presLayoutVars>
      </dgm:prSet>
      <dgm:spPr/>
      <dgm:t>
        <a:bodyPr/>
        <a:lstStyle/>
        <a:p>
          <a:endParaRPr lang="es-MX"/>
        </a:p>
      </dgm:t>
    </dgm:pt>
    <dgm:pt modelId="{13BCD4CD-F681-4337-9313-6ACB4800BF43}" type="pres">
      <dgm:prSet presAssocID="{C114F366-39F7-421A-A284-AF3FC5315B4B}" presName="childNode1tx" presStyleLbl="bgAcc1" presStyleIdx="0" presStyleCnt="3">
        <dgm:presLayoutVars>
          <dgm:bulletEnabled val="1"/>
        </dgm:presLayoutVars>
      </dgm:prSet>
      <dgm:spPr/>
      <dgm:t>
        <a:bodyPr/>
        <a:lstStyle/>
        <a:p>
          <a:endParaRPr lang="es-MX"/>
        </a:p>
      </dgm:t>
    </dgm:pt>
    <dgm:pt modelId="{D659D599-78B6-45C2-8EE9-255D7CAEE08A}" type="pres">
      <dgm:prSet presAssocID="{C114F366-39F7-421A-A284-AF3FC5315B4B}" presName="parentNode1" presStyleLbl="node1" presStyleIdx="0" presStyleCnt="3">
        <dgm:presLayoutVars>
          <dgm:chMax val="1"/>
          <dgm:bulletEnabled val="1"/>
        </dgm:presLayoutVars>
      </dgm:prSet>
      <dgm:spPr/>
      <dgm:t>
        <a:bodyPr/>
        <a:lstStyle/>
        <a:p>
          <a:endParaRPr lang="es-MX"/>
        </a:p>
      </dgm:t>
    </dgm:pt>
    <dgm:pt modelId="{7FA3B1F7-943A-479C-AF29-B87F4E0554B6}" type="pres">
      <dgm:prSet presAssocID="{C114F366-39F7-421A-A284-AF3FC5315B4B}" presName="connSite1" presStyleCnt="0"/>
      <dgm:spPr/>
    </dgm:pt>
    <dgm:pt modelId="{27BAC233-F826-4F9E-9C7B-8CB967853667}" type="pres">
      <dgm:prSet presAssocID="{A082AED9-73B4-460A-8397-42AA7C44C93F}" presName="Name9" presStyleLbl="sibTrans2D1" presStyleIdx="0" presStyleCnt="2"/>
      <dgm:spPr/>
      <dgm:t>
        <a:bodyPr/>
        <a:lstStyle/>
        <a:p>
          <a:endParaRPr lang="es-MX"/>
        </a:p>
      </dgm:t>
    </dgm:pt>
    <dgm:pt modelId="{79602B38-EE4C-4872-9B9E-22D611A36D7B}" type="pres">
      <dgm:prSet presAssocID="{4DF017A7-6FB9-41B7-9F3F-E5E9E85C2363}" presName="composite2" presStyleCnt="0"/>
      <dgm:spPr/>
    </dgm:pt>
    <dgm:pt modelId="{006690D7-BB08-4260-90AC-3C6028363CA1}" type="pres">
      <dgm:prSet presAssocID="{4DF017A7-6FB9-41B7-9F3F-E5E9E85C2363}" presName="dummyNode2" presStyleLbl="node1" presStyleIdx="0" presStyleCnt="3"/>
      <dgm:spPr/>
    </dgm:pt>
    <dgm:pt modelId="{6C2856C9-1CF1-4F56-8AB6-25A10A11A08B}" type="pres">
      <dgm:prSet presAssocID="{4DF017A7-6FB9-41B7-9F3F-E5E9E85C2363}" presName="childNode2" presStyleLbl="bgAcc1" presStyleIdx="1" presStyleCnt="3" custScaleX="104331" custScaleY="111669">
        <dgm:presLayoutVars>
          <dgm:bulletEnabled val="1"/>
        </dgm:presLayoutVars>
      </dgm:prSet>
      <dgm:spPr/>
      <dgm:t>
        <a:bodyPr/>
        <a:lstStyle/>
        <a:p>
          <a:endParaRPr lang="es-MX"/>
        </a:p>
      </dgm:t>
    </dgm:pt>
    <dgm:pt modelId="{676D7F97-1243-4E23-A0B5-9018D14ED136}" type="pres">
      <dgm:prSet presAssocID="{4DF017A7-6FB9-41B7-9F3F-E5E9E85C2363}" presName="childNode2tx" presStyleLbl="bgAcc1" presStyleIdx="1" presStyleCnt="3">
        <dgm:presLayoutVars>
          <dgm:bulletEnabled val="1"/>
        </dgm:presLayoutVars>
      </dgm:prSet>
      <dgm:spPr/>
      <dgm:t>
        <a:bodyPr/>
        <a:lstStyle/>
        <a:p>
          <a:endParaRPr lang="es-MX"/>
        </a:p>
      </dgm:t>
    </dgm:pt>
    <dgm:pt modelId="{2B2BA9C8-2F30-4C19-8352-3492CF2D844C}" type="pres">
      <dgm:prSet presAssocID="{4DF017A7-6FB9-41B7-9F3F-E5E9E85C2363}" presName="parentNode2" presStyleLbl="node1" presStyleIdx="1" presStyleCnt="3">
        <dgm:presLayoutVars>
          <dgm:chMax val="0"/>
          <dgm:bulletEnabled val="1"/>
        </dgm:presLayoutVars>
      </dgm:prSet>
      <dgm:spPr/>
      <dgm:t>
        <a:bodyPr/>
        <a:lstStyle/>
        <a:p>
          <a:endParaRPr lang="es-MX"/>
        </a:p>
      </dgm:t>
    </dgm:pt>
    <dgm:pt modelId="{4E90F4B1-65A1-4FC5-ACC8-546842F9C6AF}" type="pres">
      <dgm:prSet presAssocID="{4DF017A7-6FB9-41B7-9F3F-E5E9E85C2363}" presName="connSite2" presStyleCnt="0"/>
      <dgm:spPr/>
    </dgm:pt>
    <dgm:pt modelId="{6F2E8BA8-51ED-4F3B-B16A-F1C09892E7DE}" type="pres">
      <dgm:prSet presAssocID="{C354CFCC-A297-4E2F-A9FF-2B0015A465FA}" presName="Name18" presStyleLbl="sibTrans2D1" presStyleIdx="1" presStyleCnt="2" custLinFactNeighborX="5790" custLinFactNeighborY="7054"/>
      <dgm:spPr/>
      <dgm:t>
        <a:bodyPr/>
        <a:lstStyle/>
        <a:p>
          <a:endParaRPr lang="es-MX"/>
        </a:p>
      </dgm:t>
    </dgm:pt>
    <dgm:pt modelId="{F22C37BF-1859-4D71-BCE8-8CD3A1251F2C}" type="pres">
      <dgm:prSet presAssocID="{162D5EDB-FB70-42D4-B6B8-331D6D4FE289}" presName="composite1" presStyleCnt="0"/>
      <dgm:spPr/>
    </dgm:pt>
    <dgm:pt modelId="{1CE2FD93-E53B-4660-9FE2-B4493B9BA5A7}" type="pres">
      <dgm:prSet presAssocID="{162D5EDB-FB70-42D4-B6B8-331D6D4FE289}" presName="dummyNode1" presStyleLbl="node1" presStyleIdx="1" presStyleCnt="3"/>
      <dgm:spPr/>
    </dgm:pt>
    <dgm:pt modelId="{FEDFECEF-2F38-49E1-BA93-0D9626FF6F1E}" type="pres">
      <dgm:prSet presAssocID="{162D5EDB-FB70-42D4-B6B8-331D6D4FE289}" presName="childNode1" presStyleLbl="bgAcc1" presStyleIdx="2" presStyleCnt="3" custScaleX="117377" custScaleY="88566">
        <dgm:presLayoutVars>
          <dgm:bulletEnabled val="1"/>
        </dgm:presLayoutVars>
      </dgm:prSet>
      <dgm:spPr/>
      <dgm:t>
        <a:bodyPr/>
        <a:lstStyle/>
        <a:p>
          <a:endParaRPr lang="es-MX"/>
        </a:p>
      </dgm:t>
    </dgm:pt>
    <dgm:pt modelId="{333D3EAC-6458-496D-AFFA-143EEE371E4D}" type="pres">
      <dgm:prSet presAssocID="{162D5EDB-FB70-42D4-B6B8-331D6D4FE289}" presName="childNode1tx" presStyleLbl="bgAcc1" presStyleIdx="2" presStyleCnt="3">
        <dgm:presLayoutVars>
          <dgm:bulletEnabled val="1"/>
        </dgm:presLayoutVars>
      </dgm:prSet>
      <dgm:spPr/>
      <dgm:t>
        <a:bodyPr/>
        <a:lstStyle/>
        <a:p>
          <a:endParaRPr lang="es-MX"/>
        </a:p>
      </dgm:t>
    </dgm:pt>
    <dgm:pt modelId="{89529B1F-94D9-4F94-9EEA-AFBBF0E86525}" type="pres">
      <dgm:prSet presAssocID="{162D5EDB-FB70-42D4-B6B8-331D6D4FE289}" presName="parentNode1" presStyleLbl="node1" presStyleIdx="2" presStyleCnt="3">
        <dgm:presLayoutVars>
          <dgm:chMax val="1"/>
          <dgm:bulletEnabled val="1"/>
        </dgm:presLayoutVars>
      </dgm:prSet>
      <dgm:spPr/>
      <dgm:t>
        <a:bodyPr/>
        <a:lstStyle/>
        <a:p>
          <a:endParaRPr lang="es-MX"/>
        </a:p>
      </dgm:t>
    </dgm:pt>
    <dgm:pt modelId="{4A776CA5-2CF1-4C2D-8D38-EC1960B3C58F}" type="pres">
      <dgm:prSet presAssocID="{162D5EDB-FB70-42D4-B6B8-331D6D4FE289}" presName="connSite1" presStyleCnt="0"/>
      <dgm:spPr/>
    </dgm:pt>
  </dgm:ptLst>
  <dgm:cxnLst>
    <dgm:cxn modelId="{8F6266A0-C3E8-4661-A4CA-B506E0194E5E}" type="presOf" srcId="{3A8C42DD-4ECD-4DAF-9E24-70380F33101D}" destId="{676D7F97-1243-4E23-A0B5-9018D14ED136}" srcOrd="1" destOrd="0" presId="urn:microsoft.com/office/officeart/2005/8/layout/hProcess4"/>
    <dgm:cxn modelId="{2DA7FA90-D1D2-4951-BE2F-EA35C1486EB9}" srcId="{B4515F3A-82F7-4CB3-8F9B-6191FA81A22A}" destId="{162D5EDB-FB70-42D4-B6B8-331D6D4FE289}" srcOrd="2" destOrd="0" parTransId="{3636345F-755C-432B-8190-337526AB7183}" sibTransId="{BBE932F9-4408-4805-B75F-D6AF9E427BA5}"/>
    <dgm:cxn modelId="{7E1971A4-C2DB-4CB7-94CA-5405DD196EB2}" type="presOf" srcId="{76F88F3B-657E-41DD-85C0-08CA201F0DC2}" destId="{FEDFECEF-2F38-49E1-BA93-0D9626FF6F1E}" srcOrd="0" destOrd="0" presId="urn:microsoft.com/office/officeart/2005/8/layout/hProcess4"/>
    <dgm:cxn modelId="{C717536F-F78F-4905-A812-F2A5AB1CFAE4}" srcId="{C114F366-39F7-421A-A284-AF3FC5315B4B}" destId="{07A17937-8685-44CE-9E1B-EA381DC53DA8}" srcOrd="0" destOrd="0" parTransId="{E2798397-C252-486A-83E6-775A40F6552B}" sibTransId="{CDC21BFF-DDBC-4205-9548-B17C18E3D88C}"/>
    <dgm:cxn modelId="{DDE9DF53-AF3A-4973-B924-7B16A7335CA7}" type="presOf" srcId="{07A17937-8685-44CE-9E1B-EA381DC53DA8}" destId="{0785B776-7ACC-423A-80D6-171FF784D02E}" srcOrd="0" destOrd="0" presId="urn:microsoft.com/office/officeart/2005/8/layout/hProcess4"/>
    <dgm:cxn modelId="{D9F05044-EE3A-4C5E-AED0-D633FDD04791}" srcId="{B4515F3A-82F7-4CB3-8F9B-6191FA81A22A}" destId="{4DF017A7-6FB9-41B7-9F3F-E5E9E85C2363}" srcOrd="1" destOrd="0" parTransId="{130993CD-C670-4899-BB6B-A4C7147FE298}" sibTransId="{C354CFCC-A297-4E2F-A9FF-2B0015A465FA}"/>
    <dgm:cxn modelId="{1F811B94-C93E-4D6A-BFD8-CFFC86334029}" srcId="{162D5EDB-FB70-42D4-B6B8-331D6D4FE289}" destId="{76F88F3B-657E-41DD-85C0-08CA201F0DC2}" srcOrd="0" destOrd="0" parTransId="{84FE15CF-0071-43E4-8E6C-7B69BA9F8D42}" sibTransId="{C9E7B337-F66B-41F8-BEFA-D608E76D95AF}"/>
    <dgm:cxn modelId="{9164A080-FC15-4F65-B33E-0AF7BEBE9E24}" type="presOf" srcId="{162D5EDB-FB70-42D4-B6B8-331D6D4FE289}" destId="{89529B1F-94D9-4F94-9EEA-AFBBF0E86525}" srcOrd="0" destOrd="0" presId="urn:microsoft.com/office/officeart/2005/8/layout/hProcess4"/>
    <dgm:cxn modelId="{C6CFD702-B24D-4D93-ADDB-ECB78A648060}" type="presOf" srcId="{A082AED9-73B4-460A-8397-42AA7C44C93F}" destId="{27BAC233-F826-4F9E-9C7B-8CB967853667}" srcOrd="0" destOrd="0" presId="urn:microsoft.com/office/officeart/2005/8/layout/hProcess4"/>
    <dgm:cxn modelId="{CBE6267D-1DE6-48CA-A843-A1603C557953}" type="presOf" srcId="{B4515F3A-82F7-4CB3-8F9B-6191FA81A22A}" destId="{675F352D-FBBD-4F1C-AB66-3B78CE3470CC}" srcOrd="0" destOrd="0" presId="urn:microsoft.com/office/officeart/2005/8/layout/hProcess4"/>
    <dgm:cxn modelId="{93F995AB-6EB3-4255-B895-1EEA7EEC5595}" type="presOf" srcId="{4DF017A7-6FB9-41B7-9F3F-E5E9E85C2363}" destId="{2B2BA9C8-2F30-4C19-8352-3492CF2D844C}" srcOrd="0" destOrd="0" presId="urn:microsoft.com/office/officeart/2005/8/layout/hProcess4"/>
    <dgm:cxn modelId="{4F092B1A-2D4A-4DBB-8EF4-C59B5C09F2A6}" srcId="{4DF017A7-6FB9-41B7-9F3F-E5E9E85C2363}" destId="{3A8C42DD-4ECD-4DAF-9E24-70380F33101D}" srcOrd="0" destOrd="0" parTransId="{F28E25D0-8314-44EF-8D31-F11601C4D123}" sibTransId="{7E38CD46-59E9-449A-A03A-94F25ED22B88}"/>
    <dgm:cxn modelId="{D482842E-F2CD-4F09-9861-22A1FEAA6FC3}" type="presOf" srcId="{76F88F3B-657E-41DD-85C0-08CA201F0DC2}" destId="{333D3EAC-6458-496D-AFFA-143EEE371E4D}" srcOrd="1" destOrd="0" presId="urn:microsoft.com/office/officeart/2005/8/layout/hProcess4"/>
    <dgm:cxn modelId="{CDE0B377-6459-4C2F-9F4B-4099F02D1747}" srcId="{B4515F3A-82F7-4CB3-8F9B-6191FA81A22A}" destId="{C114F366-39F7-421A-A284-AF3FC5315B4B}" srcOrd="0" destOrd="0" parTransId="{D73EE444-7B21-4655-9845-20836F89F743}" sibTransId="{A082AED9-73B4-460A-8397-42AA7C44C93F}"/>
    <dgm:cxn modelId="{0CF0D061-B0F6-4A8F-8D6D-08B64C15AE57}" type="presOf" srcId="{3A8C42DD-4ECD-4DAF-9E24-70380F33101D}" destId="{6C2856C9-1CF1-4F56-8AB6-25A10A11A08B}" srcOrd="0" destOrd="0" presId="urn:microsoft.com/office/officeart/2005/8/layout/hProcess4"/>
    <dgm:cxn modelId="{6214066E-112C-48DB-84EB-6C066C7F4305}" type="presOf" srcId="{C354CFCC-A297-4E2F-A9FF-2B0015A465FA}" destId="{6F2E8BA8-51ED-4F3B-B16A-F1C09892E7DE}" srcOrd="0" destOrd="0" presId="urn:microsoft.com/office/officeart/2005/8/layout/hProcess4"/>
    <dgm:cxn modelId="{F9ABCEF5-A887-4F59-9830-667A901184F7}" type="presOf" srcId="{C114F366-39F7-421A-A284-AF3FC5315B4B}" destId="{D659D599-78B6-45C2-8EE9-255D7CAEE08A}" srcOrd="0" destOrd="0" presId="urn:microsoft.com/office/officeart/2005/8/layout/hProcess4"/>
    <dgm:cxn modelId="{F693D3A3-7F8A-4379-9C4D-3B7D5C32F729}" type="presOf" srcId="{07A17937-8685-44CE-9E1B-EA381DC53DA8}" destId="{13BCD4CD-F681-4337-9313-6ACB4800BF43}" srcOrd="1" destOrd="0" presId="urn:microsoft.com/office/officeart/2005/8/layout/hProcess4"/>
    <dgm:cxn modelId="{5509B724-BF4A-4C47-A339-07A1116E33BB}" type="presParOf" srcId="{675F352D-FBBD-4F1C-AB66-3B78CE3470CC}" destId="{D520B203-53AB-4984-8D85-704EDFDE2200}" srcOrd="0" destOrd="0" presId="urn:microsoft.com/office/officeart/2005/8/layout/hProcess4"/>
    <dgm:cxn modelId="{C93C018E-3BB1-4032-871B-14BA797C6A02}" type="presParOf" srcId="{675F352D-FBBD-4F1C-AB66-3B78CE3470CC}" destId="{B23C54BF-CC07-44F0-A63E-80F4725FD681}" srcOrd="1" destOrd="0" presId="urn:microsoft.com/office/officeart/2005/8/layout/hProcess4"/>
    <dgm:cxn modelId="{3F5B5BCA-6818-4E74-A970-CC0CA002C5E1}" type="presParOf" srcId="{675F352D-FBBD-4F1C-AB66-3B78CE3470CC}" destId="{29062284-D089-47B5-97B8-D7662CA1F456}" srcOrd="2" destOrd="0" presId="urn:microsoft.com/office/officeart/2005/8/layout/hProcess4"/>
    <dgm:cxn modelId="{27B3C4E0-02BA-44FB-B696-17B2E287DF1A}" type="presParOf" srcId="{29062284-D089-47B5-97B8-D7662CA1F456}" destId="{626CF69E-F434-4250-B04C-B59C83F98694}" srcOrd="0" destOrd="0" presId="urn:microsoft.com/office/officeart/2005/8/layout/hProcess4"/>
    <dgm:cxn modelId="{BB1ADE83-06F5-42D5-83B8-0B28BDB0A361}" type="presParOf" srcId="{626CF69E-F434-4250-B04C-B59C83F98694}" destId="{C04A8EBC-C5D6-434C-80E8-C3B977C74889}" srcOrd="0" destOrd="0" presId="urn:microsoft.com/office/officeart/2005/8/layout/hProcess4"/>
    <dgm:cxn modelId="{BCFABF76-A1D0-4C35-A36F-2F019D6D0399}" type="presParOf" srcId="{626CF69E-F434-4250-B04C-B59C83F98694}" destId="{0785B776-7ACC-423A-80D6-171FF784D02E}" srcOrd="1" destOrd="0" presId="urn:microsoft.com/office/officeart/2005/8/layout/hProcess4"/>
    <dgm:cxn modelId="{735AF2E3-5CF6-4241-829A-3F55413DBB38}" type="presParOf" srcId="{626CF69E-F434-4250-B04C-B59C83F98694}" destId="{13BCD4CD-F681-4337-9313-6ACB4800BF43}" srcOrd="2" destOrd="0" presId="urn:microsoft.com/office/officeart/2005/8/layout/hProcess4"/>
    <dgm:cxn modelId="{DD91CF9F-7B65-45A3-B350-A269C674C7EB}" type="presParOf" srcId="{626CF69E-F434-4250-B04C-B59C83F98694}" destId="{D659D599-78B6-45C2-8EE9-255D7CAEE08A}" srcOrd="3" destOrd="0" presId="urn:microsoft.com/office/officeart/2005/8/layout/hProcess4"/>
    <dgm:cxn modelId="{8F1B92B6-8C13-479F-8F04-B25A11A669B4}" type="presParOf" srcId="{626CF69E-F434-4250-B04C-B59C83F98694}" destId="{7FA3B1F7-943A-479C-AF29-B87F4E0554B6}" srcOrd="4" destOrd="0" presId="urn:microsoft.com/office/officeart/2005/8/layout/hProcess4"/>
    <dgm:cxn modelId="{BC174510-73E5-4797-BD28-B0F0DDA6E131}" type="presParOf" srcId="{29062284-D089-47B5-97B8-D7662CA1F456}" destId="{27BAC233-F826-4F9E-9C7B-8CB967853667}" srcOrd="1" destOrd="0" presId="urn:microsoft.com/office/officeart/2005/8/layout/hProcess4"/>
    <dgm:cxn modelId="{87A8B7D6-3EEB-40C7-A4BA-BFED70302BF2}" type="presParOf" srcId="{29062284-D089-47B5-97B8-D7662CA1F456}" destId="{79602B38-EE4C-4872-9B9E-22D611A36D7B}" srcOrd="2" destOrd="0" presId="urn:microsoft.com/office/officeart/2005/8/layout/hProcess4"/>
    <dgm:cxn modelId="{E0AABD54-45AE-47FC-8451-F5BC8D66F8A0}" type="presParOf" srcId="{79602B38-EE4C-4872-9B9E-22D611A36D7B}" destId="{006690D7-BB08-4260-90AC-3C6028363CA1}" srcOrd="0" destOrd="0" presId="urn:microsoft.com/office/officeart/2005/8/layout/hProcess4"/>
    <dgm:cxn modelId="{C8A80A05-2563-4878-A579-DE4B17E2698F}" type="presParOf" srcId="{79602B38-EE4C-4872-9B9E-22D611A36D7B}" destId="{6C2856C9-1CF1-4F56-8AB6-25A10A11A08B}" srcOrd="1" destOrd="0" presId="urn:microsoft.com/office/officeart/2005/8/layout/hProcess4"/>
    <dgm:cxn modelId="{FD369088-E9B5-4E6B-83A7-260B5D15A4A0}" type="presParOf" srcId="{79602B38-EE4C-4872-9B9E-22D611A36D7B}" destId="{676D7F97-1243-4E23-A0B5-9018D14ED136}" srcOrd="2" destOrd="0" presId="urn:microsoft.com/office/officeart/2005/8/layout/hProcess4"/>
    <dgm:cxn modelId="{09F3E401-6CB6-44E0-B0C9-787CA15EE345}" type="presParOf" srcId="{79602B38-EE4C-4872-9B9E-22D611A36D7B}" destId="{2B2BA9C8-2F30-4C19-8352-3492CF2D844C}" srcOrd="3" destOrd="0" presId="urn:microsoft.com/office/officeart/2005/8/layout/hProcess4"/>
    <dgm:cxn modelId="{0161BBDD-734C-4D35-A690-B7B2D448CDA9}" type="presParOf" srcId="{79602B38-EE4C-4872-9B9E-22D611A36D7B}" destId="{4E90F4B1-65A1-4FC5-ACC8-546842F9C6AF}" srcOrd="4" destOrd="0" presId="urn:microsoft.com/office/officeart/2005/8/layout/hProcess4"/>
    <dgm:cxn modelId="{7582E8FE-6CC3-4FA3-9114-7B10225EDC3B}" type="presParOf" srcId="{29062284-D089-47B5-97B8-D7662CA1F456}" destId="{6F2E8BA8-51ED-4F3B-B16A-F1C09892E7DE}" srcOrd="3" destOrd="0" presId="urn:microsoft.com/office/officeart/2005/8/layout/hProcess4"/>
    <dgm:cxn modelId="{C71B7639-FE87-41FC-9EAD-B1DABB31B32B}" type="presParOf" srcId="{29062284-D089-47B5-97B8-D7662CA1F456}" destId="{F22C37BF-1859-4D71-BCE8-8CD3A1251F2C}" srcOrd="4" destOrd="0" presId="urn:microsoft.com/office/officeart/2005/8/layout/hProcess4"/>
    <dgm:cxn modelId="{CADC2A4F-5325-4160-9DDB-8DCA63B285DE}" type="presParOf" srcId="{F22C37BF-1859-4D71-BCE8-8CD3A1251F2C}" destId="{1CE2FD93-E53B-4660-9FE2-B4493B9BA5A7}" srcOrd="0" destOrd="0" presId="urn:microsoft.com/office/officeart/2005/8/layout/hProcess4"/>
    <dgm:cxn modelId="{424B9D6A-762E-4298-B66D-4095266D1752}" type="presParOf" srcId="{F22C37BF-1859-4D71-BCE8-8CD3A1251F2C}" destId="{FEDFECEF-2F38-49E1-BA93-0D9626FF6F1E}" srcOrd="1" destOrd="0" presId="urn:microsoft.com/office/officeart/2005/8/layout/hProcess4"/>
    <dgm:cxn modelId="{8D7A1F5E-EF06-464B-9387-F00484033B1C}" type="presParOf" srcId="{F22C37BF-1859-4D71-BCE8-8CD3A1251F2C}" destId="{333D3EAC-6458-496D-AFFA-143EEE371E4D}" srcOrd="2" destOrd="0" presId="urn:microsoft.com/office/officeart/2005/8/layout/hProcess4"/>
    <dgm:cxn modelId="{6CCA3844-7A21-4788-9C2A-09D0C4738DE0}" type="presParOf" srcId="{F22C37BF-1859-4D71-BCE8-8CD3A1251F2C}" destId="{89529B1F-94D9-4F94-9EEA-AFBBF0E86525}" srcOrd="3" destOrd="0" presId="urn:microsoft.com/office/officeart/2005/8/layout/hProcess4"/>
    <dgm:cxn modelId="{D96214C9-9A8D-4CC9-908F-C6C5F73C555A}" type="presParOf" srcId="{F22C37BF-1859-4D71-BCE8-8CD3A1251F2C}" destId="{4A776CA5-2CF1-4C2D-8D38-EC1960B3C58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A0EC69-5896-4725-84C4-CC7BC300460C}"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s-MX"/>
        </a:p>
      </dgm:t>
    </dgm:pt>
    <dgm:pt modelId="{38BA6964-04CE-4BB7-9DFE-2EEC2F33FF10}">
      <dgm:prSet phldrT="[Texto]"/>
      <dgm:spPr/>
      <dgm:t>
        <a:bodyPr/>
        <a:lstStyle/>
        <a:p>
          <a:r>
            <a:rPr lang="es-MX" b="1" dirty="0">
              <a:effectLst>
                <a:outerShdw blurRad="38100" dist="38100" dir="2700000" algn="tl">
                  <a:srgbClr val="000000">
                    <a:alpha val="43137"/>
                  </a:srgbClr>
                </a:outerShdw>
              </a:effectLst>
            </a:rPr>
            <a:t>COMPONENTES</a:t>
          </a:r>
        </a:p>
      </dgm:t>
    </dgm:pt>
    <dgm:pt modelId="{81DF5EFA-9554-4EBF-AC56-2A364523B43A}" type="parTrans" cxnId="{BF484350-3434-44A9-96C4-DA446AAE8901}">
      <dgm:prSet/>
      <dgm:spPr/>
      <dgm:t>
        <a:bodyPr/>
        <a:lstStyle/>
        <a:p>
          <a:endParaRPr lang="es-MX"/>
        </a:p>
      </dgm:t>
    </dgm:pt>
    <dgm:pt modelId="{B89E7369-F040-427D-B316-A98F73B80C2E}" type="sibTrans" cxnId="{BF484350-3434-44A9-96C4-DA446AAE8901}">
      <dgm:prSet/>
      <dgm:spPr/>
      <dgm:t>
        <a:bodyPr/>
        <a:lstStyle/>
        <a:p>
          <a:endParaRPr lang="es-MX"/>
        </a:p>
      </dgm:t>
    </dgm:pt>
    <dgm:pt modelId="{4698A7E0-1619-4FAD-9CA1-D746C3D3510D}">
      <dgm:prSet phldrT="[Texto]" custT="1"/>
      <dgm:spPr/>
      <dgm:t>
        <a:bodyPr/>
        <a:lstStyle/>
        <a:p>
          <a:r>
            <a:rPr lang="es-MX" sz="1200" b="1" dirty="0"/>
            <a:t>Sistema de Alertas</a:t>
          </a:r>
        </a:p>
      </dgm:t>
    </dgm:pt>
    <dgm:pt modelId="{893848BB-D910-43B1-B9E1-F93B25A90E6C}" type="parTrans" cxnId="{31F4336A-BA1E-466A-8F99-79463B7F0EFE}">
      <dgm:prSet/>
      <dgm:spPr/>
      <dgm:t>
        <a:bodyPr/>
        <a:lstStyle/>
        <a:p>
          <a:endParaRPr lang="es-MX"/>
        </a:p>
      </dgm:t>
    </dgm:pt>
    <dgm:pt modelId="{C415E619-DCA8-4377-ABCD-00E810FAB0CA}" type="sibTrans" cxnId="{31F4336A-BA1E-466A-8F99-79463B7F0EFE}">
      <dgm:prSet/>
      <dgm:spPr/>
      <dgm:t>
        <a:bodyPr/>
        <a:lstStyle/>
        <a:p>
          <a:endParaRPr lang="es-MX"/>
        </a:p>
      </dgm:t>
    </dgm:pt>
    <dgm:pt modelId="{2C076A1F-0D45-413C-8DC2-3A63863B32EA}">
      <dgm:prSet phldrT="[Texto]" custT="1"/>
      <dgm:spPr>
        <a:solidFill>
          <a:srgbClr val="FF5229"/>
        </a:solidFill>
      </dgm:spPr>
      <dgm:t>
        <a:bodyPr/>
        <a:lstStyle/>
        <a:p>
          <a:r>
            <a:rPr lang="es-MX" sz="1200" dirty="0"/>
            <a:t>Registro Público Único</a:t>
          </a:r>
        </a:p>
      </dgm:t>
    </dgm:pt>
    <dgm:pt modelId="{9716782D-EFD2-4D52-8668-A3312C4C5E1F}" type="parTrans" cxnId="{1C267C69-9F99-4558-AFF2-DAB6B3387DD1}">
      <dgm:prSet/>
      <dgm:spPr/>
      <dgm:t>
        <a:bodyPr/>
        <a:lstStyle/>
        <a:p>
          <a:endParaRPr lang="es-MX"/>
        </a:p>
      </dgm:t>
    </dgm:pt>
    <dgm:pt modelId="{D383DE41-7957-4686-B8AD-D0151FC51B39}" type="sibTrans" cxnId="{1C267C69-9F99-4558-AFF2-DAB6B3387DD1}">
      <dgm:prSet/>
      <dgm:spPr/>
      <dgm:t>
        <a:bodyPr/>
        <a:lstStyle/>
        <a:p>
          <a:endParaRPr lang="es-MX"/>
        </a:p>
      </dgm:t>
    </dgm:pt>
    <dgm:pt modelId="{E672EE06-8BC8-4015-942D-7A90C28CE847}">
      <dgm:prSet phldrT="[Texto]" custT="1"/>
      <dgm:spPr>
        <a:solidFill>
          <a:srgbClr val="FFC000"/>
        </a:solidFill>
      </dgm:spPr>
      <dgm:t>
        <a:bodyPr/>
        <a:lstStyle/>
        <a:p>
          <a:r>
            <a:rPr lang="es-MX" sz="1200" dirty="0">
              <a:solidFill>
                <a:schemeClr val="bg1"/>
              </a:solidFill>
            </a:rPr>
            <a:t>Deuda Estatal Garantizada</a:t>
          </a:r>
        </a:p>
      </dgm:t>
    </dgm:pt>
    <dgm:pt modelId="{5CF61377-D152-465B-BD81-C5BEE64BEE1C}" type="parTrans" cxnId="{1BEB4EDB-75D3-4FC8-8604-0E52A16DA083}">
      <dgm:prSet/>
      <dgm:spPr/>
      <dgm:t>
        <a:bodyPr/>
        <a:lstStyle/>
        <a:p>
          <a:endParaRPr lang="es-MX"/>
        </a:p>
      </dgm:t>
    </dgm:pt>
    <dgm:pt modelId="{5319E76F-65E8-4072-A88A-984D9D2BDC7C}" type="sibTrans" cxnId="{1BEB4EDB-75D3-4FC8-8604-0E52A16DA083}">
      <dgm:prSet/>
      <dgm:spPr/>
      <dgm:t>
        <a:bodyPr/>
        <a:lstStyle/>
        <a:p>
          <a:endParaRPr lang="es-MX"/>
        </a:p>
      </dgm:t>
    </dgm:pt>
    <dgm:pt modelId="{31BFF982-A42A-4B70-877A-C87BB9D31C5D}">
      <dgm:prSet phldrT="[Texto]" custT="1"/>
      <dgm:spPr>
        <a:solidFill>
          <a:srgbClr val="7030A0"/>
        </a:solidFill>
      </dgm:spPr>
      <dgm:t>
        <a:bodyPr/>
        <a:lstStyle/>
        <a:p>
          <a:r>
            <a:rPr lang="es-MX" sz="1200" dirty="0"/>
            <a:t>Reglas de disciplina hacendaria y financiera</a:t>
          </a:r>
        </a:p>
      </dgm:t>
    </dgm:pt>
    <dgm:pt modelId="{268B2AC3-545C-4E3A-B424-5EE438123E8F}" type="parTrans" cxnId="{7F378E19-6B43-4E7F-B090-6F02FAEB90EC}">
      <dgm:prSet/>
      <dgm:spPr/>
      <dgm:t>
        <a:bodyPr/>
        <a:lstStyle/>
        <a:p>
          <a:endParaRPr lang="es-MX"/>
        </a:p>
      </dgm:t>
    </dgm:pt>
    <dgm:pt modelId="{840A8BF7-8236-41C8-9981-C1455E55B46E}" type="sibTrans" cxnId="{7F378E19-6B43-4E7F-B090-6F02FAEB90EC}">
      <dgm:prSet/>
      <dgm:spPr/>
      <dgm:t>
        <a:bodyPr/>
        <a:lstStyle/>
        <a:p>
          <a:endParaRPr lang="es-MX"/>
        </a:p>
      </dgm:t>
    </dgm:pt>
    <dgm:pt modelId="{0EE040EE-69A4-473B-8B8C-23A2F63C5E17}">
      <dgm:prSet custT="1"/>
      <dgm:spPr>
        <a:solidFill>
          <a:srgbClr val="CC0066"/>
        </a:solidFill>
      </dgm:spPr>
      <dgm:t>
        <a:bodyPr/>
        <a:lstStyle/>
        <a:p>
          <a:r>
            <a:rPr lang="es-MX" sz="1200" dirty="0"/>
            <a:t>Contratación de deuda y obligaciones</a:t>
          </a:r>
        </a:p>
      </dgm:t>
    </dgm:pt>
    <dgm:pt modelId="{79F7FB82-2208-4B57-8E2D-FA777C415683}" type="parTrans" cxnId="{2D3C331F-58AB-4C21-AC33-6559A2EF5493}">
      <dgm:prSet/>
      <dgm:spPr/>
      <dgm:t>
        <a:bodyPr/>
        <a:lstStyle/>
        <a:p>
          <a:endParaRPr lang="es-MX"/>
        </a:p>
      </dgm:t>
    </dgm:pt>
    <dgm:pt modelId="{10AB0403-6739-4E48-8E17-5CEC6D58B8E0}" type="sibTrans" cxnId="{2D3C331F-58AB-4C21-AC33-6559A2EF5493}">
      <dgm:prSet/>
      <dgm:spPr/>
      <dgm:t>
        <a:bodyPr/>
        <a:lstStyle/>
        <a:p>
          <a:endParaRPr lang="es-MX"/>
        </a:p>
      </dgm:t>
    </dgm:pt>
    <dgm:pt modelId="{5CA43E92-D156-4EA4-A84B-63EE76B66CE5}" type="pres">
      <dgm:prSet presAssocID="{D9A0EC69-5896-4725-84C4-CC7BC300460C}" presName="Name0" presStyleCnt="0">
        <dgm:presLayoutVars>
          <dgm:chMax val="1"/>
          <dgm:dir/>
          <dgm:animLvl val="ctr"/>
          <dgm:resizeHandles val="exact"/>
        </dgm:presLayoutVars>
      </dgm:prSet>
      <dgm:spPr/>
      <dgm:t>
        <a:bodyPr/>
        <a:lstStyle/>
        <a:p>
          <a:endParaRPr lang="es-MX"/>
        </a:p>
      </dgm:t>
    </dgm:pt>
    <dgm:pt modelId="{286DD373-5072-4819-82E7-BA2850112627}" type="pres">
      <dgm:prSet presAssocID="{38BA6964-04CE-4BB7-9DFE-2EEC2F33FF10}" presName="centerShape" presStyleLbl="node0" presStyleIdx="0" presStyleCnt="1"/>
      <dgm:spPr/>
      <dgm:t>
        <a:bodyPr/>
        <a:lstStyle/>
        <a:p>
          <a:endParaRPr lang="es-MX"/>
        </a:p>
      </dgm:t>
    </dgm:pt>
    <dgm:pt modelId="{63867DAC-BBA7-4D72-8ABD-420911C144A4}" type="pres">
      <dgm:prSet presAssocID="{4698A7E0-1619-4FAD-9CA1-D746C3D3510D}" presName="node" presStyleLbl="node1" presStyleIdx="0" presStyleCnt="5">
        <dgm:presLayoutVars>
          <dgm:bulletEnabled val="1"/>
        </dgm:presLayoutVars>
      </dgm:prSet>
      <dgm:spPr/>
      <dgm:t>
        <a:bodyPr/>
        <a:lstStyle/>
        <a:p>
          <a:endParaRPr lang="es-MX"/>
        </a:p>
      </dgm:t>
    </dgm:pt>
    <dgm:pt modelId="{F3497BDC-A2A3-4BD6-ACFD-32A83BAFB770}" type="pres">
      <dgm:prSet presAssocID="{4698A7E0-1619-4FAD-9CA1-D746C3D3510D}" presName="dummy" presStyleCnt="0"/>
      <dgm:spPr/>
    </dgm:pt>
    <dgm:pt modelId="{BAE0FFC9-6505-4D47-BFFD-9722B3A4F418}" type="pres">
      <dgm:prSet presAssocID="{C415E619-DCA8-4377-ABCD-00E810FAB0CA}" presName="sibTrans" presStyleLbl="sibTrans2D1" presStyleIdx="0" presStyleCnt="5"/>
      <dgm:spPr/>
      <dgm:t>
        <a:bodyPr/>
        <a:lstStyle/>
        <a:p>
          <a:endParaRPr lang="es-MX"/>
        </a:p>
      </dgm:t>
    </dgm:pt>
    <dgm:pt modelId="{0E521CBE-3D11-4979-8B62-ADC1D0D27B4B}" type="pres">
      <dgm:prSet presAssocID="{0EE040EE-69A4-473B-8B8C-23A2F63C5E17}" presName="node" presStyleLbl="node1" presStyleIdx="1" presStyleCnt="5" custScaleX="108179" custScaleY="105921">
        <dgm:presLayoutVars>
          <dgm:bulletEnabled val="1"/>
        </dgm:presLayoutVars>
      </dgm:prSet>
      <dgm:spPr/>
      <dgm:t>
        <a:bodyPr/>
        <a:lstStyle/>
        <a:p>
          <a:endParaRPr lang="es-MX"/>
        </a:p>
      </dgm:t>
    </dgm:pt>
    <dgm:pt modelId="{CF934571-893D-4A51-B3B4-1DDB3CE606B7}" type="pres">
      <dgm:prSet presAssocID="{0EE040EE-69A4-473B-8B8C-23A2F63C5E17}" presName="dummy" presStyleCnt="0"/>
      <dgm:spPr/>
    </dgm:pt>
    <dgm:pt modelId="{35FD6037-4D3A-44F9-AB26-4431C0BF84F8}" type="pres">
      <dgm:prSet presAssocID="{10AB0403-6739-4E48-8E17-5CEC6D58B8E0}" presName="sibTrans" presStyleLbl="sibTrans2D1" presStyleIdx="1" presStyleCnt="5"/>
      <dgm:spPr/>
      <dgm:t>
        <a:bodyPr/>
        <a:lstStyle/>
        <a:p>
          <a:endParaRPr lang="es-MX"/>
        </a:p>
      </dgm:t>
    </dgm:pt>
    <dgm:pt modelId="{F839434C-EF30-4602-9DCB-F63369E0F78C}" type="pres">
      <dgm:prSet presAssocID="{2C076A1F-0D45-413C-8DC2-3A63863B32EA}" presName="node" presStyleLbl="node1" presStyleIdx="2" presStyleCnt="5">
        <dgm:presLayoutVars>
          <dgm:bulletEnabled val="1"/>
        </dgm:presLayoutVars>
      </dgm:prSet>
      <dgm:spPr/>
      <dgm:t>
        <a:bodyPr/>
        <a:lstStyle/>
        <a:p>
          <a:endParaRPr lang="es-MX"/>
        </a:p>
      </dgm:t>
    </dgm:pt>
    <dgm:pt modelId="{6B75EA8E-ED15-4420-BE56-702FD60BE678}" type="pres">
      <dgm:prSet presAssocID="{2C076A1F-0D45-413C-8DC2-3A63863B32EA}" presName="dummy" presStyleCnt="0"/>
      <dgm:spPr/>
    </dgm:pt>
    <dgm:pt modelId="{F1239919-AB69-43D9-8FD8-AB505B5004BF}" type="pres">
      <dgm:prSet presAssocID="{D383DE41-7957-4686-B8AD-D0151FC51B39}" presName="sibTrans" presStyleLbl="sibTrans2D1" presStyleIdx="2" presStyleCnt="5"/>
      <dgm:spPr/>
      <dgm:t>
        <a:bodyPr/>
        <a:lstStyle/>
        <a:p>
          <a:endParaRPr lang="es-MX"/>
        </a:p>
      </dgm:t>
    </dgm:pt>
    <dgm:pt modelId="{C0F1CE5B-E38B-447B-BADA-4E2CD8353176}" type="pres">
      <dgm:prSet presAssocID="{E672EE06-8BC8-4015-942D-7A90C28CE847}" presName="node" presStyleLbl="node1" presStyleIdx="3" presStyleCnt="5">
        <dgm:presLayoutVars>
          <dgm:bulletEnabled val="1"/>
        </dgm:presLayoutVars>
      </dgm:prSet>
      <dgm:spPr/>
      <dgm:t>
        <a:bodyPr/>
        <a:lstStyle/>
        <a:p>
          <a:endParaRPr lang="es-MX"/>
        </a:p>
      </dgm:t>
    </dgm:pt>
    <dgm:pt modelId="{059FA738-E780-4535-B662-54B6ACF877B1}" type="pres">
      <dgm:prSet presAssocID="{E672EE06-8BC8-4015-942D-7A90C28CE847}" presName="dummy" presStyleCnt="0"/>
      <dgm:spPr/>
    </dgm:pt>
    <dgm:pt modelId="{F0E9AA01-DC72-4184-8FBC-488FAA64597A}" type="pres">
      <dgm:prSet presAssocID="{5319E76F-65E8-4072-A88A-984D9D2BDC7C}" presName="sibTrans" presStyleLbl="sibTrans2D1" presStyleIdx="3" presStyleCnt="5"/>
      <dgm:spPr/>
      <dgm:t>
        <a:bodyPr/>
        <a:lstStyle/>
        <a:p>
          <a:endParaRPr lang="es-MX"/>
        </a:p>
      </dgm:t>
    </dgm:pt>
    <dgm:pt modelId="{C35760C7-3E75-43CE-80A2-5D83B952D28B}" type="pres">
      <dgm:prSet presAssocID="{31BFF982-A42A-4B70-877A-C87BB9D31C5D}" presName="node" presStyleLbl="node1" presStyleIdx="4" presStyleCnt="5">
        <dgm:presLayoutVars>
          <dgm:bulletEnabled val="1"/>
        </dgm:presLayoutVars>
      </dgm:prSet>
      <dgm:spPr/>
      <dgm:t>
        <a:bodyPr/>
        <a:lstStyle/>
        <a:p>
          <a:endParaRPr lang="es-MX"/>
        </a:p>
      </dgm:t>
    </dgm:pt>
    <dgm:pt modelId="{1308C843-8452-44BC-9EBB-2BD4C517CCB8}" type="pres">
      <dgm:prSet presAssocID="{31BFF982-A42A-4B70-877A-C87BB9D31C5D}" presName="dummy" presStyleCnt="0"/>
      <dgm:spPr/>
    </dgm:pt>
    <dgm:pt modelId="{93145284-B389-4219-815F-876604CFF2BD}" type="pres">
      <dgm:prSet presAssocID="{840A8BF7-8236-41C8-9981-C1455E55B46E}" presName="sibTrans" presStyleLbl="sibTrans2D1" presStyleIdx="4" presStyleCnt="5"/>
      <dgm:spPr/>
      <dgm:t>
        <a:bodyPr/>
        <a:lstStyle/>
        <a:p>
          <a:endParaRPr lang="es-MX"/>
        </a:p>
      </dgm:t>
    </dgm:pt>
  </dgm:ptLst>
  <dgm:cxnLst>
    <dgm:cxn modelId="{1C267C69-9F99-4558-AFF2-DAB6B3387DD1}" srcId="{38BA6964-04CE-4BB7-9DFE-2EEC2F33FF10}" destId="{2C076A1F-0D45-413C-8DC2-3A63863B32EA}" srcOrd="2" destOrd="0" parTransId="{9716782D-EFD2-4D52-8668-A3312C4C5E1F}" sibTransId="{D383DE41-7957-4686-B8AD-D0151FC51B39}"/>
    <dgm:cxn modelId="{895B323D-AE0F-4E89-9DC1-42076D1E6600}" type="presOf" srcId="{C415E619-DCA8-4377-ABCD-00E810FAB0CA}" destId="{BAE0FFC9-6505-4D47-BFFD-9722B3A4F418}" srcOrd="0" destOrd="0" presId="urn:microsoft.com/office/officeart/2005/8/layout/radial6"/>
    <dgm:cxn modelId="{58A8C1D0-3EAF-4868-B989-11F966D376AD}" type="presOf" srcId="{4698A7E0-1619-4FAD-9CA1-D746C3D3510D}" destId="{63867DAC-BBA7-4D72-8ABD-420911C144A4}" srcOrd="0" destOrd="0" presId="urn:microsoft.com/office/officeart/2005/8/layout/radial6"/>
    <dgm:cxn modelId="{D55F4633-B98B-4EB7-B244-1D2A30893B1A}" type="presOf" srcId="{0EE040EE-69A4-473B-8B8C-23A2F63C5E17}" destId="{0E521CBE-3D11-4979-8B62-ADC1D0D27B4B}" srcOrd="0" destOrd="0" presId="urn:microsoft.com/office/officeart/2005/8/layout/radial6"/>
    <dgm:cxn modelId="{59392129-56CD-4348-8D75-D67DBEF6D89B}" type="presOf" srcId="{D9A0EC69-5896-4725-84C4-CC7BC300460C}" destId="{5CA43E92-D156-4EA4-A84B-63EE76B66CE5}" srcOrd="0" destOrd="0" presId="urn:microsoft.com/office/officeart/2005/8/layout/radial6"/>
    <dgm:cxn modelId="{1BEB4EDB-75D3-4FC8-8604-0E52A16DA083}" srcId="{38BA6964-04CE-4BB7-9DFE-2EEC2F33FF10}" destId="{E672EE06-8BC8-4015-942D-7A90C28CE847}" srcOrd="3" destOrd="0" parTransId="{5CF61377-D152-465B-BD81-C5BEE64BEE1C}" sibTransId="{5319E76F-65E8-4072-A88A-984D9D2BDC7C}"/>
    <dgm:cxn modelId="{7F378E19-6B43-4E7F-B090-6F02FAEB90EC}" srcId="{38BA6964-04CE-4BB7-9DFE-2EEC2F33FF10}" destId="{31BFF982-A42A-4B70-877A-C87BB9D31C5D}" srcOrd="4" destOrd="0" parTransId="{268B2AC3-545C-4E3A-B424-5EE438123E8F}" sibTransId="{840A8BF7-8236-41C8-9981-C1455E55B46E}"/>
    <dgm:cxn modelId="{80292890-A8EF-461D-9F41-FAE893669535}" type="presOf" srcId="{38BA6964-04CE-4BB7-9DFE-2EEC2F33FF10}" destId="{286DD373-5072-4819-82E7-BA2850112627}" srcOrd="0" destOrd="0" presId="urn:microsoft.com/office/officeart/2005/8/layout/radial6"/>
    <dgm:cxn modelId="{2D3C331F-58AB-4C21-AC33-6559A2EF5493}" srcId="{38BA6964-04CE-4BB7-9DFE-2EEC2F33FF10}" destId="{0EE040EE-69A4-473B-8B8C-23A2F63C5E17}" srcOrd="1" destOrd="0" parTransId="{79F7FB82-2208-4B57-8E2D-FA777C415683}" sibTransId="{10AB0403-6739-4E48-8E17-5CEC6D58B8E0}"/>
    <dgm:cxn modelId="{B3A523DE-45D6-4AAE-A60E-93B5A943C06C}" type="presOf" srcId="{840A8BF7-8236-41C8-9981-C1455E55B46E}" destId="{93145284-B389-4219-815F-876604CFF2BD}" srcOrd="0" destOrd="0" presId="urn:microsoft.com/office/officeart/2005/8/layout/radial6"/>
    <dgm:cxn modelId="{B760CBDD-F947-422B-9D36-9380909A4D8F}" type="presOf" srcId="{10AB0403-6739-4E48-8E17-5CEC6D58B8E0}" destId="{35FD6037-4D3A-44F9-AB26-4431C0BF84F8}" srcOrd="0" destOrd="0" presId="urn:microsoft.com/office/officeart/2005/8/layout/radial6"/>
    <dgm:cxn modelId="{C7CBB8E3-9ACB-470D-8ADB-45190EEC6405}" type="presOf" srcId="{5319E76F-65E8-4072-A88A-984D9D2BDC7C}" destId="{F0E9AA01-DC72-4184-8FBC-488FAA64597A}" srcOrd="0" destOrd="0" presId="urn:microsoft.com/office/officeart/2005/8/layout/radial6"/>
    <dgm:cxn modelId="{31F4336A-BA1E-466A-8F99-79463B7F0EFE}" srcId="{38BA6964-04CE-4BB7-9DFE-2EEC2F33FF10}" destId="{4698A7E0-1619-4FAD-9CA1-D746C3D3510D}" srcOrd="0" destOrd="0" parTransId="{893848BB-D910-43B1-B9E1-F93B25A90E6C}" sibTransId="{C415E619-DCA8-4377-ABCD-00E810FAB0CA}"/>
    <dgm:cxn modelId="{09D49F57-C0E4-4E7E-A751-B2D69582387F}" type="presOf" srcId="{31BFF982-A42A-4B70-877A-C87BB9D31C5D}" destId="{C35760C7-3E75-43CE-80A2-5D83B952D28B}" srcOrd="0" destOrd="0" presId="urn:microsoft.com/office/officeart/2005/8/layout/radial6"/>
    <dgm:cxn modelId="{3593C2FD-0FF9-4F44-89F1-C5D2E931784B}" type="presOf" srcId="{E672EE06-8BC8-4015-942D-7A90C28CE847}" destId="{C0F1CE5B-E38B-447B-BADA-4E2CD8353176}" srcOrd="0" destOrd="0" presId="urn:microsoft.com/office/officeart/2005/8/layout/radial6"/>
    <dgm:cxn modelId="{F92C74BF-BC6A-42B2-BCDC-BFE84C4D77C5}" type="presOf" srcId="{D383DE41-7957-4686-B8AD-D0151FC51B39}" destId="{F1239919-AB69-43D9-8FD8-AB505B5004BF}" srcOrd="0" destOrd="0" presId="urn:microsoft.com/office/officeart/2005/8/layout/radial6"/>
    <dgm:cxn modelId="{1908D61F-D896-4B96-AF13-C86055BD17D3}" type="presOf" srcId="{2C076A1F-0D45-413C-8DC2-3A63863B32EA}" destId="{F839434C-EF30-4602-9DCB-F63369E0F78C}" srcOrd="0" destOrd="0" presId="urn:microsoft.com/office/officeart/2005/8/layout/radial6"/>
    <dgm:cxn modelId="{BF484350-3434-44A9-96C4-DA446AAE8901}" srcId="{D9A0EC69-5896-4725-84C4-CC7BC300460C}" destId="{38BA6964-04CE-4BB7-9DFE-2EEC2F33FF10}" srcOrd="0" destOrd="0" parTransId="{81DF5EFA-9554-4EBF-AC56-2A364523B43A}" sibTransId="{B89E7369-F040-427D-B316-A98F73B80C2E}"/>
    <dgm:cxn modelId="{38A3CB02-AA34-4916-9E6A-B61C8426137A}" type="presParOf" srcId="{5CA43E92-D156-4EA4-A84B-63EE76B66CE5}" destId="{286DD373-5072-4819-82E7-BA2850112627}" srcOrd="0" destOrd="0" presId="urn:microsoft.com/office/officeart/2005/8/layout/radial6"/>
    <dgm:cxn modelId="{E972001A-1275-42A5-84CE-8790D44B973B}" type="presParOf" srcId="{5CA43E92-D156-4EA4-A84B-63EE76B66CE5}" destId="{63867DAC-BBA7-4D72-8ABD-420911C144A4}" srcOrd="1" destOrd="0" presId="urn:microsoft.com/office/officeart/2005/8/layout/radial6"/>
    <dgm:cxn modelId="{03ACE376-67F7-4D23-802F-9650497970B1}" type="presParOf" srcId="{5CA43E92-D156-4EA4-A84B-63EE76B66CE5}" destId="{F3497BDC-A2A3-4BD6-ACFD-32A83BAFB770}" srcOrd="2" destOrd="0" presId="urn:microsoft.com/office/officeart/2005/8/layout/radial6"/>
    <dgm:cxn modelId="{1DFE3519-6A9B-4033-B05A-EA2CB8B0CA93}" type="presParOf" srcId="{5CA43E92-D156-4EA4-A84B-63EE76B66CE5}" destId="{BAE0FFC9-6505-4D47-BFFD-9722B3A4F418}" srcOrd="3" destOrd="0" presId="urn:microsoft.com/office/officeart/2005/8/layout/radial6"/>
    <dgm:cxn modelId="{DFE5FB05-74B8-4936-BD53-2496C3531AB2}" type="presParOf" srcId="{5CA43E92-D156-4EA4-A84B-63EE76B66CE5}" destId="{0E521CBE-3D11-4979-8B62-ADC1D0D27B4B}" srcOrd="4" destOrd="0" presId="urn:microsoft.com/office/officeart/2005/8/layout/radial6"/>
    <dgm:cxn modelId="{D73FB640-7748-44BB-AF57-DA521D1B9F8E}" type="presParOf" srcId="{5CA43E92-D156-4EA4-A84B-63EE76B66CE5}" destId="{CF934571-893D-4A51-B3B4-1DDB3CE606B7}" srcOrd="5" destOrd="0" presId="urn:microsoft.com/office/officeart/2005/8/layout/radial6"/>
    <dgm:cxn modelId="{6109C628-A975-4D33-BE83-D4F8F2E45BAB}" type="presParOf" srcId="{5CA43E92-D156-4EA4-A84B-63EE76B66CE5}" destId="{35FD6037-4D3A-44F9-AB26-4431C0BF84F8}" srcOrd="6" destOrd="0" presId="urn:microsoft.com/office/officeart/2005/8/layout/radial6"/>
    <dgm:cxn modelId="{09E4905B-D56C-4119-A481-F5FC6FB769FE}" type="presParOf" srcId="{5CA43E92-D156-4EA4-A84B-63EE76B66CE5}" destId="{F839434C-EF30-4602-9DCB-F63369E0F78C}" srcOrd="7" destOrd="0" presId="urn:microsoft.com/office/officeart/2005/8/layout/radial6"/>
    <dgm:cxn modelId="{E9C20AC4-552C-48A1-9254-B0C678248524}" type="presParOf" srcId="{5CA43E92-D156-4EA4-A84B-63EE76B66CE5}" destId="{6B75EA8E-ED15-4420-BE56-702FD60BE678}" srcOrd="8" destOrd="0" presId="urn:microsoft.com/office/officeart/2005/8/layout/radial6"/>
    <dgm:cxn modelId="{90204E70-FF54-4594-8CB8-1D1ABEEC13C7}" type="presParOf" srcId="{5CA43E92-D156-4EA4-A84B-63EE76B66CE5}" destId="{F1239919-AB69-43D9-8FD8-AB505B5004BF}" srcOrd="9" destOrd="0" presId="urn:microsoft.com/office/officeart/2005/8/layout/radial6"/>
    <dgm:cxn modelId="{825DA230-0312-4DC8-B294-F1CC0A162064}" type="presParOf" srcId="{5CA43E92-D156-4EA4-A84B-63EE76B66CE5}" destId="{C0F1CE5B-E38B-447B-BADA-4E2CD8353176}" srcOrd="10" destOrd="0" presId="urn:microsoft.com/office/officeart/2005/8/layout/radial6"/>
    <dgm:cxn modelId="{956B441F-B3FF-49E8-9AA2-4359841620AB}" type="presParOf" srcId="{5CA43E92-D156-4EA4-A84B-63EE76B66CE5}" destId="{059FA738-E780-4535-B662-54B6ACF877B1}" srcOrd="11" destOrd="0" presId="urn:microsoft.com/office/officeart/2005/8/layout/radial6"/>
    <dgm:cxn modelId="{56431165-A1AA-428D-A937-344799EA4373}" type="presParOf" srcId="{5CA43E92-D156-4EA4-A84B-63EE76B66CE5}" destId="{F0E9AA01-DC72-4184-8FBC-488FAA64597A}" srcOrd="12" destOrd="0" presId="urn:microsoft.com/office/officeart/2005/8/layout/radial6"/>
    <dgm:cxn modelId="{94B44704-E868-465B-954D-419D8D1BFAA7}" type="presParOf" srcId="{5CA43E92-D156-4EA4-A84B-63EE76B66CE5}" destId="{C35760C7-3E75-43CE-80A2-5D83B952D28B}" srcOrd="13" destOrd="0" presId="urn:microsoft.com/office/officeart/2005/8/layout/radial6"/>
    <dgm:cxn modelId="{6750B20A-08C8-47B0-B722-D8AEB6C9B29F}" type="presParOf" srcId="{5CA43E92-D156-4EA4-A84B-63EE76B66CE5}" destId="{1308C843-8452-44BC-9EBB-2BD4C517CCB8}" srcOrd="14" destOrd="0" presId="urn:microsoft.com/office/officeart/2005/8/layout/radial6"/>
    <dgm:cxn modelId="{880F004C-388E-446A-9C79-5DA2F1A3CD6A}" type="presParOf" srcId="{5CA43E92-D156-4EA4-A84B-63EE76B66CE5}" destId="{93145284-B389-4219-815F-876604CFF2BD}"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38DAD9-320D-42D1-A674-62E9CC83B7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CDC53377-EDA9-4B87-A770-9BF0528D400C}">
      <dgm:prSet phldrT="[Texto]" custT="1"/>
      <dgm:spPr/>
      <dgm:t>
        <a:bodyPr/>
        <a:lstStyle/>
        <a:p>
          <a:pPr algn="ctr"/>
          <a:r>
            <a:rPr lang="es-MX" sz="2800" b="1" dirty="0">
              <a:effectLst>
                <a:outerShdw blurRad="38100" dist="38100" dir="2700000" algn="tl">
                  <a:srgbClr val="000000">
                    <a:alpha val="43137"/>
                  </a:srgbClr>
                </a:outerShdw>
              </a:effectLst>
            </a:rPr>
            <a:t>OBJETIVO PRINCIPAL</a:t>
          </a:r>
        </a:p>
      </dgm:t>
    </dgm:pt>
    <dgm:pt modelId="{C7C0633B-1794-4338-B9B0-F78C128EC596}" type="parTrans" cxnId="{17DE4619-E13F-4829-A8D3-7ECE5F61BA59}">
      <dgm:prSet/>
      <dgm:spPr/>
      <dgm:t>
        <a:bodyPr/>
        <a:lstStyle/>
        <a:p>
          <a:endParaRPr lang="es-MX"/>
        </a:p>
      </dgm:t>
    </dgm:pt>
    <dgm:pt modelId="{E70F2BD7-3019-4969-9A78-90AD6D74E61A}" type="sibTrans" cxnId="{17DE4619-E13F-4829-A8D3-7ECE5F61BA59}">
      <dgm:prSet/>
      <dgm:spPr/>
      <dgm:t>
        <a:bodyPr/>
        <a:lstStyle/>
        <a:p>
          <a:endParaRPr lang="es-MX"/>
        </a:p>
      </dgm:t>
    </dgm:pt>
    <dgm:pt modelId="{39FF77DF-A3D0-42BD-90F3-C6065CF8A82D}">
      <dgm:prSet phldrT="[Texto]" custT="1"/>
      <dgm:spPr/>
      <dgm:t>
        <a:bodyPr/>
        <a:lstStyle/>
        <a:p>
          <a:pPr algn="just"/>
          <a:r>
            <a:rPr lang="es-MX" sz="1400" dirty="0">
              <a:solidFill>
                <a:schemeClr val="tx1"/>
              </a:solidFill>
            </a:rPr>
            <a:t>Crear una regulación en materia de responsabilidad hacendaria y financiera, que permita a los gobiernos </a:t>
          </a:r>
          <a:r>
            <a:rPr lang="es-MX" sz="1400" dirty="0" err="1">
              <a:solidFill>
                <a:schemeClr val="tx1"/>
              </a:solidFill>
            </a:rPr>
            <a:t>subnacionales</a:t>
          </a:r>
          <a:r>
            <a:rPr lang="es-MX" sz="1400" dirty="0">
              <a:solidFill>
                <a:schemeClr val="tx1"/>
              </a:solidFill>
            </a:rPr>
            <a:t> guiarse bajo ciertos criterios que incentivan una gestión responsable que fomente el crecimiento económico y la estabilidad en las finanzas públicas locales.</a:t>
          </a:r>
        </a:p>
      </dgm:t>
    </dgm:pt>
    <dgm:pt modelId="{A461C6F7-ADAF-4AC2-87AA-3C05082A6A29}" type="parTrans" cxnId="{528760D1-9A6F-463F-9A13-0E55C83188D3}">
      <dgm:prSet/>
      <dgm:spPr/>
      <dgm:t>
        <a:bodyPr/>
        <a:lstStyle/>
        <a:p>
          <a:endParaRPr lang="es-MX"/>
        </a:p>
      </dgm:t>
    </dgm:pt>
    <dgm:pt modelId="{A1554C44-D19E-4755-A286-319E88F97A77}" type="sibTrans" cxnId="{528760D1-9A6F-463F-9A13-0E55C83188D3}">
      <dgm:prSet/>
      <dgm:spPr/>
      <dgm:t>
        <a:bodyPr/>
        <a:lstStyle/>
        <a:p>
          <a:endParaRPr lang="es-MX"/>
        </a:p>
      </dgm:t>
    </dgm:pt>
    <dgm:pt modelId="{7582868C-BD32-42B2-B1EE-2226F893FC53}">
      <dgm:prSet phldrT="[Texto]" custT="1"/>
      <dgm:spPr>
        <a:solidFill>
          <a:srgbClr val="FF3300"/>
        </a:solidFill>
      </dgm:spPr>
      <dgm:t>
        <a:bodyPr/>
        <a:lstStyle/>
        <a:p>
          <a:pPr algn="ctr"/>
          <a:r>
            <a:rPr lang="es-MX" sz="2800" dirty="0"/>
            <a:t>OBJETIVO ESPECÍFICO</a:t>
          </a:r>
        </a:p>
      </dgm:t>
    </dgm:pt>
    <dgm:pt modelId="{657B329D-F140-4DAD-833C-331A787BB39D}" type="parTrans" cxnId="{C9049DED-3591-4632-A068-8ECA2DB3AD43}">
      <dgm:prSet/>
      <dgm:spPr/>
      <dgm:t>
        <a:bodyPr/>
        <a:lstStyle/>
        <a:p>
          <a:endParaRPr lang="es-MX"/>
        </a:p>
      </dgm:t>
    </dgm:pt>
    <dgm:pt modelId="{8D0A9589-2664-4F96-B5F6-7F3939C99B02}" type="sibTrans" cxnId="{C9049DED-3591-4632-A068-8ECA2DB3AD43}">
      <dgm:prSet/>
      <dgm:spPr/>
      <dgm:t>
        <a:bodyPr/>
        <a:lstStyle/>
        <a:p>
          <a:endParaRPr lang="es-MX"/>
        </a:p>
      </dgm:t>
    </dgm:pt>
    <dgm:pt modelId="{3CB3E1A6-AB85-4BC2-88A0-8D64D21C09D5}">
      <dgm:prSet phldrT="[Texto]" custT="1"/>
      <dgm:spPr/>
      <dgm:t>
        <a:bodyPr/>
        <a:lstStyle/>
        <a:p>
          <a:pPr algn="just"/>
          <a:r>
            <a:rPr lang="es-MX" sz="1400" dirty="0">
              <a:solidFill>
                <a:schemeClr val="tx1"/>
              </a:solidFill>
            </a:rPr>
            <a:t>Promover finanzas públicas locales sostenibles, un uso responsable de la deuda pública, así como fortalecer la rendición de cuentas y la transparencia a través de cinco componentes principales</a:t>
          </a:r>
        </a:p>
      </dgm:t>
    </dgm:pt>
    <dgm:pt modelId="{E4A8468A-9370-4524-B40A-BD77FAF3BF7A}" type="parTrans" cxnId="{41082F01-B37D-41E6-A32E-3BBB626CFE50}">
      <dgm:prSet/>
      <dgm:spPr/>
      <dgm:t>
        <a:bodyPr/>
        <a:lstStyle/>
        <a:p>
          <a:endParaRPr lang="es-MX"/>
        </a:p>
      </dgm:t>
    </dgm:pt>
    <dgm:pt modelId="{37053951-313B-4DAE-AD14-E0F48CE7D2F1}" type="sibTrans" cxnId="{41082F01-B37D-41E6-A32E-3BBB626CFE50}">
      <dgm:prSet/>
      <dgm:spPr/>
      <dgm:t>
        <a:bodyPr/>
        <a:lstStyle/>
        <a:p>
          <a:endParaRPr lang="es-MX"/>
        </a:p>
      </dgm:t>
    </dgm:pt>
    <dgm:pt modelId="{7E2A021C-7923-4939-9437-6CA4B3C548F2}" type="pres">
      <dgm:prSet presAssocID="{3038DAD9-320D-42D1-A674-62E9CC83B7E4}" presName="linear" presStyleCnt="0">
        <dgm:presLayoutVars>
          <dgm:animLvl val="lvl"/>
          <dgm:resizeHandles val="exact"/>
        </dgm:presLayoutVars>
      </dgm:prSet>
      <dgm:spPr/>
      <dgm:t>
        <a:bodyPr/>
        <a:lstStyle/>
        <a:p>
          <a:endParaRPr lang="es-MX"/>
        </a:p>
      </dgm:t>
    </dgm:pt>
    <dgm:pt modelId="{13065341-EC36-447F-8860-434FECA3AEDF}" type="pres">
      <dgm:prSet presAssocID="{CDC53377-EDA9-4B87-A770-9BF0528D400C}" presName="parentText" presStyleLbl="node1" presStyleIdx="0" presStyleCnt="2" custScaleY="67771" custLinFactNeighborY="-42451">
        <dgm:presLayoutVars>
          <dgm:chMax val="0"/>
          <dgm:bulletEnabled val="1"/>
        </dgm:presLayoutVars>
      </dgm:prSet>
      <dgm:spPr/>
      <dgm:t>
        <a:bodyPr/>
        <a:lstStyle/>
        <a:p>
          <a:endParaRPr lang="es-MX"/>
        </a:p>
      </dgm:t>
    </dgm:pt>
    <dgm:pt modelId="{85282296-5A36-4880-9912-44A28DD14435}" type="pres">
      <dgm:prSet presAssocID="{CDC53377-EDA9-4B87-A770-9BF0528D400C}" presName="childText" presStyleLbl="revTx" presStyleIdx="0" presStyleCnt="2" custLinFactNeighborY="-23449">
        <dgm:presLayoutVars>
          <dgm:bulletEnabled val="1"/>
        </dgm:presLayoutVars>
      </dgm:prSet>
      <dgm:spPr/>
      <dgm:t>
        <a:bodyPr/>
        <a:lstStyle/>
        <a:p>
          <a:endParaRPr lang="es-MX"/>
        </a:p>
      </dgm:t>
    </dgm:pt>
    <dgm:pt modelId="{88A952EF-97A6-4FBA-89B0-C9F603B8549E}" type="pres">
      <dgm:prSet presAssocID="{7582868C-BD32-42B2-B1EE-2226F893FC53}" presName="parentText" presStyleLbl="node1" presStyleIdx="1" presStyleCnt="2" custScaleY="69373" custLinFactNeighborX="-243" custLinFactNeighborY="11735">
        <dgm:presLayoutVars>
          <dgm:chMax val="0"/>
          <dgm:bulletEnabled val="1"/>
        </dgm:presLayoutVars>
      </dgm:prSet>
      <dgm:spPr/>
      <dgm:t>
        <a:bodyPr/>
        <a:lstStyle/>
        <a:p>
          <a:endParaRPr lang="es-MX"/>
        </a:p>
      </dgm:t>
    </dgm:pt>
    <dgm:pt modelId="{6AF093DC-09A5-4455-B0E9-D42F6DA1B5D3}" type="pres">
      <dgm:prSet presAssocID="{7582868C-BD32-42B2-B1EE-2226F893FC53}" presName="childText" presStyleLbl="revTx" presStyleIdx="1" presStyleCnt="2" custLinFactNeighborX="485" custLinFactNeighborY="21744">
        <dgm:presLayoutVars>
          <dgm:bulletEnabled val="1"/>
        </dgm:presLayoutVars>
      </dgm:prSet>
      <dgm:spPr/>
      <dgm:t>
        <a:bodyPr/>
        <a:lstStyle/>
        <a:p>
          <a:endParaRPr lang="es-MX"/>
        </a:p>
      </dgm:t>
    </dgm:pt>
  </dgm:ptLst>
  <dgm:cxnLst>
    <dgm:cxn modelId="{CD7FDD25-AB44-4E5D-A2F3-5440A9ECB69E}" type="presOf" srcId="{7582868C-BD32-42B2-B1EE-2226F893FC53}" destId="{88A952EF-97A6-4FBA-89B0-C9F603B8549E}" srcOrd="0" destOrd="0" presId="urn:microsoft.com/office/officeart/2005/8/layout/vList2"/>
    <dgm:cxn modelId="{17DE4619-E13F-4829-A8D3-7ECE5F61BA59}" srcId="{3038DAD9-320D-42D1-A674-62E9CC83B7E4}" destId="{CDC53377-EDA9-4B87-A770-9BF0528D400C}" srcOrd="0" destOrd="0" parTransId="{C7C0633B-1794-4338-B9B0-F78C128EC596}" sibTransId="{E70F2BD7-3019-4969-9A78-90AD6D74E61A}"/>
    <dgm:cxn modelId="{3A78AB04-716E-489B-9865-E4DA2882C092}" type="presOf" srcId="{39FF77DF-A3D0-42BD-90F3-C6065CF8A82D}" destId="{85282296-5A36-4880-9912-44A28DD14435}" srcOrd="0" destOrd="0" presId="urn:microsoft.com/office/officeart/2005/8/layout/vList2"/>
    <dgm:cxn modelId="{C9049DED-3591-4632-A068-8ECA2DB3AD43}" srcId="{3038DAD9-320D-42D1-A674-62E9CC83B7E4}" destId="{7582868C-BD32-42B2-B1EE-2226F893FC53}" srcOrd="1" destOrd="0" parTransId="{657B329D-F140-4DAD-833C-331A787BB39D}" sibTransId="{8D0A9589-2664-4F96-B5F6-7F3939C99B02}"/>
    <dgm:cxn modelId="{3B3897D5-8119-4B90-96B4-0301B8745B5A}" type="presOf" srcId="{3CB3E1A6-AB85-4BC2-88A0-8D64D21C09D5}" destId="{6AF093DC-09A5-4455-B0E9-D42F6DA1B5D3}" srcOrd="0" destOrd="0" presId="urn:microsoft.com/office/officeart/2005/8/layout/vList2"/>
    <dgm:cxn modelId="{528760D1-9A6F-463F-9A13-0E55C83188D3}" srcId="{CDC53377-EDA9-4B87-A770-9BF0528D400C}" destId="{39FF77DF-A3D0-42BD-90F3-C6065CF8A82D}" srcOrd="0" destOrd="0" parTransId="{A461C6F7-ADAF-4AC2-87AA-3C05082A6A29}" sibTransId="{A1554C44-D19E-4755-A286-319E88F97A77}"/>
    <dgm:cxn modelId="{41082F01-B37D-41E6-A32E-3BBB626CFE50}" srcId="{7582868C-BD32-42B2-B1EE-2226F893FC53}" destId="{3CB3E1A6-AB85-4BC2-88A0-8D64D21C09D5}" srcOrd="0" destOrd="0" parTransId="{E4A8468A-9370-4524-B40A-BD77FAF3BF7A}" sibTransId="{37053951-313B-4DAE-AD14-E0F48CE7D2F1}"/>
    <dgm:cxn modelId="{3F44BF87-1DD7-4BEA-B832-4B06D615BAC9}" type="presOf" srcId="{3038DAD9-320D-42D1-A674-62E9CC83B7E4}" destId="{7E2A021C-7923-4939-9437-6CA4B3C548F2}" srcOrd="0" destOrd="0" presId="urn:microsoft.com/office/officeart/2005/8/layout/vList2"/>
    <dgm:cxn modelId="{529936A7-D0C7-4C6B-B769-FBE28B3F616E}" type="presOf" srcId="{CDC53377-EDA9-4B87-A770-9BF0528D400C}" destId="{13065341-EC36-447F-8860-434FECA3AEDF}" srcOrd="0" destOrd="0" presId="urn:microsoft.com/office/officeart/2005/8/layout/vList2"/>
    <dgm:cxn modelId="{F0F4D9EC-BC1D-4E5A-A32C-4645E2F890BE}" type="presParOf" srcId="{7E2A021C-7923-4939-9437-6CA4B3C548F2}" destId="{13065341-EC36-447F-8860-434FECA3AEDF}" srcOrd="0" destOrd="0" presId="urn:microsoft.com/office/officeart/2005/8/layout/vList2"/>
    <dgm:cxn modelId="{76F349E5-24D9-47A2-9DAD-9EA5A6D8C107}" type="presParOf" srcId="{7E2A021C-7923-4939-9437-6CA4B3C548F2}" destId="{85282296-5A36-4880-9912-44A28DD14435}" srcOrd="1" destOrd="0" presId="urn:microsoft.com/office/officeart/2005/8/layout/vList2"/>
    <dgm:cxn modelId="{D7C324C5-9EFA-4A0B-AE78-2E88D0DD128E}" type="presParOf" srcId="{7E2A021C-7923-4939-9437-6CA4B3C548F2}" destId="{88A952EF-97A6-4FBA-89B0-C9F603B8549E}" srcOrd="2" destOrd="0" presId="urn:microsoft.com/office/officeart/2005/8/layout/vList2"/>
    <dgm:cxn modelId="{2C6BD1BB-CEC0-48F8-B6E3-A42E8FBB1CFC}" type="presParOf" srcId="{7E2A021C-7923-4939-9437-6CA4B3C548F2}" destId="{6AF093DC-09A5-4455-B0E9-D42F6DA1B5D3}"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4DA3A9-20FA-4A5A-9BB0-013B81F27D0C}"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es-ES"/>
        </a:p>
      </dgm:t>
    </dgm:pt>
    <dgm:pt modelId="{D21422D8-36B6-4D4E-AB43-DE9F9D70D3E6}">
      <dgm:prSet phldrT="[Texto]" custT="1"/>
      <dgm:spPr/>
      <dgm:t>
        <a:bodyPr/>
        <a:lstStyle/>
        <a:p>
          <a:r>
            <a:rPr lang="es-MX" sz="1200" b="1" dirty="0"/>
            <a:t>Reglas de Disciplina Hacendaria y Financiera: </a:t>
          </a:r>
        </a:p>
        <a:p>
          <a:r>
            <a:rPr lang="es-MX" sz="1200" dirty="0"/>
            <a:t>Promueven el sano desarrollo de las finanzas públicas mediante principios de responsabilidad hacendaria, tienden a buscar el balance presupuestario sostenible</a:t>
          </a:r>
          <a:r>
            <a:rPr lang="es-MX" sz="1000" dirty="0"/>
            <a:t>.</a:t>
          </a:r>
          <a:endParaRPr lang="es-ES" sz="1000" dirty="0"/>
        </a:p>
      </dgm:t>
    </dgm:pt>
    <dgm:pt modelId="{AEC98ACB-FFDB-42B8-B7CE-8A168DA7253E}" type="parTrans" cxnId="{2C40E5FF-CAD7-4D39-B38A-5CF77F2203A2}">
      <dgm:prSet/>
      <dgm:spPr/>
      <dgm:t>
        <a:bodyPr/>
        <a:lstStyle/>
        <a:p>
          <a:endParaRPr lang="es-ES"/>
        </a:p>
      </dgm:t>
    </dgm:pt>
    <dgm:pt modelId="{160C0224-6AA8-4405-BEB2-B03F1BB35086}" type="sibTrans" cxnId="{2C40E5FF-CAD7-4D39-B38A-5CF77F2203A2}">
      <dgm:prSet/>
      <dgm:spPr/>
      <dgm:t>
        <a:bodyPr/>
        <a:lstStyle/>
        <a:p>
          <a:endParaRPr lang="es-ES"/>
        </a:p>
      </dgm:t>
    </dgm:pt>
    <dgm:pt modelId="{EBE9948D-7C2A-479F-99E1-2C8B28201913}">
      <dgm:prSet phldrT="[Texto]" custT="1"/>
      <dgm:spPr/>
      <dgm:t>
        <a:bodyPr/>
        <a:lstStyle/>
        <a:p>
          <a:r>
            <a:rPr lang="es-MX" sz="1200" b="1" dirty="0"/>
            <a:t>Sistema de Alertas:</a:t>
          </a:r>
        </a:p>
        <a:p>
          <a:r>
            <a:rPr lang="es-MX" sz="1200" dirty="0"/>
            <a:t>De nueva creación mide el nivel de endeudamiento, el servicio de la deuda y las condiciones de liquidez de los entes públicos.</a:t>
          </a:r>
          <a:endParaRPr lang="es-ES" sz="1200" dirty="0"/>
        </a:p>
      </dgm:t>
    </dgm:pt>
    <dgm:pt modelId="{61A3A02F-3656-4B6E-A3CC-E95ACCB24AA1}" type="parTrans" cxnId="{3152313E-2DBB-4987-8319-A13B48326542}">
      <dgm:prSet/>
      <dgm:spPr/>
      <dgm:t>
        <a:bodyPr/>
        <a:lstStyle/>
        <a:p>
          <a:endParaRPr lang="es-ES"/>
        </a:p>
      </dgm:t>
    </dgm:pt>
    <dgm:pt modelId="{DE507AD7-9BC8-463E-B69E-505BCE7A4A9A}" type="sibTrans" cxnId="{3152313E-2DBB-4987-8319-A13B48326542}">
      <dgm:prSet/>
      <dgm:spPr/>
      <dgm:t>
        <a:bodyPr/>
        <a:lstStyle/>
        <a:p>
          <a:endParaRPr lang="es-ES"/>
        </a:p>
      </dgm:t>
    </dgm:pt>
    <dgm:pt modelId="{766759A3-027D-4159-8659-32DE11C90C43}">
      <dgm:prSet phldrT="[Texto]"/>
      <dgm:spPr/>
      <dgm:t>
        <a:bodyPr/>
        <a:lstStyle/>
        <a:p>
          <a:r>
            <a:rPr lang="es-MX" b="1" dirty="0"/>
            <a:t>Contratación de Deuda y Obligaciones:</a:t>
          </a:r>
        </a:p>
        <a:p>
          <a:r>
            <a:rPr lang="es-MX" dirty="0"/>
            <a:t>Busca garantizar que la deuda se contrate al menor costo financiero y en las mejores condiciones del mercado, atiende a la eficiencia y transparencia financiera.</a:t>
          </a:r>
          <a:endParaRPr lang="es-ES" dirty="0"/>
        </a:p>
      </dgm:t>
    </dgm:pt>
    <dgm:pt modelId="{6A37495E-A511-4C45-B271-4B6FA3A224D6}" type="parTrans" cxnId="{DFA792BA-D97F-48CC-AECD-FF12275F94D5}">
      <dgm:prSet/>
      <dgm:spPr/>
      <dgm:t>
        <a:bodyPr/>
        <a:lstStyle/>
        <a:p>
          <a:endParaRPr lang="es-ES"/>
        </a:p>
      </dgm:t>
    </dgm:pt>
    <dgm:pt modelId="{C017B358-AA17-49C3-A116-FD3AA8F58E55}" type="sibTrans" cxnId="{DFA792BA-D97F-48CC-AECD-FF12275F94D5}">
      <dgm:prSet/>
      <dgm:spPr/>
      <dgm:t>
        <a:bodyPr/>
        <a:lstStyle/>
        <a:p>
          <a:endParaRPr lang="es-ES"/>
        </a:p>
      </dgm:t>
    </dgm:pt>
    <dgm:pt modelId="{1DB202FA-A70F-4599-8779-113D7D6DB67C}">
      <dgm:prSet/>
      <dgm:spPr/>
      <dgm:t>
        <a:bodyPr/>
        <a:lstStyle/>
        <a:p>
          <a:r>
            <a:rPr lang="es-MX" b="1" dirty="0"/>
            <a:t>Deuda Estatal Garantiza:</a:t>
          </a:r>
        </a:p>
        <a:p>
          <a:r>
            <a:rPr lang="es-MX" b="0" dirty="0"/>
            <a:t>Esta figura sirve para que el Gobierno Federal con autorización constitucional sea aval de un crédito para estados y municipios, mediante la suscripción de un convenio de disciplina financiera. </a:t>
          </a:r>
        </a:p>
      </dgm:t>
    </dgm:pt>
    <dgm:pt modelId="{EB7049D5-4142-4DEC-A0D3-8A153F4C8AE4}" type="parTrans" cxnId="{840501A9-A153-4D34-846A-55EEF8B1EA98}">
      <dgm:prSet/>
      <dgm:spPr/>
      <dgm:t>
        <a:bodyPr/>
        <a:lstStyle/>
        <a:p>
          <a:endParaRPr lang="es-ES"/>
        </a:p>
      </dgm:t>
    </dgm:pt>
    <dgm:pt modelId="{85F51E02-ADAF-4560-91B5-7794F292A19E}" type="sibTrans" cxnId="{840501A9-A153-4D34-846A-55EEF8B1EA98}">
      <dgm:prSet/>
      <dgm:spPr/>
      <dgm:t>
        <a:bodyPr/>
        <a:lstStyle/>
        <a:p>
          <a:endParaRPr lang="es-ES"/>
        </a:p>
      </dgm:t>
    </dgm:pt>
    <dgm:pt modelId="{AB7E8148-735C-4AA0-9B02-F0D0B9B1CF27}">
      <dgm:prSet/>
      <dgm:spPr/>
      <dgm:t>
        <a:bodyPr/>
        <a:lstStyle/>
        <a:p>
          <a:r>
            <a:rPr lang="es-MX" b="1" dirty="0"/>
            <a:t>Registro Público Único: </a:t>
          </a:r>
        </a:p>
        <a:p>
          <a:r>
            <a:rPr lang="es-MX" dirty="0"/>
            <a:t>Sirve para inscribir y transparentar la totalidad de obligaciones (deuda a corto y largo plazo, APPS y emisiones bursátiles).</a:t>
          </a:r>
        </a:p>
      </dgm:t>
    </dgm:pt>
    <dgm:pt modelId="{F72FF421-3C0F-4CDF-9BCA-308C22518BD2}" type="parTrans" cxnId="{C0D64618-F8A1-45A7-A464-A21ABE39AB91}">
      <dgm:prSet/>
      <dgm:spPr/>
      <dgm:t>
        <a:bodyPr/>
        <a:lstStyle/>
        <a:p>
          <a:endParaRPr lang="es-ES"/>
        </a:p>
      </dgm:t>
    </dgm:pt>
    <dgm:pt modelId="{E7EAAE8A-7130-4417-B1F5-A76481E5DC00}" type="sibTrans" cxnId="{C0D64618-F8A1-45A7-A464-A21ABE39AB91}">
      <dgm:prSet/>
      <dgm:spPr/>
      <dgm:t>
        <a:bodyPr/>
        <a:lstStyle/>
        <a:p>
          <a:endParaRPr lang="es-ES"/>
        </a:p>
      </dgm:t>
    </dgm:pt>
    <dgm:pt modelId="{DCC315CF-6A51-4541-8A9A-CFA5CD94C56A}" type="pres">
      <dgm:prSet presAssocID="{7B4DA3A9-20FA-4A5A-9BB0-013B81F27D0C}" presName="linear" presStyleCnt="0">
        <dgm:presLayoutVars>
          <dgm:dir/>
          <dgm:resizeHandles val="exact"/>
        </dgm:presLayoutVars>
      </dgm:prSet>
      <dgm:spPr/>
      <dgm:t>
        <a:bodyPr/>
        <a:lstStyle/>
        <a:p>
          <a:endParaRPr lang="es-MX"/>
        </a:p>
      </dgm:t>
    </dgm:pt>
    <dgm:pt modelId="{638ADE22-7236-4718-903B-8E174C5D2B67}" type="pres">
      <dgm:prSet presAssocID="{D21422D8-36B6-4D4E-AB43-DE9F9D70D3E6}" presName="comp" presStyleCnt="0"/>
      <dgm:spPr/>
    </dgm:pt>
    <dgm:pt modelId="{402319E5-8E2A-44E8-AD47-F61452960D69}" type="pres">
      <dgm:prSet presAssocID="{D21422D8-36B6-4D4E-AB43-DE9F9D70D3E6}" presName="box" presStyleLbl="node1" presStyleIdx="0" presStyleCnt="5"/>
      <dgm:spPr/>
      <dgm:t>
        <a:bodyPr/>
        <a:lstStyle/>
        <a:p>
          <a:endParaRPr lang="es-MX"/>
        </a:p>
      </dgm:t>
    </dgm:pt>
    <dgm:pt modelId="{AD54C67A-1C79-434D-88F4-A54147F3D2CA}" type="pres">
      <dgm:prSet presAssocID="{D21422D8-36B6-4D4E-AB43-DE9F9D70D3E6}"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pt>
    <dgm:pt modelId="{ED575E2A-A721-43BA-9ABA-41D911FACE4E}" type="pres">
      <dgm:prSet presAssocID="{D21422D8-36B6-4D4E-AB43-DE9F9D70D3E6}" presName="text" presStyleLbl="node1" presStyleIdx="0" presStyleCnt="5">
        <dgm:presLayoutVars>
          <dgm:bulletEnabled val="1"/>
        </dgm:presLayoutVars>
      </dgm:prSet>
      <dgm:spPr/>
      <dgm:t>
        <a:bodyPr/>
        <a:lstStyle/>
        <a:p>
          <a:endParaRPr lang="es-MX"/>
        </a:p>
      </dgm:t>
    </dgm:pt>
    <dgm:pt modelId="{251EAF7C-E067-4159-804D-988FD8F0E526}" type="pres">
      <dgm:prSet presAssocID="{160C0224-6AA8-4405-BEB2-B03F1BB35086}" presName="spacer" presStyleCnt="0"/>
      <dgm:spPr/>
    </dgm:pt>
    <dgm:pt modelId="{97D51528-D112-47C2-B35D-B0092EF0C4E8}" type="pres">
      <dgm:prSet presAssocID="{EBE9948D-7C2A-479F-99E1-2C8B28201913}" presName="comp" presStyleCnt="0"/>
      <dgm:spPr/>
    </dgm:pt>
    <dgm:pt modelId="{2EFF1A43-06E6-4449-B862-0180008EB159}" type="pres">
      <dgm:prSet presAssocID="{EBE9948D-7C2A-479F-99E1-2C8B28201913}" presName="box" presStyleLbl="node1" presStyleIdx="1" presStyleCnt="5"/>
      <dgm:spPr/>
      <dgm:t>
        <a:bodyPr/>
        <a:lstStyle/>
        <a:p>
          <a:endParaRPr lang="es-MX"/>
        </a:p>
      </dgm:t>
    </dgm:pt>
    <dgm:pt modelId="{268BE3A1-0D48-4901-BCAC-6629D1D309CB}" type="pres">
      <dgm:prSet presAssocID="{EBE9948D-7C2A-479F-99E1-2C8B28201913}"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3000" b="-43000"/>
          </a:stretch>
        </a:blipFill>
      </dgm:spPr>
    </dgm:pt>
    <dgm:pt modelId="{8066C77A-D6EC-4E10-B919-F07FDA300557}" type="pres">
      <dgm:prSet presAssocID="{EBE9948D-7C2A-479F-99E1-2C8B28201913}" presName="text" presStyleLbl="node1" presStyleIdx="1" presStyleCnt="5">
        <dgm:presLayoutVars>
          <dgm:bulletEnabled val="1"/>
        </dgm:presLayoutVars>
      </dgm:prSet>
      <dgm:spPr/>
      <dgm:t>
        <a:bodyPr/>
        <a:lstStyle/>
        <a:p>
          <a:endParaRPr lang="es-MX"/>
        </a:p>
      </dgm:t>
    </dgm:pt>
    <dgm:pt modelId="{3E2FF6DD-7A7E-45E9-9B4A-82664C354F18}" type="pres">
      <dgm:prSet presAssocID="{DE507AD7-9BC8-463E-B69E-505BCE7A4A9A}" presName="spacer" presStyleCnt="0"/>
      <dgm:spPr/>
    </dgm:pt>
    <dgm:pt modelId="{AF7F979C-7AF1-452F-BED3-59FB0A4EF1C2}" type="pres">
      <dgm:prSet presAssocID="{766759A3-027D-4159-8659-32DE11C90C43}" presName="comp" presStyleCnt="0"/>
      <dgm:spPr/>
    </dgm:pt>
    <dgm:pt modelId="{073105A9-98EB-44DF-B867-4C9E5E7888F3}" type="pres">
      <dgm:prSet presAssocID="{766759A3-027D-4159-8659-32DE11C90C43}" presName="box" presStyleLbl="node1" presStyleIdx="2" presStyleCnt="5"/>
      <dgm:spPr/>
      <dgm:t>
        <a:bodyPr/>
        <a:lstStyle/>
        <a:p>
          <a:endParaRPr lang="es-MX"/>
        </a:p>
      </dgm:t>
    </dgm:pt>
    <dgm:pt modelId="{9CF388A5-0536-4F34-B98D-107215022CDA}" type="pres">
      <dgm:prSet presAssocID="{766759A3-027D-4159-8659-32DE11C90C43}"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02119A00-1CAC-4534-812C-6E142EA553D2}" type="pres">
      <dgm:prSet presAssocID="{766759A3-027D-4159-8659-32DE11C90C43}" presName="text" presStyleLbl="node1" presStyleIdx="2" presStyleCnt="5">
        <dgm:presLayoutVars>
          <dgm:bulletEnabled val="1"/>
        </dgm:presLayoutVars>
      </dgm:prSet>
      <dgm:spPr/>
      <dgm:t>
        <a:bodyPr/>
        <a:lstStyle/>
        <a:p>
          <a:endParaRPr lang="es-MX"/>
        </a:p>
      </dgm:t>
    </dgm:pt>
    <dgm:pt modelId="{040A943A-D05F-4389-A5F0-61E78242FC40}" type="pres">
      <dgm:prSet presAssocID="{C017B358-AA17-49C3-A116-FD3AA8F58E55}" presName="spacer" presStyleCnt="0"/>
      <dgm:spPr/>
    </dgm:pt>
    <dgm:pt modelId="{2428178D-A77C-458C-B035-DEE8DB9917F2}" type="pres">
      <dgm:prSet presAssocID="{1DB202FA-A70F-4599-8779-113D7D6DB67C}" presName="comp" presStyleCnt="0"/>
      <dgm:spPr/>
    </dgm:pt>
    <dgm:pt modelId="{2455D9F4-022C-480C-8555-02F4E5935EFF}" type="pres">
      <dgm:prSet presAssocID="{1DB202FA-A70F-4599-8779-113D7D6DB67C}" presName="box" presStyleLbl="node1" presStyleIdx="3" presStyleCnt="5"/>
      <dgm:spPr/>
      <dgm:t>
        <a:bodyPr/>
        <a:lstStyle/>
        <a:p>
          <a:endParaRPr lang="es-MX"/>
        </a:p>
      </dgm:t>
    </dgm:pt>
    <dgm:pt modelId="{DC3D62C2-3C47-4CF8-AECD-98A9B7B24E57}" type="pres">
      <dgm:prSet presAssocID="{1DB202FA-A70F-4599-8779-113D7D6DB67C}"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dgm:spPr>
    </dgm:pt>
    <dgm:pt modelId="{4FFECF69-F9BA-4BB3-A1E3-082A744FC164}" type="pres">
      <dgm:prSet presAssocID="{1DB202FA-A70F-4599-8779-113D7D6DB67C}" presName="text" presStyleLbl="node1" presStyleIdx="3" presStyleCnt="5">
        <dgm:presLayoutVars>
          <dgm:bulletEnabled val="1"/>
        </dgm:presLayoutVars>
      </dgm:prSet>
      <dgm:spPr/>
      <dgm:t>
        <a:bodyPr/>
        <a:lstStyle/>
        <a:p>
          <a:endParaRPr lang="es-MX"/>
        </a:p>
      </dgm:t>
    </dgm:pt>
    <dgm:pt modelId="{2125D0D6-72DF-45AA-A22B-45EAE408C84A}" type="pres">
      <dgm:prSet presAssocID="{85F51E02-ADAF-4560-91B5-7794F292A19E}" presName="spacer" presStyleCnt="0"/>
      <dgm:spPr/>
    </dgm:pt>
    <dgm:pt modelId="{6F81F1D3-7EBF-4051-B74E-5F6AC1590096}" type="pres">
      <dgm:prSet presAssocID="{AB7E8148-735C-4AA0-9B02-F0D0B9B1CF27}" presName="comp" presStyleCnt="0"/>
      <dgm:spPr/>
    </dgm:pt>
    <dgm:pt modelId="{D494ECCC-C437-4D01-9245-1B9F924CAEFB}" type="pres">
      <dgm:prSet presAssocID="{AB7E8148-735C-4AA0-9B02-F0D0B9B1CF27}" presName="box" presStyleLbl="node1" presStyleIdx="4" presStyleCnt="5"/>
      <dgm:spPr/>
      <dgm:t>
        <a:bodyPr/>
        <a:lstStyle/>
        <a:p>
          <a:endParaRPr lang="es-MX"/>
        </a:p>
      </dgm:t>
    </dgm:pt>
    <dgm:pt modelId="{A1460319-F025-4F54-90E7-CB59985FD172}" type="pres">
      <dgm:prSet presAssocID="{AB7E8148-735C-4AA0-9B02-F0D0B9B1CF27}"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0000" b="-20000"/>
          </a:stretch>
        </a:blipFill>
      </dgm:spPr>
    </dgm:pt>
    <dgm:pt modelId="{E3FC14D3-2CFD-4C1E-9532-F294B84B9F5B}" type="pres">
      <dgm:prSet presAssocID="{AB7E8148-735C-4AA0-9B02-F0D0B9B1CF27}" presName="text" presStyleLbl="node1" presStyleIdx="4" presStyleCnt="5">
        <dgm:presLayoutVars>
          <dgm:bulletEnabled val="1"/>
        </dgm:presLayoutVars>
      </dgm:prSet>
      <dgm:spPr/>
      <dgm:t>
        <a:bodyPr/>
        <a:lstStyle/>
        <a:p>
          <a:endParaRPr lang="es-MX"/>
        </a:p>
      </dgm:t>
    </dgm:pt>
  </dgm:ptLst>
  <dgm:cxnLst>
    <dgm:cxn modelId="{C0D64618-F8A1-45A7-A464-A21ABE39AB91}" srcId="{7B4DA3A9-20FA-4A5A-9BB0-013B81F27D0C}" destId="{AB7E8148-735C-4AA0-9B02-F0D0B9B1CF27}" srcOrd="4" destOrd="0" parTransId="{F72FF421-3C0F-4CDF-9BCA-308C22518BD2}" sibTransId="{E7EAAE8A-7130-4417-B1F5-A76481E5DC00}"/>
    <dgm:cxn modelId="{E1570E4D-6009-4292-8514-3EFC5C77BB8D}" type="presOf" srcId="{EBE9948D-7C2A-479F-99E1-2C8B28201913}" destId="{2EFF1A43-06E6-4449-B862-0180008EB159}" srcOrd="0" destOrd="0" presId="urn:microsoft.com/office/officeart/2005/8/layout/vList4"/>
    <dgm:cxn modelId="{DFA792BA-D97F-48CC-AECD-FF12275F94D5}" srcId="{7B4DA3A9-20FA-4A5A-9BB0-013B81F27D0C}" destId="{766759A3-027D-4159-8659-32DE11C90C43}" srcOrd="2" destOrd="0" parTransId="{6A37495E-A511-4C45-B271-4B6FA3A224D6}" sibTransId="{C017B358-AA17-49C3-A116-FD3AA8F58E55}"/>
    <dgm:cxn modelId="{B4288E0F-6E2C-4545-A082-DCB683437839}" type="presOf" srcId="{AB7E8148-735C-4AA0-9B02-F0D0B9B1CF27}" destId="{E3FC14D3-2CFD-4C1E-9532-F294B84B9F5B}" srcOrd="1" destOrd="0" presId="urn:microsoft.com/office/officeart/2005/8/layout/vList4"/>
    <dgm:cxn modelId="{9ECC1B83-FEE6-4E90-AC82-9AE3EA8B8563}" type="presOf" srcId="{766759A3-027D-4159-8659-32DE11C90C43}" destId="{02119A00-1CAC-4534-812C-6E142EA553D2}" srcOrd="1" destOrd="0" presId="urn:microsoft.com/office/officeart/2005/8/layout/vList4"/>
    <dgm:cxn modelId="{EADA90F1-FA92-41D1-964E-DA25C8E0FB1E}" type="presOf" srcId="{1DB202FA-A70F-4599-8779-113D7D6DB67C}" destId="{2455D9F4-022C-480C-8555-02F4E5935EFF}" srcOrd="0" destOrd="0" presId="urn:microsoft.com/office/officeart/2005/8/layout/vList4"/>
    <dgm:cxn modelId="{CD72B6F3-BFB2-4491-9D2C-76CDD567FFBB}" type="presOf" srcId="{EBE9948D-7C2A-479F-99E1-2C8B28201913}" destId="{8066C77A-D6EC-4E10-B919-F07FDA300557}" srcOrd="1" destOrd="0" presId="urn:microsoft.com/office/officeart/2005/8/layout/vList4"/>
    <dgm:cxn modelId="{8CF75EA1-42F9-4550-A59E-D639A57AC280}" type="presOf" srcId="{D21422D8-36B6-4D4E-AB43-DE9F9D70D3E6}" destId="{ED575E2A-A721-43BA-9ABA-41D911FACE4E}" srcOrd="1" destOrd="0" presId="urn:microsoft.com/office/officeart/2005/8/layout/vList4"/>
    <dgm:cxn modelId="{3152313E-2DBB-4987-8319-A13B48326542}" srcId="{7B4DA3A9-20FA-4A5A-9BB0-013B81F27D0C}" destId="{EBE9948D-7C2A-479F-99E1-2C8B28201913}" srcOrd="1" destOrd="0" parTransId="{61A3A02F-3656-4B6E-A3CC-E95ACCB24AA1}" sibTransId="{DE507AD7-9BC8-463E-B69E-505BCE7A4A9A}"/>
    <dgm:cxn modelId="{DECF25A9-B369-4F7D-B42C-ED24D0141B94}" type="presOf" srcId="{766759A3-027D-4159-8659-32DE11C90C43}" destId="{073105A9-98EB-44DF-B867-4C9E5E7888F3}" srcOrd="0" destOrd="0" presId="urn:microsoft.com/office/officeart/2005/8/layout/vList4"/>
    <dgm:cxn modelId="{9F1EC203-3641-48F2-A8AF-E2AF3AB9ABAC}" type="presOf" srcId="{1DB202FA-A70F-4599-8779-113D7D6DB67C}" destId="{4FFECF69-F9BA-4BB3-A1E3-082A744FC164}" srcOrd="1" destOrd="0" presId="urn:microsoft.com/office/officeart/2005/8/layout/vList4"/>
    <dgm:cxn modelId="{840501A9-A153-4D34-846A-55EEF8B1EA98}" srcId="{7B4DA3A9-20FA-4A5A-9BB0-013B81F27D0C}" destId="{1DB202FA-A70F-4599-8779-113D7D6DB67C}" srcOrd="3" destOrd="0" parTransId="{EB7049D5-4142-4DEC-A0D3-8A153F4C8AE4}" sibTransId="{85F51E02-ADAF-4560-91B5-7794F292A19E}"/>
    <dgm:cxn modelId="{F9984364-3307-4060-93F6-AEC829B0E218}" type="presOf" srcId="{AB7E8148-735C-4AA0-9B02-F0D0B9B1CF27}" destId="{D494ECCC-C437-4D01-9245-1B9F924CAEFB}" srcOrd="0" destOrd="0" presId="urn:microsoft.com/office/officeart/2005/8/layout/vList4"/>
    <dgm:cxn modelId="{792F7EFF-187D-4C65-AB43-E3F12436E33A}" type="presOf" srcId="{D21422D8-36B6-4D4E-AB43-DE9F9D70D3E6}" destId="{402319E5-8E2A-44E8-AD47-F61452960D69}" srcOrd="0" destOrd="0" presId="urn:microsoft.com/office/officeart/2005/8/layout/vList4"/>
    <dgm:cxn modelId="{7BAB97EE-3F48-488C-A337-D848AB09CE61}" type="presOf" srcId="{7B4DA3A9-20FA-4A5A-9BB0-013B81F27D0C}" destId="{DCC315CF-6A51-4541-8A9A-CFA5CD94C56A}" srcOrd="0" destOrd="0" presId="urn:microsoft.com/office/officeart/2005/8/layout/vList4"/>
    <dgm:cxn modelId="{2C40E5FF-CAD7-4D39-B38A-5CF77F2203A2}" srcId="{7B4DA3A9-20FA-4A5A-9BB0-013B81F27D0C}" destId="{D21422D8-36B6-4D4E-AB43-DE9F9D70D3E6}" srcOrd="0" destOrd="0" parTransId="{AEC98ACB-FFDB-42B8-B7CE-8A168DA7253E}" sibTransId="{160C0224-6AA8-4405-BEB2-B03F1BB35086}"/>
    <dgm:cxn modelId="{44CC3489-56D9-448D-AD69-EA678C21AF7E}" type="presParOf" srcId="{DCC315CF-6A51-4541-8A9A-CFA5CD94C56A}" destId="{638ADE22-7236-4718-903B-8E174C5D2B67}" srcOrd="0" destOrd="0" presId="urn:microsoft.com/office/officeart/2005/8/layout/vList4"/>
    <dgm:cxn modelId="{9ECB73BF-8AA7-4A58-8B18-97016FFFB46C}" type="presParOf" srcId="{638ADE22-7236-4718-903B-8E174C5D2B67}" destId="{402319E5-8E2A-44E8-AD47-F61452960D69}" srcOrd="0" destOrd="0" presId="urn:microsoft.com/office/officeart/2005/8/layout/vList4"/>
    <dgm:cxn modelId="{C0D29850-5E88-4A12-A6B6-1738B0CA1FB9}" type="presParOf" srcId="{638ADE22-7236-4718-903B-8E174C5D2B67}" destId="{AD54C67A-1C79-434D-88F4-A54147F3D2CA}" srcOrd="1" destOrd="0" presId="urn:microsoft.com/office/officeart/2005/8/layout/vList4"/>
    <dgm:cxn modelId="{626F2872-5766-4C1F-8B7C-58F9A5E9D480}" type="presParOf" srcId="{638ADE22-7236-4718-903B-8E174C5D2B67}" destId="{ED575E2A-A721-43BA-9ABA-41D911FACE4E}" srcOrd="2" destOrd="0" presId="urn:microsoft.com/office/officeart/2005/8/layout/vList4"/>
    <dgm:cxn modelId="{FB68A4A4-CB95-4D66-A2CF-50B66ADBB2A8}" type="presParOf" srcId="{DCC315CF-6A51-4541-8A9A-CFA5CD94C56A}" destId="{251EAF7C-E067-4159-804D-988FD8F0E526}" srcOrd="1" destOrd="0" presId="urn:microsoft.com/office/officeart/2005/8/layout/vList4"/>
    <dgm:cxn modelId="{24D69189-B01E-4E6D-9858-9C855670849C}" type="presParOf" srcId="{DCC315CF-6A51-4541-8A9A-CFA5CD94C56A}" destId="{97D51528-D112-47C2-B35D-B0092EF0C4E8}" srcOrd="2" destOrd="0" presId="urn:microsoft.com/office/officeart/2005/8/layout/vList4"/>
    <dgm:cxn modelId="{CB3D99DD-AF91-47A0-8272-51D7C54FEC9A}" type="presParOf" srcId="{97D51528-D112-47C2-B35D-B0092EF0C4E8}" destId="{2EFF1A43-06E6-4449-B862-0180008EB159}" srcOrd="0" destOrd="0" presId="urn:microsoft.com/office/officeart/2005/8/layout/vList4"/>
    <dgm:cxn modelId="{4E1701B6-293D-4F8C-B994-2CC56AF1029F}" type="presParOf" srcId="{97D51528-D112-47C2-B35D-B0092EF0C4E8}" destId="{268BE3A1-0D48-4901-BCAC-6629D1D309CB}" srcOrd="1" destOrd="0" presId="urn:microsoft.com/office/officeart/2005/8/layout/vList4"/>
    <dgm:cxn modelId="{B047C797-35FC-452F-9D56-19D3868614D5}" type="presParOf" srcId="{97D51528-D112-47C2-B35D-B0092EF0C4E8}" destId="{8066C77A-D6EC-4E10-B919-F07FDA300557}" srcOrd="2" destOrd="0" presId="urn:microsoft.com/office/officeart/2005/8/layout/vList4"/>
    <dgm:cxn modelId="{45B9E217-8AC0-4DD9-A90B-99D57533F33D}" type="presParOf" srcId="{DCC315CF-6A51-4541-8A9A-CFA5CD94C56A}" destId="{3E2FF6DD-7A7E-45E9-9B4A-82664C354F18}" srcOrd="3" destOrd="0" presId="urn:microsoft.com/office/officeart/2005/8/layout/vList4"/>
    <dgm:cxn modelId="{73868510-37E9-4AB8-9BA7-0B020376F88A}" type="presParOf" srcId="{DCC315CF-6A51-4541-8A9A-CFA5CD94C56A}" destId="{AF7F979C-7AF1-452F-BED3-59FB0A4EF1C2}" srcOrd="4" destOrd="0" presId="urn:microsoft.com/office/officeart/2005/8/layout/vList4"/>
    <dgm:cxn modelId="{BF1F39DB-8471-4DD6-99D0-9B245A7949CC}" type="presParOf" srcId="{AF7F979C-7AF1-452F-BED3-59FB0A4EF1C2}" destId="{073105A9-98EB-44DF-B867-4C9E5E7888F3}" srcOrd="0" destOrd="0" presId="urn:microsoft.com/office/officeart/2005/8/layout/vList4"/>
    <dgm:cxn modelId="{0C91340D-A99C-4014-8782-A80C1AF1DC06}" type="presParOf" srcId="{AF7F979C-7AF1-452F-BED3-59FB0A4EF1C2}" destId="{9CF388A5-0536-4F34-B98D-107215022CDA}" srcOrd="1" destOrd="0" presId="urn:microsoft.com/office/officeart/2005/8/layout/vList4"/>
    <dgm:cxn modelId="{393F3829-3122-48C3-A487-AC205FB809DC}" type="presParOf" srcId="{AF7F979C-7AF1-452F-BED3-59FB0A4EF1C2}" destId="{02119A00-1CAC-4534-812C-6E142EA553D2}" srcOrd="2" destOrd="0" presId="urn:microsoft.com/office/officeart/2005/8/layout/vList4"/>
    <dgm:cxn modelId="{3B19A57C-4C89-4C57-9F3B-6EEF994A33A6}" type="presParOf" srcId="{DCC315CF-6A51-4541-8A9A-CFA5CD94C56A}" destId="{040A943A-D05F-4389-A5F0-61E78242FC40}" srcOrd="5" destOrd="0" presId="urn:microsoft.com/office/officeart/2005/8/layout/vList4"/>
    <dgm:cxn modelId="{7B54F7A9-1F6C-49DA-A36C-003EF1553194}" type="presParOf" srcId="{DCC315CF-6A51-4541-8A9A-CFA5CD94C56A}" destId="{2428178D-A77C-458C-B035-DEE8DB9917F2}" srcOrd="6" destOrd="0" presId="urn:microsoft.com/office/officeart/2005/8/layout/vList4"/>
    <dgm:cxn modelId="{594523A4-6F16-4C51-9D14-CC06CDCB22D9}" type="presParOf" srcId="{2428178D-A77C-458C-B035-DEE8DB9917F2}" destId="{2455D9F4-022C-480C-8555-02F4E5935EFF}" srcOrd="0" destOrd="0" presId="urn:microsoft.com/office/officeart/2005/8/layout/vList4"/>
    <dgm:cxn modelId="{F0C90924-DED1-4E4E-8E24-5CA3727D121B}" type="presParOf" srcId="{2428178D-A77C-458C-B035-DEE8DB9917F2}" destId="{DC3D62C2-3C47-4CF8-AECD-98A9B7B24E57}" srcOrd="1" destOrd="0" presId="urn:microsoft.com/office/officeart/2005/8/layout/vList4"/>
    <dgm:cxn modelId="{9E00625F-7683-4008-BA0B-58D4E79A8F97}" type="presParOf" srcId="{2428178D-A77C-458C-B035-DEE8DB9917F2}" destId="{4FFECF69-F9BA-4BB3-A1E3-082A744FC164}" srcOrd="2" destOrd="0" presId="urn:microsoft.com/office/officeart/2005/8/layout/vList4"/>
    <dgm:cxn modelId="{4C3C32B2-408B-4A3C-8E31-1434D5A83CFC}" type="presParOf" srcId="{DCC315CF-6A51-4541-8A9A-CFA5CD94C56A}" destId="{2125D0D6-72DF-45AA-A22B-45EAE408C84A}" srcOrd="7" destOrd="0" presId="urn:microsoft.com/office/officeart/2005/8/layout/vList4"/>
    <dgm:cxn modelId="{E98B6BA9-B203-4A6F-BB8A-7B1D7CA6EE5E}" type="presParOf" srcId="{DCC315CF-6A51-4541-8A9A-CFA5CD94C56A}" destId="{6F81F1D3-7EBF-4051-B74E-5F6AC1590096}" srcOrd="8" destOrd="0" presId="urn:microsoft.com/office/officeart/2005/8/layout/vList4"/>
    <dgm:cxn modelId="{257DB5E6-9F9A-4E91-B0D1-E9EE10B847A1}" type="presParOf" srcId="{6F81F1D3-7EBF-4051-B74E-5F6AC1590096}" destId="{D494ECCC-C437-4D01-9245-1B9F924CAEFB}" srcOrd="0" destOrd="0" presId="urn:microsoft.com/office/officeart/2005/8/layout/vList4"/>
    <dgm:cxn modelId="{52397539-AB9B-4612-818B-59789B0F61E4}" type="presParOf" srcId="{6F81F1D3-7EBF-4051-B74E-5F6AC1590096}" destId="{A1460319-F025-4F54-90E7-CB59985FD172}" srcOrd="1" destOrd="0" presId="urn:microsoft.com/office/officeart/2005/8/layout/vList4"/>
    <dgm:cxn modelId="{8848EF12-6003-4CD5-84FD-DCDCBA47CAE4}" type="presParOf" srcId="{6F81F1D3-7EBF-4051-B74E-5F6AC1590096}" destId="{E3FC14D3-2CFD-4C1E-9532-F294B84B9F5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4D8335-988B-4A34-98B5-D8D10220884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MX"/>
        </a:p>
      </dgm:t>
    </dgm:pt>
    <dgm:pt modelId="{FF99110D-59C2-46AB-8C5B-87B7D58E7BEC}">
      <dgm:prSet phldrT="[Texto]"/>
      <dgm:spPr>
        <a:solidFill>
          <a:srgbClr val="FF0000"/>
        </a:solidFill>
      </dgm:spPr>
      <dgm:t>
        <a:bodyPr/>
        <a:lstStyle/>
        <a:p>
          <a:r>
            <a:rPr lang="es-MX" dirty="0"/>
            <a:t>Financiamientos</a:t>
          </a:r>
        </a:p>
      </dgm:t>
    </dgm:pt>
    <dgm:pt modelId="{ABFE96BA-3BEB-46FA-8FCC-B4BAE3399A53}" type="parTrans" cxnId="{1BF3F5C5-DB34-42EC-9CFF-5EF6083230C7}">
      <dgm:prSet/>
      <dgm:spPr/>
      <dgm:t>
        <a:bodyPr/>
        <a:lstStyle/>
        <a:p>
          <a:endParaRPr lang="es-MX"/>
        </a:p>
      </dgm:t>
    </dgm:pt>
    <dgm:pt modelId="{6355447C-DA22-438D-81EC-3FCE98F4731E}" type="sibTrans" cxnId="{1BF3F5C5-DB34-42EC-9CFF-5EF6083230C7}">
      <dgm:prSet/>
      <dgm:spPr/>
      <dgm:t>
        <a:bodyPr/>
        <a:lstStyle/>
        <a:p>
          <a:endParaRPr lang="es-MX"/>
        </a:p>
      </dgm:t>
    </dgm:pt>
    <dgm:pt modelId="{4734B9D3-EB29-40FA-9EEC-46FB5345ACCA}">
      <dgm:prSet phldrT="[Texto]"/>
      <dgm:spPr>
        <a:solidFill>
          <a:srgbClr val="0070C0"/>
        </a:solidFill>
      </dgm:spPr>
      <dgm:t>
        <a:bodyPr/>
        <a:lstStyle/>
        <a:p>
          <a:r>
            <a:rPr lang="es-MX" dirty="0"/>
            <a:t>Obligaciones</a:t>
          </a:r>
        </a:p>
      </dgm:t>
    </dgm:pt>
    <dgm:pt modelId="{09A41E16-1C55-48FB-9751-3D41E0C67323}" type="parTrans" cxnId="{CDF98F49-7FE2-492D-9474-83CE786FEBA2}">
      <dgm:prSet/>
      <dgm:spPr/>
      <dgm:t>
        <a:bodyPr/>
        <a:lstStyle/>
        <a:p>
          <a:endParaRPr lang="es-MX"/>
        </a:p>
      </dgm:t>
    </dgm:pt>
    <dgm:pt modelId="{96FE4FEC-97CF-474D-AB35-C35E9D4BEE68}" type="sibTrans" cxnId="{CDF98F49-7FE2-492D-9474-83CE786FEBA2}">
      <dgm:prSet/>
      <dgm:spPr/>
      <dgm:t>
        <a:bodyPr/>
        <a:lstStyle/>
        <a:p>
          <a:endParaRPr lang="es-MX"/>
        </a:p>
      </dgm:t>
    </dgm:pt>
    <dgm:pt modelId="{483FD862-FA22-4ECC-9607-953BA5012929}">
      <dgm:prSet phldrT="[Texto]"/>
      <dgm:spPr>
        <a:solidFill>
          <a:srgbClr val="00B050"/>
        </a:solidFill>
        <a:ln>
          <a:solidFill>
            <a:srgbClr val="00B050"/>
          </a:solidFill>
        </a:ln>
      </dgm:spPr>
      <dgm:t>
        <a:bodyPr/>
        <a:lstStyle/>
        <a:p>
          <a:r>
            <a:rPr lang="es-MX" dirty="0"/>
            <a:t>Apps</a:t>
          </a:r>
        </a:p>
      </dgm:t>
    </dgm:pt>
    <dgm:pt modelId="{90207A59-E834-4B91-9A34-1EBCF5A51DFF}" type="parTrans" cxnId="{EAB550C4-38E6-4EE9-9D68-6D66BF87EF12}">
      <dgm:prSet/>
      <dgm:spPr/>
      <dgm:t>
        <a:bodyPr/>
        <a:lstStyle/>
        <a:p>
          <a:endParaRPr lang="es-MX"/>
        </a:p>
      </dgm:t>
    </dgm:pt>
    <dgm:pt modelId="{907175C3-9CF2-4BD5-AC49-89A01724F447}" type="sibTrans" cxnId="{EAB550C4-38E6-4EE9-9D68-6D66BF87EF12}">
      <dgm:prSet/>
      <dgm:spPr/>
      <dgm:t>
        <a:bodyPr/>
        <a:lstStyle/>
        <a:p>
          <a:endParaRPr lang="es-MX"/>
        </a:p>
      </dgm:t>
    </dgm:pt>
    <dgm:pt modelId="{4D20AD30-C4A3-480F-956E-9EBAFE6237B4}">
      <dgm:prSet phldrT="[Texto]"/>
      <dgm:spPr>
        <a:solidFill>
          <a:srgbClr val="FFFF00"/>
        </a:solidFill>
        <a:ln>
          <a:solidFill>
            <a:srgbClr val="FFFF00"/>
          </a:solidFill>
        </a:ln>
      </dgm:spPr>
      <dgm:t>
        <a:bodyPr/>
        <a:lstStyle/>
        <a:p>
          <a:r>
            <a:rPr lang="es-MX" dirty="0">
              <a:solidFill>
                <a:schemeClr val="tx1"/>
              </a:solidFill>
            </a:rPr>
            <a:t>Emisiones Bursátiles</a:t>
          </a:r>
        </a:p>
      </dgm:t>
    </dgm:pt>
    <dgm:pt modelId="{136F352A-4966-4D6D-BA84-C866D94B0FBD}" type="parTrans" cxnId="{4EB92479-104C-4B36-8472-C7E2AAD23108}">
      <dgm:prSet/>
      <dgm:spPr/>
      <dgm:t>
        <a:bodyPr/>
        <a:lstStyle/>
        <a:p>
          <a:endParaRPr lang="es-MX"/>
        </a:p>
      </dgm:t>
    </dgm:pt>
    <dgm:pt modelId="{F4E7D081-9D2B-4BC7-A342-FDC9B32BE69E}" type="sibTrans" cxnId="{4EB92479-104C-4B36-8472-C7E2AAD23108}">
      <dgm:prSet/>
      <dgm:spPr/>
      <dgm:t>
        <a:bodyPr/>
        <a:lstStyle/>
        <a:p>
          <a:endParaRPr lang="es-MX"/>
        </a:p>
      </dgm:t>
    </dgm:pt>
    <dgm:pt modelId="{DE75714D-86EB-450F-9284-A3A1BE7982CB}" type="pres">
      <dgm:prSet presAssocID="{EE4D8335-988B-4A34-98B5-D8D102208842}" presName="cycle" presStyleCnt="0">
        <dgm:presLayoutVars>
          <dgm:dir/>
          <dgm:resizeHandles val="exact"/>
        </dgm:presLayoutVars>
      </dgm:prSet>
      <dgm:spPr/>
      <dgm:t>
        <a:bodyPr/>
        <a:lstStyle/>
        <a:p>
          <a:endParaRPr lang="es-MX"/>
        </a:p>
      </dgm:t>
    </dgm:pt>
    <dgm:pt modelId="{2AACF614-CB68-4BAC-AAC7-F2A4FA3B3AE4}" type="pres">
      <dgm:prSet presAssocID="{FF99110D-59C2-46AB-8C5B-87B7D58E7BEC}" presName="node" presStyleLbl="node1" presStyleIdx="0" presStyleCnt="4">
        <dgm:presLayoutVars>
          <dgm:bulletEnabled val="1"/>
        </dgm:presLayoutVars>
      </dgm:prSet>
      <dgm:spPr/>
      <dgm:t>
        <a:bodyPr/>
        <a:lstStyle/>
        <a:p>
          <a:endParaRPr lang="es-MX"/>
        </a:p>
      </dgm:t>
    </dgm:pt>
    <dgm:pt modelId="{1FBD2989-EEED-42D8-85F5-D05DBE48BB79}" type="pres">
      <dgm:prSet presAssocID="{FF99110D-59C2-46AB-8C5B-87B7D58E7BEC}" presName="spNode" presStyleCnt="0"/>
      <dgm:spPr/>
    </dgm:pt>
    <dgm:pt modelId="{0F5CECC6-19C4-4CEF-81A0-A0EDE0EEC82E}" type="pres">
      <dgm:prSet presAssocID="{6355447C-DA22-438D-81EC-3FCE98F4731E}" presName="sibTrans" presStyleLbl="sibTrans1D1" presStyleIdx="0" presStyleCnt="4"/>
      <dgm:spPr/>
      <dgm:t>
        <a:bodyPr/>
        <a:lstStyle/>
        <a:p>
          <a:endParaRPr lang="es-MX"/>
        </a:p>
      </dgm:t>
    </dgm:pt>
    <dgm:pt modelId="{415691A9-DF7B-4D25-BB9F-A8230D05C023}" type="pres">
      <dgm:prSet presAssocID="{4734B9D3-EB29-40FA-9EEC-46FB5345ACCA}" presName="node" presStyleLbl="node1" presStyleIdx="1" presStyleCnt="4">
        <dgm:presLayoutVars>
          <dgm:bulletEnabled val="1"/>
        </dgm:presLayoutVars>
      </dgm:prSet>
      <dgm:spPr/>
      <dgm:t>
        <a:bodyPr/>
        <a:lstStyle/>
        <a:p>
          <a:endParaRPr lang="es-MX"/>
        </a:p>
      </dgm:t>
    </dgm:pt>
    <dgm:pt modelId="{08A4DEC9-8938-4662-B72E-AA1BCBCB85DF}" type="pres">
      <dgm:prSet presAssocID="{4734B9D3-EB29-40FA-9EEC-46FB5345ACCA}" presName="spNode" presStyleCnt="0"/>
      <dgm:spPr/>
    </dgm:pt>
    <dgm:pt modelId="{CF1BAFC0-CCB9-4B54-B57A-E151FA98328A}" type="pres">
      <dgm:prSet presAssocID="{96FE4FEC-97CF-474D-AB35-C35E9D4BEE68}" presName="sibTrans" presStyleLbl="sibTrans1D1" presStyleIdx="1" presStyleCnt="4"/>
      <dgm:spPr/>
      <dgm:t>
        <a:bodyPr/>
        <a:lstStyle/>
        <a:p>
          <a:endParaRPr lang="es-MX"/>
        </a:p>
      </dgm:t>
    </dgm:pt>
    <dgm:pt modelId="{44AD2079-6A43-4B67-8694-AFDE23BA889C}" type="pres">
      <dgm:prSet presAssocID="{483FD862-FA22-4ECC-9607-953BA5012929}" presName="node" presStyleLbl="node1" presStyleIdx="2" presStyleCnt="4">
        <dgm:presLayoutVars>
          <dgm:bulletEnabled val="1"/>
        </dgm:presLayoutVars>
      </dgm:prSet>
      <dgm:spPr/>
      <dgm:t>
        <a:bodyPr/>
        <a:lstStyle/>
        <a:p>
          <a:endParaRPr lang="es-MX"/>
        </a:p>
      </dgm:t>
    </dgm:pt>
    <dgm:pt modelId="{26096F79-5D73-4221-893E-913A983D3CA8}" type="pres">
      <dgm:prSet presAssocID="{483FD862-FA22-4ECC-9607-953BA5012929}" presName="spNode" presStyleCnt="0"/>
      <dgm:spPr/>
    </dgm:pt>
    <dgm:pt modelId="{74B32654-98F3-4385-9B6E-32D65CFA97FE}" type="pres">
      <dgm:prSet presAssocID="{907175C3-9CF2-4BD5-AC49-89A01724F447}" presName="sibTrans" presStyleLbl="sibTrans1D1" presStyleIdx="2" presStyleCnt="4"/>
      <dgm:spPr/>
      <dgm:t>
        <a:bodyPr/>
        <a:lstStyle/>
        <a:p>
          <a:endParaRPr lang="es-MX"/>
        </a:p>
      </dgm:t>
    </dgm:pt>
    <dgm:pt modelId="{D1AC070C-F692-4DB3-AC96-3930FB6FDECE}" type="pres">
      <dgm:prSet presAssocID="{4D20AD30-C4A3-480F-956E-9EBAFE6237B4}" presName="node" presStyleLbl="node1" presStyleIdx="3" presStyleCnt="4">
        <dgm:presLayoutVars>
          <dgm:bulletEnabled val="1"/>
        </dgm:presLayoutVars>
      </dgm:prSet>
      <dgm:spPr/>
      <dgm:t>
        <a:bodyPr/>
        <a:lstStyle/>
        <a:p>
          <a:endParaRPr lang="es-MX"/>
        </a:p>
      </dgm:t>
    </dgm:pt>
    <dgm:pt modelId="{71AB5B14-DAE5-4D4E-A0DB-751ACC2CF235}" type="pres">
      <dgm:prSet presAssocID="{4D20AD30-C4A3-480F-956E-9EBAFE6237B4}" presName="spNode" presStyleCnt="0"/>
      <dgm:spPr/>
    </dgm:pt>
    <dgm:pt modelId="{A93B32FC-7FC6-45C6-8E86-5933FE546743}" type="pres">
      <dgm:prSet presAssocID="{F4E7D081-9D2B-4BC7-A342-FDC9B32BE69E}" presName="sibTrans" presStyleLbl="sibTrans1D1" presStyleIdx="3" presStyleCnt="4"/>
      <dgm:spPr/>
      <dgm:t>
        <a:bodyPr/>
        <a:lstStyle/>
        <a:p>
          <a:endParaRPr lang="es-MX"/>
        </a:p>
      </dgm:t>
    </dgm:pt>
  </dgm:ptLst>
  <dgm:cxnLst>
    <dgm:cxn modelId="{CDF98F49-7FE2-492D-9474-83CE786FEBA2}" srcId="{EE4D8335-988B-4A34-98B5-D8D102208842}" destId="{4734B9D3-EB29-40FA-9EEC-46FB5345ACCA}" srcOrd="1" destOrd="0" parTransId="{09A41E16-1C55-48FB-9751-3D41E0C67323}" sibTransId="{96FE4FEC-97CF-474D-AB35-C35E9D4BEE68}"/>
    <dgm:cxn modelId="{EAB550C4-38E6-4EE9-9D68-6D66BF87EF12}" srcId="{EE4D8335-988B-4A34-98B5-D8D102208842}" destId="{483FD862-FA22-4ECC-9607-953BA5012929}" srcOrd="2" destOrd="0" parTransId="{90207A59-E834-4B91-9A34-1EBCF5A51DFF}" sibTransId="{907175C3-9CF2-4BD5-AC49-89A01724F447}"/>
    <dgm:cxn modelId="{C9FF5BE0-591A-42F0-9537-CAAC7860B4EE}" type="presOf" srcId="{FF99110D-59C2-46AB-8C5B-87B7D58E7BEC}" destId="{2AACF614-CB68-4BAC-AAC7-F2A4FA3B3AE4}" srcOrd="0" destOrd="0" presId="urn:microsoft.com/office/officeart/2005/8/layout/cycle6"/>
    <dgm:cxn modelId="{F1549B1C-88B6-4A8A-8BA1-8ED35BA2135A}" type="presOf" srcId="{4D20AD30-C4A3-480F-956E-9EBAFE6237B4}" destId="{D1AC070C-F692-4DB3-AC96-3930FB6FDECE}" srcOrd="0" destOrd="0" presId="urn:microsoft.com/office/officeart/2005/8/layout/cycle6"/>
    <dgm:cxn modelId="{19520FB5-5E6B-446A-87CF-3DC0274086FE}" type="presOf" srcId="{483FD862-FA22-4ECC-9607-953BA5012929}" destId="{44AD2079-6A43-4B67-8694-AFDE23BA889C}" srcOrd="0" destOrd="0" presId="urn:microsoft.com/office/officeart/2005/8/layout/cycle6"/>
    <dgm:cxn modelId="{5271C492-C5B1-4CD7-9E48-E1D261169110}" type="presOf" srcId="{96FE4FEC-97CF-474D-AB35-C35E9D4BEE68}" destId="{CF1BAFC0-CCB9-4B54-B57A-E151FA98328A}" srcOrd="0" destOrd="0" presId="urn:microsoft.com/office/officeart/2005/8/layout/cycle6"/>
    <dgm:cxn modelId="{47A320B3-26FA-49BE-8766-5E8A4D97DE1C}" type="presOf" srcId="{907175C3-9CF2-4BD5-AC49-89A01724F447}" destId="{74B32654-98F3-4385-9B6E-32D65CFA97FE}" srcOrd="0" destOrd="0" presId="urn:microsoft.com/office/officeart/2005/8/layout/cycle6"/>
    <dgm:cxn modelId="{CC8E6DED-18FF-40AE-8EF8-EEBFDDF4B34D}" type="presOf" srcId="{F4E7D081-9D2B-4BC7-A342-FDC9B32BE69E}" destId="{A93B32FC-7FC6-45C6-8E86-5933FE546743}" srcOrd="0" destOrd="0" presId="urn:microsoft.com/office/officeart/2005/8/layout/cycle6"/>
    <dgm:cxn modelId="{1BF3F5C5-DB34-42EC-9CFF-5EF6083230C7}" srcId="{EE4D8335-988B-4A34-98B5-D8D102208842}" destId="{FF99110D-59C2-46AB-8C5B-87B7D58E7BEC}" srcOrd="0" destOrd="0" parTransId="{ABFE96BA-3BEB-46FA-8FCC-B4BAE3399A53}" sibTransId="{6355447C-DA22-438D-81EC-3FCE98F4731E}"/>
    <dgm:cxn modelId="{600DCBA7-C298-47B2-99F4-68E3BAA604F9}" type="presOf" srcId="{EE4D8335-988B-4A34-98B5-D8D102208842}" destId="{DE75714D-86EB-450F-9284-A3A1BE7982CB}" srcOrd="0" destOrd="0" presId="urn:microsoft.com/office/officeart/2005/8/layout/cycle6"/>
    <dgm:cxn modelId="{4EB92479-104C-4B36-8472-C7E2AAD23108}" srcId="{EE4D8335-988B-4A34-98B5-D8D102208842}" destId="{4D20AD30-C4A3-480F-956E-9EBAFE6237B4}" srcOrd="3" destOrd="0" parTransId="{136F352A-4966-4D6D-BA84-C866D94B0FBD}" sibTransId="{F4E7D081-9D2B-4BC7-A342-FDC9B32BE69E}"/>
    <dgm:cxn modelId="{358628B1-0F56-4C5E-A219-9AB5D1AC2793}" type="presOf" srcId="{4734B9D3-EB29-40FA-9EEC-46FB5345ACCA}" destId="{415691A9-DF7B-4D25-BB9F-A8230D05C023}" srcOrd="0" destOrd="0" presId="urn:microsoft.com/office/officeart/2005/8/layout/cycle6"/>
    <dgm:cxn modelId="{ABC7A1A1-5185-4649-AD52-5425365F09D5}" type="presOf" srcId="{6355447C-DA22-438D-81EC-3FCE98F4731E}" destId="{0F5CECC6-19C4-4CEF-81A0-A0EDE0EEC82E}" srcOrd="0" destOrd="0" presId="urn:microsoft.com/office/officeart/2005/8/layout/cycle6"/>
    <dgm:cxn modelId="{7FE85770-097F-40C7-89E8-59B7E0B3619B}" type="presParOf" srcId="{DE75714D-86EB-450F-9284-A3A1BE7982CB}" destId="{2AACF614-CB68-4BAC-AAC7-F2A4FA3B3AE4}" srcOrd="0" destOrd="0" presId="urn:microsoft.com/office/officeart/2005/8/layout/cycle6"/>
    <dgm:cxn modelId="{B7856EE8-659D-4326-89EE-45EF62CD7A7D}" type="presParOf" srcId="{DE75714D-86EB-450F-9284-A3A1BE7982CB}" destId="{1FBD2989-EEED-42D8-85F5-D05DBE48BB79}" srcOrd="1" destOrd="0" presId="urn:microsoft.com/office/officeart/2005/8/layout/cycle6"/>
    <dgm:cxn modelId="{84A0E2D5-0F1A-4FE0-BC63-CDE089A4E9FD}" type="presParOf" srcId="{DE75714D-86EB-450F-9284-A3A1BE7982CB}" destId="{0F5CECC6-19C4-4CEF-81A0-A0EDE0EEC82E}" srcOrd="2" destOrd="0" presId="urn:microsoft.com/office/officeart/2005/8/layout/cycle6"/>
    <dgm:cxn modelId="{F5B7968F-CC68-4D26-B982-00ACEEF79C05}" type="presParOf" srcId="{DE75714D-86EB-450F-9284-A3A1BE7982CB}" destId="{415691A9-DF7B-4D25-BB9F-A8230D05C023}" srcOrd="3" destOrd="0" presId="urn:microsoft.com/office/officeart/2005/8/layout/cycle6"/>
    <dgm:cxn modelId="{0E452AC0-49E9-41F8-BB8F-2B930C06EAA7}" type="presParOf" srcId="{DE75714D-86EB-450F-9284-A3A1BE7982CB}" destId="{08A4DEC9-8938-4662-B72E-AA1BCBCB85DF}" srcOrd="4" destOrd="0" presId="urn:microsoft.com/office/officeart/2005/8/layout/cycle6"/>
    <dgm:cxn modelId="{3E6AEACF-832A-4831-83D5-15800C0A4D8D}" type="presParOf" srcId="{DE75714D-86EB-450F-9284-A3A1BE7982CB}" destId="{CF1BAFC0-CCB9-4B54-B57A-E151FA98328A}" srcOrd="5" destOrd="0" presId="urn:microsoft.com/office/officeart/2005/8/layout/cycle6"/>
    <dgm:cxn modelId="{F768BB01-3147-4D6D-BDD5-BFE870F33A27}" type="presParOf" srcId="{DE75714D-86EB-450F-9284-A3A1BE7982CB}" destId="{44AD2079-6A43-4B67-8694-AFDE23BA889C}" srcOrd="6" destOrd="0" presId="urn:microsoft.com/office/officeart/2005/8/layout/cycle6"/>
    <dgm:cxn modelId="{A3A85BA5-2458-4198-A170-A4E7D4C5AF31}" type="presParOf" srcId="{DE75714D-86EB-450F-9284-A3A1BE7982CB}" destId="{26096F79-5D73-4221-893E-913A983D3CA8}" srcOrd="7" destOrd="0" presId="urn:microsoft.com/office/officeart/2005/8/layout/cycle6"/>
    <dgm:cxn modelId="{622BBAD6-BADB-410D-B4DA-A7776BD01457}" type="presParOf" srcId="{DE75714D-86EB-450F-9284-A3A1BE7982CB}" destId="{74B32654-98F3-4385-9B6E-32D65CFA97FE}" srcOrd="8" destOrd="0" presId="urn:microsoft.com/office/officeart/2005/8/layout/cycle6"/>
    <dgm:cxn modelId="{B3AE071F-E529-488A-B27F-4B1CC62E7D42}" type="presParOf" srcId="{DE75714D-86EB-450F-9284-A3A1BE7982CB}" destId="{D1AC070C-F692-4DB3-AC96-3930FB6FDECE}" srcOrd="9" destOrd="0" presId="urn:microsoft.com/office/officeart/2005/8/layout/cycle6"/>
    <dgm:cxn modelId="{92AEE96A-B12D-4358-A314-371ACC7973BF}" type="presParOf" srcId="{DE75714D-86EB-450F-9284-A3A1BE7982CB}" destId="{71AB5B14-DAE5-4D4E-A0DB-751ACC2CF235}" srcOrd="10" destOrd="0" presId="urn:microsoft.com/office/officeart/2005/8/layout/cycle6"/>
    <dgm:cxn modelId="{81E2CEA9-4EC5-47EA-BAA3-2EA616A453D4}" type="presParOf" srcId="{DE75714D-86EB-450F-9284-A3A1BE7982CB}" destId="{A93B32FC-7FC6-45C6-8E86-5933FE546743}"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BF61AC-7676-48D8-ABBE-B8769C0C140C}"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s-MX"/>
        </a:p>
      </dgm:t>
    </dgm:pt>
    <dgm:pt modelId="{7E5DE24E-A8F2-4C86-9525-0F2CDA9768A0}">
      <dgm:prSet phldrT="[Texto]"/>
      <dgm:spPr>
        <a:solidFill>
          <a:srgbClr val="0070C0"/>
        </a:solidFill>
      </dgm:spPr>
      <dgm:t>
        <a:bodyPr/>
        <a:lstStyle/>
        <a:p>
          <a:r>
            <a:rPr lang="es-MX" dirty="0"/>
            <a:t>SA</a:t>
          </a:r>
        </a:p>
      </dgm:t>
    </dgm:pt>
    <dgm:pt modelId="{8E187367-B64D-4CC8-AFAB-B1035D9A6583}" type="parTrans" cxnId="{6D6B0FE6-34ED-4B62-BF05-46F59F9A943E}">
      <dgm:prSet/>
      <dgm:spPr/>
      <dgm:t>
        <a:bodyPr/>
        <a:lstStyle/>
        <a:p>
          <a:endParaRPr lang="es-MX"/>
        </a:p>
      </dgm:t>
    </dgm:pt>
    <dgm:pt modelId="{C5AB6CD4-F543-430C-B3FF-14D6C1AE7281}" type="sibTrans" cxnId="{6D6B0FE6-34ED-4B62-BF05-46F59F9A943E}">
      <dgm:prSet/>
      <dgm:spPr/>
      <dgm:t>
        <a:bodyPr/>
        <a:lstStyle/>
        <a:p>
          <a:endParaRPr lang="es-MX"/>
        </a:p>
      </dgm:t>
    </dgm:pt>
    <dgm:pt modelId="{33797595-731F-4444-AF33-9B6497C0A8C6}">
      <dgm:prSet phldrT="[Texto]"/>
      <dgm:spPr>
        <a:solidFill>
          <a:srgbClr val="FF0000"/>
        </a:solidFill>
      </dgm:spPr>
      <dgm:t>
        <a:bodyPr/>
        <a:lstStyle/>
        <a:p>
          <a:r>
            <a:rPr lang="es-MX" b="1" dirty="0"/>
            <a:t>Es como un </a:t>
          </a:r>
          <a:r>
            <a:rPr lang="es-MX" b="1" dirty="0" err="1"/>
            <a:t>burò</a:t>
          </a:r>
          <a:r>
            <a:rPr lang="es-MX" b="1" dirty="0"/>
            <a:t> de crédito de los Entes Públicos Locales y Municipales</a:t>
          </a:r>
        </a:p>
      </dgm:t>
    </dgm:pt>
    <dgm:pt modelId="{17495904-4228-4AEF-BDDE-AB0FB2224BD6}" type="parTrans" cxnId="{94D4E10C-CAEB-41D9-94AD-1672AFAA5A1A}">
      <dgm:prSet/>
      <dgm:spPr/>
      <dgm:t>
        <a:bodyPr/>
        <a:lstStyle/>
        <a:p>
          <a:endParaRPr lang="es-MX"/>
        </a:p>
      </dgm:t>
    </dgm:pt>
    <dgm:pt modelId="{F5DA193D-D229-46A2-A1F3-8DE4995C11DB}" type="sibTrans" cxnId="{94D4E10C-CAEB-41D9-94AD-1672AFAA5A1A}">
      <dgm:prSet/>
      <dgm:spPr/>
      <dgm:t>
        <a:bodyPr/>
        <a:lstStyle/>
        <a:p>
          <a:endParaRPr lang="es-MX"/>
        </a:p>
      </dgm:t>
    </dgm:pt>
    <dgm:pt modelId="{922BA1F2-B5BE-4B11-979B-90A2CE7FBC97}">
      <dgm:prSet phldrT="[Texto]" custT="1"/>
      <dgm:spPr>
        <a:solidFill>
          <a:srgbClr val="00B050"/>
        </a:solidFill>
      </dgm:spPr>
      <dgm:t>
        <a:bodyPr/>
        <a:lstStyle/>
        <a:p>
          <a:r>
            <a:rPr lang="es-MX" sz="1200" b="1" dirty="0"/>
            <a:t>Mide nivel de endeudamiento</a:t>
          </a:r>
        </a:p>
      </dgm:t>
    </dgm:pt>
    <dgm:pt modelId="{C948EFFD-1825-4040-8ADE-00E4298D1E9F}" type="parTrans" cxnId="{8A6A9AAC-D549-4184-B4E9-2748D2CE267A}">
      <dgm:prSet/>
      <dgm:spPr/>
      <dgm:t>
        <a:bodyPr/>
        <a:lstStyle/>
        <a:p>
          <a:endParaRPr lang="es-MX"/>
        </a:p>
      </dgm:t>
    </dgm:pt>
    <dgm:pt modelId="{86F608E6-F110-45B8-84DA-B8BF3C5B9FD0}" type="sibTrans" cxnId="{8A6A9AAC-D549-4184-B4E9-2748D2CE267A}">
      <dgm:prSet/>
      <dgm:spPr/>
      <dgm:t>
        <a:bodyPr/>
        <a:lstStyle/>
        <a:p>
          <a:endParaRPr lang="es-MX"/>
        </a:p>
      </dgm:t>
    </dgm:pt>
    <dgm:pt modelId="{B9C9FAAC-1827-4FCA-B003-FFD605A6D0E7}">
      <dgm:prSet phldrT="[Texto]" custT="1"/>
      <dgm:spPr>
        <a:solidFill>
          <a:srgbClr val="FFFF00"/>
        </a:solidFill>
      </dgm:spPr>
      <dgm:t>
        <a:bodyPr/>
        <a:lstStyle/>
        <a:p>
          <a:r>
            <a:rPr lang="es-MX" sz="1400" b="1" dirty="0">
              <a:solidFill>
                <a:schemeClr val="tx1"/>
              </a:solidFill>
            </a:rPr>
            <a:t>Muestra capacidad de pago</a:t>
          </a:r>
        </a:p>
      </dgm:t>
    </dgm:pt>
    <dgm:pt modelId="{908811D1-CFB5-49A2-BE30-117DB9D9081C}" type="parTrans" cxnId="{93755B97-F7E7-404C-8B9B-7D8016CD5101}">
      <dgm:prSet/>
      <dgm:spPr/>
      <dgm:t>
        <a:bodyPr/>
        <a:lstStyle/>
        <a:p>
          <a:endParaRPr lang="es-MX"/>
        </a:p>
      </dgm:t>
    </dgm:pt>
    <dgm:pt modelId="{951A9299-1A5F-4337-9C79-A7CC92F34056}" type="sibTrans" cxnId="{93755B97-F7E7-404C-8B9B-7D8016CD5101}">
      <dgm:prSet/>
      <dgm:spPr/>
      <dgm:t>
        <a:bodyPr/>
        <a:lstStyle/>
        <a:p>
          <a:endParaRPr lang="es-MX"/>
        </a:p>
      </dgm:t>
    </dgm:pt>
    <dgm:pt modelId="{801C6CD3-98A9-4DD2-BF8B-8016339F5401}">
      <dgm:prSet phldrT="[Texto]" custT="1"/>
      <dgm:spPr>
        <a:solidFill>
          <a:srgbClr val="7030A0"/>
        </a:solidFill>
      </dgm:spPr>
      <dgm:t>
        <a:bodyPr/>
        <a:lstStyle/>
        <a:p>
          <a:r>
            <a:rPr lang="es-MX" sz="1200" b="1" dirty="0"/>
            <a:t>Es reflejo de las Finanzas de los Entes Públicos</a:t>
          </a:r>
        </a:p>
      </dgm:t>
    </dgm:pt>
    <dgm:pt modelId="{70CE0FE4-90CC-44C7-9623-7ECE7AD749BC}" type="parTrans" cxnId="{8E1BB7F3-6DF1-4860-BC6D-260744ABB4DD}">
      <dgm:prSet/>
      <dgm:spPr/>
      <dgm:t>
        <a:bodyPr/>
        <a:lstStyle/>
        <a:p>
          <a:endParaRPr lang="es-MX"/>
        </a:p>
      </dgm:t>
    </dgm:pt>
    <dgm:pt modelId="{A4E85882-7405-497C-9EC7-9CCB9795E330}" type="sibTrans" cxnId="{8E1BB7F3-6DF1-4860-BC6D-260744ABB4DD}">
      <dgm:prSet/>
      <dgm:spPr/>
      <dgm:t>
        <a:bodyPr/>
        <a:lstStyle/>
        <a:p>
          <a:endParaRPr lang="es-MX"/>
        </a:p>
      </dgm:t>
    </dgm:pt>
    <dgm:pt modelId="{439724BD-984C-4609-9059-9C242289E30F}" type="pres">
      <dgm:prSet presAssocID="{07BF61AC-7676-48D8-ABBE-B8769C0C140C}" presName="cycle" presStyleCnt="0">
        <dgm:presLayoutVars>
          <dgm:chMax val="1"/>
          <dgm:dir/>
          <dgm:animLvl val="ctr"/>
          <dgm:resizeHandles val="exact"/>
        </dgm:presLayoutVars>
      </dgm:prSet>
      <dgm:spPr/>
      <dgm:t>
        <a:bodyPr/>
        <a:lstStyle/>
        <a:p>
          <a:endParaRPr lang="es-MX"/>
        </a:p>
      </dgm:t>
    </dgm:pt>
    <dgm:pt modelId="{4664BD80-E267-4C2E-A383-41D143FF7E94}" type="pres">
      <dgm:prSet presAssocID="{7E5DE24E-A8F2-4C86-9525-0F2CDA9768A0}" presName="centerShape" presStyleLbl="node0" presStyleIdx="0" presStyleCnt="1"/>
      <dgm:spPr/>
      <dgm:t>
        <a:bodyPr/>
        <a:lstStyle/>
        <a:p>
          <a:endParaRPr lang="es-MX"/>
        </a:p>
      </dgm:t>
    </dgm:pt>
    <dgm:pt modelId="{22AA6BE2-1F60-4B10-ABB7-BC9A513B4C23}" type="pres">
      <dgm:prSet presAssocID="{17495904-4228-4AEF-BDDE-AB0FB2224BD6}" presName="Name9" presStyleLbl="parChTrans1D2" presStyleIdx="0" presStyleCnt="4"/>
      <dgm:spPr/>
      <dgm:t>
        <a:bodyPr/>
        <a:lstStyle/>
        <a:p>
          <a:endParaRPr lang="es-MX"/>
        </a:p>
      </dgm:t>
    </dgm:pt>
    <dgm:pt modelId="{DABF5172-AF40-43F5-8964-3C431D035627}" type="pres">
      <dgm:prSet presAssocID="{17495904-4228-4AEF-BDDE-AB0FB2224BD6}" presName="connTx" presStyleLbl="parChTrans1D2" presStyleIdx="0" presStyleCnt="4"/>
      <dgm:spPr/>
      <dgm:t>
        <a:bodyPr/>
        <a:lstStyle/>
        <a:p>
          <a:endParaRPr lang="es-MX"/>
        </a:p>
      </dgm:t>
    </dgm:pt>
    <dgm:pt modelId="{815C513C-D250-476E-871D-13CED84A0BFE}" type="pres">
      <dgm:prSet presAssocID="{33797595-731F-4444-AF33-9B6497C0A8C6}" presName="node" presStyleLbl="node1" presStyleIdx="0" presStyleCnt="4">
        <dgm:presLayoutVars>
          <dgm:bulletEnabled val="1"/>
        </dgm:presLayoutVars>
      </dgm:prSet>
      <dgm:spPr/>
      <dgm:t>
        <a:bodyPr/>
        <a:lstStyle/>
        <a:p>
          <a:endParaRPr lang="es-MX"/>
        </a:p>
      </dgm:t>
    </dgm:pt>
    <dgm:pt modelId="{F7DD695B-D33A-4DB9-AEBF-6E835B318E0B}" type="pres">
      <dgm:prSet presAssocID="{C948EFFD-1825-4040-8ADE-00E4298D1E9F}" presName="Name9" presStyleLbl="parChTrans1D2" presStyleIdx="1" presStyleCnt="4"/>
      <dgm:spPr/>
      <dgm:t>
        <a:bodyPr/>
        <a:lstStyle/>
        <a:p>
          <a:endParaRPr lang="es-MX"/>
        </a:p>
      </dgm:t>
    </dgm:pt>
    <dgm:pt modelId="{045224C4-4E5D-4D11-B614-E01100CD6D85}" type="pres">
      <dgm:prSet presAssocID="{C948EFFD-1825-4040-8ADE-00E4298D1E9F}" presName="connTx" presStyleLbl="parChTrans1D2" presStyleIdx="1" presStyleCnt="4"/>
      <dgm:spPr/>
      <dgm:t>
        <a:bodyPr/>
        <a:lstStyle/>
        <a:p>
          <a:endParaRPr lang="es-MX"/>
        </a:p>
      </dgm:t>
    </dgm:pt>
    <dgm:pt modelId="{287D5814-061F-4F59-AF91-E102676C083B}" type="pres">
      <dgm:prSet presAssocID="{922BA1F2-B5BE-4B11-979B-90A2CE7FBC97}" presName="node" presStyleLbl="node1" presStyleIdx="1" presStyleCnt="4" custScaleX="119087" custScaleY="117720">
        <dgm:presLayoutVars>
          <dgm:bulletEnabled val="1"/>
        </dgm:presLayoutVars>
      </dgm:prSet>
      <dgm:spPr/>
      <dgm:t>
        <a:bodyPr/>
        <a:lstStyle/>
        <a:p>
          <a:endParaRPr lang="es-MX"/>
        </a:p>
      </dgm:t>
    </dgm:pt>
    <dgm:pt modelId="{407D7AD5-CB46-4712-BC98-8D8DEF42AF19}" type="pres">
      <dgm:prSet presAssocID="{908811D1-CFB5-49A2-BE30-117DB9D9081C}" presName="Name9" presStyleLbl="parChTrans1D2" presStyleIdx="2" presStyleCnt="4"/>
      <dgm:spPr/>
      <dgm:t>
        <a:bodyPr/>
        <a:lstStyle/>
        <a:p>
          <a:endParaRPr lang="es-MX"/>
        </a:p>
      </dgm:t>
    </dgm:pt>
    <dgm:pt modelId="{38B77D0B-024C-4391-8473-3B3856CC81AB}" type="pres">
      <dgm:prSet presAssocID="{908811D1-CFB5-49A2-BE30-117DB9D9081C}" presName="connTx" presStyleLbl="parChTrans1D2" presStyleIdx="2" presStyleCnt="4"/>
      <dgm:spPr/>
      <dgm:t>
        <a:bodyPr/>
        <a:lstStyle/>
        <a:p>
          <a:endParaRPr lang="es-MX"/>
        </a:p>
      </dgm:t>
    </dgm:pt>
    <dgm:pt modelId="{58259F20-B5DD-4B7B-9273-F0E975C9B892}" type="pres">
      <dgm:prSet presAssocID="{B9C9FAAC-1827-4FCA-B003-FFD605A6D0E7}" presName="node" presStyleLbl="node1" presStyleIdx="2" presStyleCnt="4">
        <dgm:presLayoutVars>
          <dgm:bulletEnabled val="1"/>
        </dgm:presLayoutVars>
      </dgm:prSet>
      <dgm:spPr/>
      <dgm:t>
        <a:bodyPr/>
        <a:lstStyle/>
        <a:p>
          <a:endParaRPr lang="es-MX"/>
        </a:p>
      </dgm:t>
    </dgm:pt>
    <dgm:pt modelId="{2C9FA7D4-8FD8-4605-961B-7CD26C9CB1A0}" type="pres">
      <dgm:prSet presAssocID="{70CE0FE4-90CC-44C7-9623-7ECE7AD749BC}" presName="Name9" presStyleLbl="parChTrans1D2" presStyleIdx="3" presStyleCnt="4"/>
      <dgm:spPr/>
      <dgm:t>
        <a:bodyPr/>
        <a:lstStyle/>
        <a:p>
          <a:endParaRPr lang="es-MX"/>
        </a:p>
      </dgm:t>
    </dgm:pt>
    <dgm:pt modelId="{D5494073-A3A3-4342-AF85-B62FDC996708}" type="pres">
      <dgm:prSet presAssocID="{70CE0FE4-90CC-44C7-9623-7ECE7AD749BC}" presName="connTx" presStyleLbl="parChTrans1D2" presStyleIdx="3" presStyleCnt="4"/>
      <dgm:spPr/>
      <dgm:t>
        <a:bodyPr/>
        <a:lstStyle/>
        <a:p>
          <a:endParaRPr lang="es-MX"/>
        </a:p>
      </dgm:t>
    </dgm:pt>
    <dgm:pt modelId="{BB65FA64-156D-4553-8941-FEF8E06EC98F}" type="pres">
      <dgm:prSet presAssocID="{801C6CD3-98A9-4DD2-BF8B-8016339F5401}" presName="node" presStyleLbl="node1" presStyleIdx="3" presStyleCnt="4">
        <dgm:presLayoutVars>
          <dgm:bulletEnabled val="1"/>
        </dgm:presLayoutVars>
      </dgm:prSet>
      <dgm:spPr/>
      <dgm:t>
        <a:bodyPr/>
        <a:lstStyle/>
        <a:p>
          <a:endParaRPr lang="es-MX"/>
        </a:p>
      </dgm:t>
    </dgm:pt>
  </dgm:ptLst>
  <dgm:cxnLst>
    <dgm:cxn modelId="{94D4E10C-CAEB-41D9-94AD-1672AFAA5A1A}" srcId="{7E5DE24E-A8F2-4C86-9525-0F2CDA9768A0}" destId="{33797595-731F-4444-AF33-9B6497C0A8C6}" srcOrd="0" destOrd="0" parTransId="{17495904-4228-4AEF-BDDE-AB0FB2224BD6}" sibTransId="{F5DA193D-D229-46A2-A1F3-8DE4995C11DB}"/>
    <dgm:cxn modelId="{8A6A9AAC-D549-4184-B4E9-2748D2CE267A}" srcId="{7E5DE24E-A8F2-4C86-9525-0F2CDA9768A0}" destId="{922BA1F2-B5BE-4B11-979B-90A2CE7FBC97}" srcOrd="1" destOrd="0" parTransId="{C948EFFD-1825-4040-8ADE-00E4298D1E9F}" sibTransId="{86F608E6-F110-45B8-84DA-B8BF3C5B9FD0}"/>
    <dgm:cxn modelId="{D7F85CE2-F704-4C2C-8A89-C08B18808774}" type="presOf" srcId="{33797595-731F-4444-AF33-9B6497C0A8C6}" destId="{815C513C-D250-476E-871D-13CED84A0BFE}" srcOrd="0" destOrd="0" presId="urn:microsoft.com/office/officeart/2005/8/layout/radial1"/>
    <dgm:cxn modelId="{2BB9B711-C91F-451D-85DA-E00406FF1E9F}" type="presOf" srcId="{922BA1F2-B5BE-4B11-979B-90A2CE7FBC97}" destId="{287D5814-061F-4F59-AF91-E102676C083B}" srcOrd="0" destOrd="0" presId="urn:microsoft.com/office/officeart/2005/8/layout/radial1"/>
    <dgm:cxn modelId="{4225DCDF-C9A4-4BBF-87B6-2DC3988E97BD}" type="presOf" srcId="{908811D1-CFB5-49A2-BE30-117DB9D9081C}" destId="{38B77D0B-024C-4391-8473-3B3856CC81AB}" srcOrd="1" destOrd="0" presId="urn:microsoft.com/office/officeart/2005/8/layout/radial1"/>
    <dgm:cxn modelId="{242A2DD8-896F-46CA-99F2-CE0265710224}" type="presOf" srcId="{07BF61AC-7676-48D8-ABBE-B8769C0C140C}" destId="{439724BD-984C-4609-9059-9C242289E30F}" srcOrd="0" destOrd="0" presId="urn:microsoft.com/office/officeart/2005/8/layout/radial1"/>
    <dgm:cxn modelId="{04B6CD6C-EF5F-4EFC-8F24-E1F7B47B90A5}" type="presOf" srcId="{C948EFFD-1825-4040-8ADE-00E4298D1E9F}" destId="{F7DD695B-D33A-4DB9-AEBF-6E835B318E0B}" srcOrd="0" destOrd="0" presId="urn:microsoft.com/office/officeart/2005/8/layout/radial1"/>
    <dgm:cxn modelId="{8E1BB7F3-6DF1-4860-BC6D-260744ABB4DD}" srcId="{7E5DE24E-A8F2-4C86-9525-0F2CDA9768A0}" destId="{801C6CD3-98A9-4DD2-BF8B-8016339F5401}" srcOrd="3" destOrd="0" parTransId="{70CE0FE4-90CC-44C7-9623-7ECE7AD749BC}" sibTransId="{A4E85882-7405-497C-9EC7-9CCB9795E330}"/>
    <dgm:cxn modelId="{0FECD581-296C-461E-B92E-64A5FD371642}" type="presOf" srcId="{B9C9FAAC-1827-4FCA-B003-FFD605A6D0E7}" destId="{58259F20-B5DD-4B7B-9273-F0E975C9B892}" srcOrd="0" destOrd="0" presId="urn:microsoft.com/office/officeart/2005/8/layout/radial1"/>
    <dgm:cxn modelId="{A8B1040B-4B8A-4293-B67E-A8CE842DEAC7}" type="presOf" srcId="{70CE0FE4-90CC-44C7-9623-7ECE7AD749BC}" destId="{D5494073-A3A3-4342-AF85-B62FDC996708}" srcOrd="1" destOrd="0" presId="urn:microsoft.com/office/officeart/2005/8/layout/radial1"/>
    <dgm:cxn modelId="{6D6B0FE6-34ED-4B62-BF05-46F59F9A943E}" srcId="{07BF61AC-7676-48D8-ABBE-B8769C0C140C}" destId="{7E5DE24E-A8F2-4C86-9525-0F2CDA9768A0}" srcOrd="0" destOrd="0" parTransId="{8E187367-B64D-4CC8-AFAB-B1035D9A6583}" sibTransId="{C5AB6CD4-F543-430C-B3FF-14D6C1AE7281}"/>
    <dgm:cxn modelId="{ED19C768-E885-48C8-85AA-5687BA66C254}" type="presOf" srcId="{70CE0FE4-90CC-44C7-9623-7ECE7AD749BC}" destId="{2C9FA7D4-8FD8-4605-961B-7CD26C9CB1A0}" srcOrd="0" destOrd="0" presId="urn:microsoft.com/office/officeart/2005/8/layout/radial1"/>
    <dgm:cxn modelId="{1E558D46-5C5D-44E6-99B0-84349C1B9959}" type="presOf" srcId="{17495904-4228-4AEF-BDDE-AB0FB2224BD6}" destId="{22AA6BE2-1F60-4B10-ABB7-BC9A513B4C23}" srcOrd="0" destOrd="0" presId="urn:microsoft.com/office/officeart/2005/8/layout/radial1"/>
    <dgm:cxn modelId="{69D63720-BB7D-4DE2-94D6-66B4774C8AC8}" type="presOf" srcId="{17495904-4228-4AEF-BDDE-AB0FB2224BD6}" destId="{DABF5172-AF40-43F5-8964-3C431D035627}" srcOrd="1" destOrd="0" presId="urn:microsoft.com/office/officeart/2005/8/layout/radial1"/>
    <dgm:cxn modelId="{9F5C194C-EB97-48D3-ADD9-4A026ECB00C8}" type="presOf" srcId="{C948EFFD-1825-4040-8ADE-00E4298D1E9F}" destId="{045224C4-4E5D-4D11-B614-E01100CD6D85}" srcOrd="1" destOrd="0" presId="urn:microsoft.com/office/officeart/2005/8/layout/radial1"/>
    <dgm:cxn modelId="{DF4E1930-1153-4B3E-A159-15B532346AF4}" type="presOf" srcId="{908811D1-CFB5-49A2-BE30-117DB9D9081C}" destId="{407D7AD5-CB46-4712-BC98-8D8DEF42AF19}" srcOrd="0" destOrd="0" presId="urn:microsoft.com/office/officeart/2005/8/layout/radial1"/>
    <dgm:cxn modelId="{93755B97-F7E7-404C-8B9B-7D8016CD5101}" srcId="{7E5DE24E-A8F2-4C86-9525-0F2CDA9768A0}" destId="{B9C9FAAC-1827-4FCA-B003-FFD605A6D0E7}" srcOrd="2" destOrd="0" parTransId="{908811D1-CFB5-49A2-BE30-117DB9D9081C}" sibTransId="{951A9299-1A5F-4337-9C79-A7CC92F34056}"/>
    <dgm:cxn modelId="{4FF6B8E0-06EE-4785-868D-9B29D4FC0DC4}" type="presOf" srcId="{7E5DE24E-A8F2-4C86-9525-0F2CDA9768A0}" destId="{4664BD80-E267-4C2E-A383-41D143FF7E94}" srcOrd="0" destOrd="0" presId="urn:microsoft.com/office/officeart/2005/8/layout/radial1"/>
    <dgm:cxn modelId="{B469B502-8ED3-4921-A01B-C85883F32372}" type="presOf" srcId="{801C6CD3-98A9-4DD2-BF8B-8016339F5401}" destId="{BB65FA64-156D-4553-8941-FEF8E06EC98F}" srcOrd="0" destOrd="0" presId="urn:microsoft.com/office/officeart/2005/8/layout/radial1"/>
    <dgm:cxn modelId="{DE13DC6A-6AE8-4C44-9172-F4D278C1ADB2}" type="presParOf" srcId="{439724BD-984C-4609-9059-9C242289E30F}" destId="{4664BD80-E267-4C2E-A383-41D143FF7E94}" srcOrd="0" destOrd="0" presId="urn:microsoft.com/office/officeart/2005/8/layout/radial1"/>
    <dgm:cxn modelId="{CCB45752-EA15-4EB9-B259-5AC0DC44B5D3}" type="presParOf" srcId="{439724BD-984C-4609-9059-9C242289E30F}" destId="{22AA6BE2-1F60-4B10-ABB7-BC9A513B4C23}" srcOrd="1" destOrd="0" presId="urn:microsoft.com/office/officeart/2005/8/layout/radial1"/>
    <dgm:cxn modelId="{44A151E5-B095-4125-9462-DA285C147F25}" type="presParOf" srcId="{22AA6BE2-1F60-4B10-ABB7-BC9A513B4C23}" destId="{DABF5172-AF40-43F5-8964-3C431D035627}" srcOrd="0" destOrd="0" presId="urn:microsoft.com/office/officeart/2005/8/layout/radial1"/>
    <dgm:cxn modelId="{81CF3CFB-3DC8-4B0E-B5FE-AB993BDE600A}" type="presParOf" srcId="{439724BD-984C-4609-9059-9C242289E30F}" destId="{815C513C-D250-476E-871D-13CED84A0BFE}" srcOrd="2" destOrd="0" presId="urn:microsoft.com/office/officeart/2005/8/layout/radial1"/>
    <dgm:cxn modelId="{03152697-A588-40FD-B731-218E3BCCCC37}" type="presParOf" srcId="{439724BD-984C-4609-9059-9C242289E30F}" destId="{F7DD695B-D33A-4DB9-AEBF-6E835B318E0B}" srcOrd="3" destOrd="0" presId="urn:microsoft.com/office/officeart/2005/8/layout/radial1"/>
    <dgm:cxn modelId="{6110C892-A388-4BD1-9A59-07C4C4599744}" type="presParOf" srcId="{F7DD695B-D33A-4DB9-AEBF-6E835B318E0B}" destId="{045224C4-4E5D-4D11-B614-E01100CD6D85}" srcOrd="0" destOrd="0" presId="urn:microsoft.com/office/officeart/2005/8/layout/radial1"/>
    <dgm:cxn modelId="{9BCFF6C2-977E-43FF-BED3-D3FE42B7155F}" type="presParOf" srcId="{439724BD-984C-4609-9059-9C242289E30F}" destId="{287D5814-061F-4F59-AF91-E102676C083B}" srcOrd="4" destOrd="0" presId="urn:microsoft.com/office/officeart/2005/8/layout/radial1"/>
    <dgm:cxn modelId="{4B9F591A-7877-44DC-ADAD-4425A91F2ACA}" type="presParOf" srcId="{439724BD-984C-4609-9059-9C242289E30F}" destId="{407D7AD5-CB46-4712-BC98-8D8DEF42AF19}" srcOrd="5" destOrd="0" presId="urn:microsoft.com/office/officeart/2005/8/layout/radial1"/>
    <dgm:cxn modelId="{6EBB1162-0BE3-45CF-A677-094EEAC51703}" type="presParOf" srcId="{407D7AD5-CB46-4712-BC98-8D8DEF42AF19}" destId="{38B77D0B-024C-4391-8473-3B3856CC81AB}" srcOrd="0" destOrd="0" presId="urn:microsoft.com/office/officeart/2005/8/layout/radial1"/>
    <dgm:cxn modelId="{FDB7971F-E6E8-4BC3-8DCE-FDB06FC9D2C9}" type="presParOf" srcId="{439724BD-984C-4609-9059-9C242289E30F}" destId="{58259F20-B5DD-4B7B-9273-F0E975C9B892}" srcOrd="6" destOrd="0" presId="urn:microsoft.com/office/officeart/2005/8/layout/radial1"/>
    <dgm:cxn modelId="{209B8FF8-3A20-4B0B-BD71-AA4DEEC9502A}" type="presParOf" srcId="{439724BD-984C-4609-9059-9C242289E30F}" destId="{2C9FA7D4-8FD8-4605-961B-7CD26C9CB1A0}" srcOrd="7" destOrd="0" presId="urn:microsoft.com/office/officeart/2005/8/layout/radial1"/>
    <dgm:cxn modelId="{4181C5D0-58FC-49C9-B037-9106D6ACE2EF}" type="presParOf" srcId="{2C9FA7D4-8FD8-4605-961B-7CD26C9CB1A0}" destId="{D5494073-A3A3-4342-AF85-B62FDC996708}" srcOrd="0" destOrd="0" presId="urn:microsoft.com/office/officeart/2005/8/layout/radial1"/>
    <dgm:cxn modelId="{2CED749A-2F0B-460A-8FA3-3B04FB09CC26}" type="presParOf" srcId="{439724BD-984C-4609-9059-9C242289E30F}" destId="{BB65FA64-156D-4553-8941-FEF8E06EC98F}"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0ACAA8-5B01-41C7-B012-CA26A5BD875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S"/>
        </a:p>
      </dgm:t>
    </dgm:pt>
    <dgm:pt modelId="{8D340A98-571B-4155-BE3C-005E4CC1F875}">
      <dgm:prSet phldrT="[Texto]" custT="1"/>
      <dgm:spPr>
        <a:solidFill>
          <a:srgbClr val="7030A0"/>
        </a:solidFill>
      </dgm:spPr>
      <dgm:t>
        <a:bodyPr/>
        <a:lstStyle/>
        <a:p>
          <a:r>
            <a:rPr lang="es-ES" sz="1200" b="1" dirty="0"/>
            <a:t>1. Carta de aceptación.</a:t>
          </a:r>
        </a:p>
      </dgm:t>
    </dgm:pt>
    <dgm:pt modelId="{1EC6BD95-8EC4-43AC-B678-9115AF49A7AA}" type="parTrans" cxnId="{8CF7EC16-B6E6-4306-B2BF-6489775CF8FE}">
      <dgm:prSet/>
      <dgm:spPr/>
      <dgm:t>
        <a:bodyPr/>
        <a:lstStyle/>
        <a:p>
          <a:endParaRPr lang="es-ES"/>
        </a:p>
      </dgm:t>
    </dgm:pt>
    <dgm:pt modelId="{7B704864-6206-49B9-A8C4-EB3234848303}" type="sibTrans" cxnId="{8CF7EC16-B6E6-4306-B2BF-6489775CF8FE}">
      <dgm:prSet/>
      <dgm:spPr/>
      <dgm:t>
        <a:bodyPr/>
        <a:lstStyle/>
        <a:p>
          <a:endParaRPr lang="es-ES"/>
        </a:p>
      </dgm:t>
    </dgm:pt>
    <dgm:pt modelId="{D3D949E6-A124-45FF-8103-5CAE117C9FD0}">
      <dgm:prSet phldrT="[Texto]" custT="1"/>
      <dgm:spPr>
        <a:solidFill>
          <a:srgbClr val="FFFF00"/>
        </a:solidFill>
      </dgm:spPr>
      <dgm:t>
        <a:bodyPr/>
        <a:lstStyle/>
        <a:p>
          <a:r>
            <a:rPr lang="es-ES" sz="1200" b="1" dirty="0">
              <a:solidFill>
                <a:schemeClr val="tx1"/>
              </a:solidFill>
            </a:rPr>
            <a:t>2. Formato de solicitud de alta de usuarios-</a:t>
          </a:r>
        </a:p>
      </dgm:t>
    </dgm:pt>
    <dgm:pt modelId="{EDFB1BA1-B317-4478-8F30-E633C713BAD9}" type="parTrans" cxnId="{3C8964C3-7809-4C6F-A0D7-5EB4A2C8E805}">
      <dgm:prSet/>
      <dgm:spPr/>
      <dgm:t>
        <a:bodyPr/>
        <a:lstStyle/>
        <a:p>
          <a:endParaRPr lang="es-ES"/>
        </a:p>
      </dgm:t>
    </dgm:pt>
    <dgm:pt modelId="{E5E2F2F6-E8B6-46E6-9241-7DAEC4A4DA3E}" type="sibTrans" cxnId="{3C8964C3-7809-4C6F-A0D7-5EB4A2C8E805}">
      <dgm:prSet/>
      <dgm:spPr/>
      <dgm:t>
        <a:bodyPr/>
        <a:lstStyle/>
        <a:p>
          <a:endParaRPr lang="es-ES"/>
        </a:p>
      </dgm:t>
    </dgm:pt>
    <dgm:pt modelId="{D0125E5F-5CB7-446D-9854-7E2047904828}">
      <dgm:prSet phldrT="[Texto]" custT="1"/>
      <dgm:spPr>
        <a:solidFill>
          <a:srgbClr val="FF0000"/>
        </a:solidFill>
      </dgm:spPr>
      <dgm:t>
        <a:bodyPr/>
        <a:lstStyle/>
        <a:p>
          <a:r>
            <a:rPr lang="es-ES" sz="1200" b="1" dirty="0"/>
            <a:t>3. Presentación de documentación digital.</a:t>
          </a:r>
        </a:p>
      </dgm:t>
    </dgm:pt>
    <dgm:pt modelId="{2F0C98E4-99A5-449C-BBFC-601572CE8856}" type="parTrans" cxnId="{B7FFC2FC-0A1D-4AA0-AB67-E20562010FB3}">
      <dgm:prSet/>
      <dgm:spPr/>
      <dgm:t>
        <a:bodyPr/>
        <a:lstStyle/>
        <a:p>
          <a:endParaRPr lang="es-ES"/>
        </a:p>
      </dgm:t>
    </dgm:pt>
    <dgm:pt modelId="{1241C8F7-CC0B-4336-A5C8-428C7B566099}" type="sibTrans" cxnId="{B7FFC2FC-0A1D-4AA0-AB67-E20562010FB3}">
      <dgm:prSet/>
      <dgm:spPr/>
      <dgm:t>
        <a:bodyPr/>
        <a:lstStyle/>
        <a:p>
          <a:endParaRPr lang="es-ES"/>
        </a:p>
      </dgm:t>
    </dgm:pt>
    <dgm:pt modelId="{E1247805-B21A-4541-ADEB-8ED56949AA12}">
      <dgm:prSet phldrT="[Texto]" custT="1"/>
      <dgm:spPr>
        <a:solidFill>
          <a:srgbClr val="0070C0"/>
        </a:solidFill>
      </dgm:spPr>
      <dgm:t>
        <a:bodyPr/>
        <a:lstStyle/>
        <a:p>
          <a:r>
            <a:rPr lang="es-ES" sz="1200" b="1" dirty="0">
              <a:solidFill>
                <a:srgbClr val="FFFF00"/>
              </a:solidFill>
            </a:rPr>
            <a:t>4. En su caso requerimiento (10 días para cumplir).</a:t>
          </a:r>
        </a:p>
      </dgm:t>
    </dgm:pt>
    <dgm:pt modelId="{DAAD9E34-A9CB-4D38-86D6-7CACE7F2F1D6}" type="parTrans" cxnId="{181754E5-553F-4F1E-BDB7-2257C38F1C86}">
      <dgm:prSet/>
      <dgm:spPr/>
      <dgm:t>
        <a:bodyPr/>
        <a:lstStyle/>
        <a:p>
          <a:endParaRPr lang="es-ES"/>
        </a:p>
      </dgm:t>
    </dgm:pt>
    <dgm:pt modelId="{DAECC132-A52E-4004-A3F0-71A5FEDAC914}" type="sibTrans" cxnId="{181754E5-553F-4F1E-BDB7-2257C38F1C86}">
      <dgm:prSet/>
      <dgm:spPr/>
      <dgm:t>
        <a:bodyPr/>
        <a:lstStyle/>
        <a:p>
          <a:endParaRPr lang="es-ES"/>
        </a:p>
      </dgm:t>
    </dgm:pt>
    <dgm:pt modelId="{E34EA94F-0FD8-4E66-94D9-006ACB72B040}">
      <dgm:prSet phldrT="[Texto]" custT="1"/>
      <dgm:spPr>
        <a:solidFill>
          <a:srgbClr val="92D050"/>
        </a:solidFill>
      </dgm:spPr>
      <dgm:t>
        <a:bodyPr/>
        <a:lstStyle/>
        <a:p>
          <a:r>
            <a:rPr lang="es-ES" sz="1200" b="1" dirty="0">
              <a:solidFill>
                <a:schemeClr val="tx1"/>
              </a:solidFill>
            </a:rPr>
            <a:t>5. </a:t>
          </a:r>
          <a:r>
            <a:rPr lang="es-ES" sz="1200" b="1" dirty="0" err="1">
              <a:solidFill>
                <a:schemeClr val="tx1"/>
              </a:solidFill>
            </a:rPr>
            <a:t>Desechamiento</a:t>
          </a:r>
          <a:r>
            <a:rPr lang="es-ES" sz="1200" b="1" dirty="0">
              <a:solidFill>
                <a:schemeClr val="tx1"/>
              </a:solidFill>
            </a:rPr>
            <a:t> o inscripción, modificación o cancelación de solicitud.</a:t>
          </a:r>
        </a:p>
      </dgm:t>
    </dgm:pt>
    <dgm:pt modelId="{5A799BE8-38B7-40C1-B3A8-052171A1E69D}" type="parTrans" cxnId="{E16B330D-000D-4D40-B414-40523E6A4CBD}">
      <dgm:prSet/>
      <dgm:spPr/>
      <dgm:t>
        <a:bodyPr/>
        <a:lstStyle/>
        <a:p>
          <a:endParaRPr lang="es-ES"/>
        </a:p>
      </dgm:t>
    </dgm:pt>
    <dgm:pt modelId="{5F55C3CB-EC03-4042-84C6-C8C74A0E8208}" type="sibTrans" cxnId="{E16B330D-000D-4D40-B414-40523E6A4CBD}">
      <dgm:prSet/>
      <dgm:spPr/>
      <dgm:t>
        <a:bodyPr/>
        <a:lstStyle/>
        <a:p>
          <a:endParaRPr lang="es-ES"/>
        </a:p>
      </dgm:t>
    </dgm:pt>
    <dgm:pt modelId="{133A2720-9184-4674-83B5-73129FD2D4AE}" type="pres">
      <dgm:prSet presAssocID="{E50ACAA8-5B01-41C7-B012-CA26A5BD8752}" presName="cycle" presStyleCnt="0">
        <dgm:presLayoutVars>
          <dgm:dir/>
          <dgm:resizeHandles val="exact"/>
        </dgm:presLayoutVars>
      </dgm:prSet>
      <dgm:spPr/>
      <dgm:t>
        <a:bodyPr/>
        <a:lstStyle/>
        <a:p>
          <a:endParaRPr lang="es-MX"/>
        </a:p>
      </dgm:t>
    </dgm:pt>
    <dgm:pt modelId="{1237C510-08DC-4A0B-915E-7C9F00A53AA2}" type="pres">
      <dgm:prSet presAssocID="{8D340A98-571B-4155-BE3C-005E4CC1F875}" presName="node" presStyleLbl="node1" presStyleIdx="0" presStyleCnt="5">
        <dgm:presLayoutVars>
          <dgm:bulletEnabled val="1"/>
        </dgm:presLayoutVars>
      </dgm:prSet>
      <dgm:spPr/>
      <dgm:t>
        <a:bodyPr/>
        <a:lstStyle/>
        <a:p>
          <a:endParaRPr lang="es-MX"/>
        </a:p>
      </dgm:t>
    </dgm:pt>
    <dgm:pt modelId="{EB7BFF0A-C7BF-4456-B053-3E6F8AFE9DE6}" type="pres">
      <dgm:prSet presAssocID="{8D340A98-571B-4155-BE3C-005E4CC1F875}" presName="spNode" presStyleCnt="0"/>
      <dgm:spPr/>
    </dgm:pt>
    <dgm:pt modelId="{E73BDB6B-1603-4E9B-87ED-8E1D233AD797}" type="pres">
      <dgm:prSet presAssocID="{7B704864-6206-49B9-A8C4-EB3234848303}" presName="sibTrans" presStyleLbl="sibTrans1D1" presStyleIdx="0" presStyleCnt="5"/>
      <dgm:spPr/>
      <dgm:t>
        <a:bodyPr/>
        <a:lstStyle/>
        <a:p>
          <a:endParaRPr lang="es-MX"/>
        </a:p>
      </dgm:t>
    </dgm:pt>
    <dgm:pt modelId="{88F39733-FEDC-4AF2-987B-074CAAA09EA5}" type="pres">
      <dgm:prSet presAssocID="{D3D949E6-A124-45FF-8103-5CAE117C9FD0}" presName="node" presStyleLbl="node1" presStyleIdx="1" presStyleCnt="5">
        <dgm:presLayoutVars>
          <dgm:bulletEnabled val="1"/>
        </dgm:presLayoutVars>
      </dgm:prSet>
      <dgm:spPr/>
      <dgm:t>
        <a:bodyPr/>
        <a:lstStyle/>
        <a:p>
          <a:endParaRPr lang="es-MX"/>
        </a:p>
      </dgm:t>
    </dgm:pt>
    <dgm:pt modelId="{14840615-4F87-44BB-AD78-107AE30B55CF}" type="pres">
      <dgm:prSet presAssocID="{D3D949E6-A124-45FF-8103-5CAE117C9FD0}" presName="spNode" presStyleCnt="0"/>
      <dgm:spPr/>
    </dgm:pt>
    <dgm:pt modelId="{DED6C31E-E658-4BD6-9BA1-FF4E38B23878}" type="pres">
      <dgm:prSet presAssocID="{E5E2F2F6-E8B6-46E6-9241-7DAEC4A4DA3E}" presName="sibTrans" presStyleLbl="sibTrans1D1" presStyleIdx="1" presStyleCnt="5"/>
      <dgm:spPr/>
      <dgm:t>
        <a:bodyPr/>
        <a:lstStyle/>
        <a:p>
          <a:endParaRPr lang="es-MX"/>
        </a:p>
      </dgm:t>
    </dgm:pt>
    <dgm:pt modelId="{4B898D56-53A4-46C0-9C23-52A3C86C9CE2}" type="pres">
      <dgm:prSet presAssocID="{D0125E5F-5CB7-446D-9854-7E2047904828}" presName="node" presStyleLbl="node1" presStyleIdx="2" presStyleCnt="5" custScaleX="127040" custRadScaleRad="115581" custRadScaleInc="-29210">
        <dgm:presLayoutVars>
          <dgm:bulletEnabled val="1"/>
        </dgm:presLayoutVars>
      </dgm:prSet>
      <dgm:spPr/>
      <dgm:t>
        <a:bodyPr/>
        <a:lstStyle/>
        <a:p>
          <a:endParaRPr lang="es-MX"/>
        </a:p>
      </dgm:t>
    </dgm:pt>
    <dgm:pt modelId="{D1DF6A21-85B0-4524-8650-F5E0EB4DFF08}" type="pres">
      <dgm:prSet presAssocID="{D0125E5F-5CB7-446D-9854-7E2047904828}" presName="spNode" presStyleCnt="0"/>
      <dgm:spPr/>
    </dgm:pt>
    <dgm:pt modelId="{E8B6432B-25A4-4F70-BD52-49052CEFAAF9}" type="pres">
      <dgm:prSet presAssocID="{1241C8F7-CC0B-4336-A5C8-428C7B566099}" presName="sibTrans" presStyleLbl="sibTrans1D1" presStyleIdx="2" presStyleCnt="5"/>
      <dgm:spPr/>
      <dgm:t>
        <a:bodyPr/>
        <a:lstStyle/>
        <a:p>
          <a:endParaRPr lang="es-MX"/>
        </a:p>
      </dgm:t>
    </dgm:pt>
    <dgm:pt modelId="{581F0C35-7F7C-4490-9368-DE0A19A26190}" type="pres">
      <dgm:prSet presAssocID="{E1247805-B21A-4541-ADEB-8ED56949AA12}" presName="node" presStyleLbl="node1" presStyleIdx="3" presStyleCnt="5" custRadScaleRad="117278" custRadScaleInc="22548">
        <dgm:presLayoutVars>
          <dgm:bulletEnabled val="1"/>
        </dgm:presLayoutVars>
      </dgm:prSet>
      <dgm:spPr/>
      <dgm:t>
        <a:bodyPr/>
        <a:lstStyle/>
        <a:p>
          <a:endParaRPr lang="es-MX"/>
        </a:p>
      </dgm:t>
    </dgm:pt>
    <dgm:pt modelId="{79963F36-CD0A-4820-9684-32347CDC6720}" type="pres">
      <dgm:prSet presAssocID="{E1247805-B21A-4541-ADEB-8ED56949AA12}" presName="spNode" presStyleCnt="0"/>
      <dgm:spPr/>
    </dgm:pt>
    <dgm:pt modelId="{998393CC-0F78-441E-A59C-7FB577DCA34B}" type="pres">
      <dgm:prSet presAssocID="{DAECC132-A52E-4004-A3F0-71A5FEDAC914}" presName="sibTrans" presStyleLbl="sibTrans1D1" presStyleIdx="3" presStyleCnt="5"/>
      <dgm:spPr/>
      <dgm:t>
        <a:bodyPr/>
        <a:lstStyle/>
        <a:p>
          <a:endParaRPr lang="es-MX"/>
        </a:p>
      </dgm:t>
    </dgm:pt>
    <dgm:pt modelId="{3F3D8BDA-8F18-4D05-9CC9-26B971D138EB}" type="pres">
      <dgm:prSet presAssocID="{E34EA94F-0FD8-4E66-94D9-006ACB72B040}" presName="node" presStyleLbl="node1" presStyleIdx="4" presStyleCnt="5" custScaleX="132392" custScaleY="124342">
        <dgm:presLayoutVars>
          <dgm:bulletEnabled val="1"/>
        </dgm:presLayoutVars>
      </dgm:prSet>
      <dgm:spPr/>
      <dgm:t>
        <a:bodyPr/>
        <a:lstStyle/>
        <a:p>
          <a:endParaRPr lang="es-MX"/>
        </a:p>
      </dgm:t>
    </dgm:pt>
    <dgm:pt modelId="{C4474A60-92F0-4791-A70E-47443C0721FD}" type="pres">
      <dgm:prSet presAssocID="{E34EA94F-0FD8-4E66-94D9-006ACB72B040}" presName="spNode" presStyleCnt="0"/>
      <dgm:spPr/>
    </dgm:pt>
    <dgm:pt modelId="{68D9044F-66AB-4B10-B51D-C58A60419BDA}" type="pres">
      <dgm:prSet presAssocID="{5F55C3CB-EC03-4042-84C6-C8C74A0E8208}" presName="sibTrans" presStyleLbl="sibTrans1D1" presStyleIdx="4" presStyleCnt="5"/>
      <dgm:spPr/>
      <dgm:t>
        <a:bodyPr/>
        <a:lstStyle/>
        <a:p>
          <a:endParaRPr lang="es-MX"/>
        </a:p>
      </dgm:t>
    </dgm:pt>
  </dgm:ptLst>
  <dgm:cxnLst>
    <dgm:cxn modelId="{E16B330D-000D-4D40-B414-40523E6A4CBD}" srcId="{E50ACAA8-5B01-41C7-B012-CA26A5BD8752}" destId="{E34EA94F-0FD8-4E66-94D9-006ACB72B040}" srcOrd="4" destOrd="0" parTransId="{5A799BE8-38B7-40C1-B3A8-052171A1E69D}" sibTransId="{5F55C3CB-EC03-4042-84C6-C8C74A0E8208}"/>
    <dgm:cxn modelId="{01375D3D-F5AC-4288-9FC6-38BE5A8D41FD}" type="presOf" srcId="{D3D949E6-A124-45FF-8103-5CAE117C9FD0}" destId="{88F39733-FEDC-4AF2-987B-074CAAA09EA5}" srcOrd="0" destOrd="0" presId="urn:microsoft.com/office/officeart/2005/8/layout/cycle5"/>
    <dgm:cxn modelId="{D194634D-941E-4020-B8C3-E62DA9A07785}" type="presOf" srcId="{7B704864-6206-49B9-A8C4-EB3234848303}" destId="{E73BDB6B-1603-4E9B-87ED-8E1D233AD797}" srcOrd="0" destOrd="0" presId="urn:microsoft.com/office/officeart/2005/8/layout/cycle5"/>
    <dgm:cxn modelId="{181754E5-553F-4F1E-BDB7-2257C38F1C86}" srcId="{E50ACAA8-5B01-41C7-B012-CA26A5BD8752}" destId="{E1247805-B21A-4541-ADEB-8ED56949AA12}" srcOrd="3" destOrd="0" parTransId="{DAAD9E34-A9CB-4D38-86D6-7CACE7F2F1D6}" sibTransId="{DAECC132-A52E-4004-A3F0-71A5FEDAC914}"/>
    <dgm:cxn modelId="{C062B863-E44B-426B-B9D0-66FDF577D7D9}" type="presOf" srcId="{D0125E5F-5CB7-446D-9854-7E2047904828}" destId="{4B898D56-53A4-46C0-9C23-52A3C86C9CE2}" srcOrd="0" destOrd="0" presId="urn:microsoft.com/office/officeart/2005/8/layout/cycle5"/>
    <dgm:cxn modelId="{4722F67E-722D-4DAD-8A98-8F2BF249D1D5}" type="presOf" srcId="{E50ACAA8-5B01-41C7-B012-CA26A5BD8752}" destId="{133A2720-9184-4674-83B5-73129FD2D4AE}" srcOrd="0" destOrd="0" presId="urn:microsoft.com/office/officeart/2005/8/layout/cycle5"/>
    <dgm:cxn modelId="{8CF7EC16-B6E6-4306-B2BF-6489775CF8FE}" srcId="{E50ACAA8-5B01-41C7-B012-CA26A5BD8752}" destId="{8D340A98-571B-4155-BE3C-005E4CC1F875}" srcOrd="0" destOrd="0" parTransId="{1EC6BD95-8EC4-43AC-B678-9115AF49A7AA}" sibTransId="{7B704864-6206-49B9-A8C4-EB3234848303}"/>
    <dgm:cxn modelId="{3C8964C3-7809-4C6F-A0D7-5EB4A2C8E805}" srcId="{E50ACAA8-5B01-41C7-B012-CA26A5BD8752}" destId="{D3D949E6-A124-45FF-8103-5CAE117C9FD0}" srcOrd="1" destOrd="0" parTransId="{EDFB1BA1-B317-4478-8F30-E633C713BAD9}" sibTransId="{E5E2F2F6-E8B6-46E6-9241-7DAEC4A4DA3E}"/>
    <dgm:cxn modelId="{9E4B52A1-5E3C-4E0C-A74A-6AC33910F20B}" type="presOf" srcId="{5F55C3CB-EC03-4042-84C6-C8C74A0E8208}" destId="{68D9044F-66AB-4B10-B51D-C58A60419BDA}" srcOrd="0" destOrd="0" presId="urn:microsoft.com/office/officeart/2005/8/layout/cycle5"/>
    <dgm:cxn modelId="{BB1363B2-8469-4CCF-B368-E2F631A0A51A}" type="presOf" srcId="{E5E2F2F6-E8B6-46E6-9241-7DAEC4A4DA3E}" destId="{DED6C31E-E658-4BD6-9BA1-FF4E38B23878}" srcOrd="0" destOrd="0" presId="urn:microsoft.com/office/officeart/2005/8/layout/cycle5"/>
    <dgm:cxn modelId="{B7FFC2FC-0A1D-4AA0-AB67-E20562010FB3}" srcId="{E50ACAA8-5B01-41C7-B012-CA26A5BD8752}" destId="{D0125E5F-5CB7-446D-9854-7E2047904828}" srcOrd="2" destOrd="0" parTransId="{2F0C98E4-99A5-449C-BBFC-601572CE8856}" sibTransId="{1241C8F7-CC0B-4336-A5C8-428C7B566099}"/>
    <dgm:cxn modelId="{8FF7EF8F-B061-4D40-BED4-DFCA8CAD215F}" type="presOf" srcId="{1241C8F7-CC0B-4336-A5C8-428C7B566099}" destId="{E8B6432B-25A4-4F70-BD52-49052CEFAAF9}" srcOrd="0" destOrd="0" presId="urn:microsoft.com/office/officeart/2005/8/layout/cycle5"/>
    <dgm:cxn modelId="{631D62D1-AC01-4281-8450-7AC7DB07E0EF}" type="presOf" srcId="{E1247805-B21A-4541-ADEB-8ED56949AA12}" destId="{581F0C35-7F7C-4490-9368-DE0A19A26190}" srcOrd="0" destOrd="0" presId="urn:microsoft.com/office/officeart/2005/8/layout/cycle5"/>
    <dgm:cxn modelId="{F750BD08-4706-46B9-930B-66F69397CD16}" type="presOf" srcId="{E34EA94F-0FD8-4E66-94D9-006ACB72B040}" destId="{3F3D8BDA-8F18-4D05-9CC9-26B971D138EB}" srcOrd="0" destOrd="0" presId="urn:microsoft.com/office/officeart/2005/8/layout/cycle5"/>
    <dgm:cxn modelId="{35DBCCA9-FC75-410A-A369-246EA4E58EBA}" type="presOf" srcId="{DAECC132-A52E-4004-A3F0-71A5FEDAC914}" destId="{998393CC-0F78-441E-A59C-7FB577DCA34B}" srcOrd="0" destOrd="0" presId="urn:microsoft.com/office/officeart/2005/8/layout/cycle5"/>
    <dgm:cxn modelId="{519DEB65-7177-4A3E-BE5C-C9F9BFE39E69}" type="presOf" srcId="{8D340A98-571B-4155-BE3C-005E4CC1F875}" destId="{1237C510-08DC-4A0B-915E-7C9F00A53AA2}" srcOrd="0" destOrd="0" presId="urn:microsoft.com/office/officeart/2005/8/layout/cycle5"/>
    <dgm:cxn modelId="{373EB37D-408D-40DB-A3AC-18C477D4CE81}" type="presParOf" srcId="{133A2720-9184-4674-83B5-73129FD2D4AE}" destId="{1237C510-08DC-4A0B-915E-7C9F00A53AA2}" srcOrd="0" destOrd="0" presId="urn:microsoft.com/office/officeart/2005/8/layout/cycle5"/>
    <dgm:cxn modelId="{B6DFD8AA-DAD6-4760-AE5E-F434CA7B8F0F}" type="presParOf" srcId="{133A2720-9184-4674-83B5-73129FD2D4AE}" destId="{EB7BFF0A-C7BF-4456-B053-3E6F8AFE9DE6}" srcOrd="1" destOrd="0" presId="urn:microsoft.com/office/officeart/2005/8/layout/cycle5"/>
    <dgm:cxn modelId="{2A8C686F-9D26-437D-8A8A-068D51A52F4B}" type="presParOf" srcId="{133A2720-9184-4674-83B5-73129FD2D4AE}" destId="{E73BDB6B-1603-4E9B-87ED-8E1D233AD797}" srcOrd="2" destOrd="0" presId="urn:microsoft.com/office/officeart/2005/8/layout/cycle5"/>
    <dgm:cxn modelId="{F9470F36-C766-4BDC-BDF8-ACF7E7FE7F33}" type="presParOf" srcId="{133A2720-9184-4674-83B5-73129FD2D4AE}" destId="{88F39733-FEDC-4AF2-987B-074CAAA09EA5}" srcOrd="3" destOrd="0" presId="urn:microsoft.com/office/officeart/2005/8/layout/cycle5"/>
    <dgm:cxn modelId="{E1A11889-F9A8-470C-9812-656F25D87F07}" type="presParOf" srcId="{133A2720-9184-4674-83B5-73129FD2D4AE}" destId="{14840615-4F87-44BB-AD78-107AE30B55CF}" srcOrd="4" destOrd="0" presId="urn:microsoft.com/office/officeart/2005/8/layout/cycle5"/>
    <dgm:cxn modelId="{003D262B-DB14-4222-B606-4F079D7C20FF}" type="presParOf" srcId="{133A2720-9184-4674-83B5-73129FD2D4AE}" destId="{DED6C31E-E658-4BD6-9BA1-FF4E38B23878}" srcOrd="5" destOrd="0" presId="urn:microsoft.com/office/officeart/2005/8/layout/cycle5"/>
    <dgm:cxn modelId="{4D5574FA-E91E-42FF-A89F-E88BA35B3B8C}" type="presParOf" srcId="{133A2720-9184-4674-83B5-73129FD2D4AE}" destId="{4B898D56-53A4-46C0-9C23-52A3C86C9CE2}" srcOrd="6" destOrd="0" presId="urn:microsoft.com/office/officeart/2005/8/layout/cycle5"/>
    <dgm:cxn modelId="{91E768B3-322A-42C6-BFFF-45BE4A6E475A}" type="presParOf" srcId="{133A2720-9184-4674-83B5-73129FD2D4AE}" destId="{D1DF6A21-85B0-4524-8650-F5E0EB4DFF08}" srcOrd="7" destOrd="0" presId="urn:microsoft.com/office/officeart/2005/8/layout/cycle5"/>
    <dgm:cxn modelId="{EA8F6DF1-F595-4B3C-A587-86BB06DA40C0}" type="presParOf" srcId="{133A2720-9184-4674-83B5-73129FD2D4AE}" destId="{E8B6432B-25A4-4F70-BD52-49052CEFAAF9}" srcOrd="8" destOrd="0" presId="urn:microsoft.com/office/officeart/2005/8/layout/cycle5"/>
    <dgm:cxn modelId="{D3F640C5-6670-4A3E-981E-84E2CAEAB0DA}" type="presParOf" srcId="{133A2720-9184-4674-83B5-73129FD2D4AE}" destId="{581F0C35-7F7C-4490-9368-DE0A19A26190}" srcOrd="9" destOrd="0" presId="urn:microsoft.com/office/officeart/2005/8/layout/cycle5"/>
    <dgm:cxn modelId="{9BA4F58A-D188-42E5-8A9F-7DD90F1FED8E}" type="presParOf" srcId="{133A2720-9184-4674-83B5-73129FD2D4AE}" destId="{79963F36-CD0A-4820-9684-32347CDC6720}" srcOrd="10" destOrd="0" presId="urn:microsoft.com/office/officeart/2005/8/layout/cycle5"/>
    <dgm:cxn modelId="{99A4FCCC-B9FA-4F02-9F4B-B05888EE833F}" type="presParOf" srcId="{133A2720-9184-4674-83B5-73129FD2D4AE}" destId="{998393CC-0F78-441E-A59C-7FB577DCA34B}" srcOrd="11" destOrd="0" presId="urn:microsoft.com/office/officeart/2005/8/layout/cycle5"/>
    <dgm:cxn modelId="{0660AC51-D2DF-415B-96BF-D6D84B1BD55F}" type="presParOf" srcId="{133A2720-9184-4674-83B5-73129FD2D4AE}" destId="{3F3D8BDA-8F18-4D05-9CC9-26B971D138EB}" srcOrd="12" destOrd="0" presId="urn:microsoft.com/office/officeart/2005/8/layout/cycle5"/>
    <dgm:cxn modelId="{74D2F814-48F6-4B3A-B18F-A9FBFB25A287}" type="presParOf" srcId="{133A2720-9184-4674-83B5-73129FD2D4AE}" destId="{C4474A60-92F0-4791-A70E-47443C0721FD}" srcOrd="13" destOrd="0" presId="urn:microsoft.com/office/officeart/2005/8/layout/cycle5"/>
    <dgm:cxn modelId="{EE493587-CA64-4884-8094-D9757104A2DF}" type="presParOf" srcId="{133A2720-9184-4674-83B5-73129FD2D4AE}" destId="{68D9044F-66AB-4B10-B51D-C58A60419BDA}"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F8167-3AA8-4173-AFDA-4AC379DCAFC5}">
      <dsp:nvSpPr>
        <dsp:cNvPr id="0" name=""/>
        <dsp:cNvSpPr/>
      </dsp:nvSpPr>
      <dsp:spPr>
        <a:xfrm>
          <a:off x="1768152" y="2257544"/>
          <a:ext cx="128238" cy="128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EEA55-5797-4B24-8AD8-0D9695C6CF5F}">
      <dsp:nvSpPr>
        <dsp:cNvPr id="0" name=""/>
        <dsp:cNvSpPr/>
      </dsp:nvSpPr>
      <dsp:spPr>
        <a:xfrm>
          <a:off x="1655815" y="2437569"/>
          <a:ext cx="128238" cy="128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8715A-8591-40D6-8982-849281040AB6}">
      <dsp:nvSpPr>
        <dsp:cNvPr id="0" name=""/>
        <dsp:cNvSpPr/>
      </dsp:nvSpPr>
      <dsp:spPr>
        <a:xfrm>
          <a:off x="1521934" y="2593433"/>
          <a:ext cx="128238" cy="128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1FF90-9079-4631-8BDC-0C5E064601A2}">
      <dsp:nvSpPr>
        <dsp:cNvPr id="0" name=""/>
        <dsp:cNvSpPr/>
      </dsp:nvSpPr>
      <dsp:spPr>
        <a:xfrm>
          <a:off x="1681976" y="445716"/>
          <a:ext cx="128238" cy="128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123B4-2C4A-467F-BE03-953E612BAF4E}">
      <dsp:nvSpPr>
        <dsp:cNvPr id="0" name=""/>
        <dsp:cNvSpPr/>
      </dsp:nvSpPr>
      <dsp:spPr>
        <a:xfrm>
          <a:off x="1853302" y="343622"/>
          <a:ext cx="128238" cy="128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A9D1CE-3C6D-45BF-A2FE-AA8A496DB0D2}">
      <dsp:nvSpPr>
        <dsp:cNvPr id="0" name=""/>
        <dsp:cNvSpPr/>
      </dsp:nvSpPr>
      <dsp:spPr>
        <a:xfrm>
          <a:off x="2024116" y="241528"/>
          <a:ext cx="128238" cy="128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83E0A-AA6E-4A3C-9AE1-A650906F2E0E}">
      <dsp:nvSpPr>
        <dsp:cNvPr id="0" name=""/>
        <dsp:cNvSpPr/>
      </dsp:nvSpPr>
      <dsp:spPr>
        <a:xfrm>
          <a:off x="2194930" y="343622"/>
          <a:ext cx="128238" cy="128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8930A7-0B59-4C00-B6E7-167FF8815962}">
      <dsp:nvSpPr>
        <dsp:cNvPr id="0" name=""/>
        <dsp:cNvSpPr/>
      </dsp:nvSpPr>
      <dsp:spPr>
        <a:xfrm>
          <a:off x="2366256" y="445716"/>
          <a:ext cx="128238" cy="128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87469B-352E-4936-BB9E-A8C4D756EAF8}">
      <dsp:nvSpPr>
        <dsp:cNvPr id="0" name=""/>
        <dsp:cNvSpPr/>
      </dsp:nvSpPr>
      <dsp:spPr>
        <a:xfrm>
          <a:off x="2024116" y="456947"/>
          <a:ext cx="128238" cy="128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C479D-2D03-4EA9-8445-D829D311801A}">
      <dsp:nvSpPr>
        <dsp:cNvPr id="0" name=""/>
        <dsp:cNvSpPr/>
      </dsp:nvSpPr>
      <dsp:spPr>
        <a:xfrm>
          <a:off x="2024116" y="672365"/>
          <a:ext cx="128238" cy="12823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C29AFB-9C6D-48EB-A756-5B95067BFD57}">
      <dsp:nvSpPr>
        <dsp:cNvPr id="0" name=""/>
        <dsp:cNvSpPr/>
      </dsp:nvSpPr>
      <dsp:spPr>
        <a:xfrm>
          <a:off x="980768" y="3061844"/>
          <a:ext cx="2765847" cy="74188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5438" tIns="53340" rIns="53340" bIns="53340" numCol="1" spcCol="1270" anchor="ctr" anchorCtr="0">
          <a:noAutofit/>
        </a:bodyPr>
        <a:lstStyle/>
        <a:p>
          <a:pPr lvl="0" algn="l" defTabSz="622300">
            <a:lnSpc>
              <a:spcPct val="90000"/>
            </a:lnSpc>
            <a:spcBef>
              <a:spcPct val="0"/>
            </a:spcBef>
            <a:spcAft>
              <a:spcPct val="35000"/>
            </a:spcAft>
          </a:pPr>
          <a:r>
            <a:rPr lang="es-MX" sz="1400" kern="1200" dirty="0"/>
            <a:t>Principios del Siglo</a:t>
          </a:r>
        </a:p>
      </dsp:txBody>
      <dsp:txXfrm>
        <a:off x="1016984" y="3098060"/>
        <a:ext cx="2693415" cy="669450"/>
      </dsp:txXfrm>
    </dsp:sp>
    <dsp:sp modelId="{B6ECCAC5-195B-4D38-8116-938733EE5D2F}">
      <dsp:nvSpPr>
        <dsp:cNvPr id="0" name=""/>
        <dsp:cNvSpPr/>
      </dsp:nvSpPr>
      <dsp:spPr>
        <a:xfrm>
          <a:off x="213901" y="2334935"/>
          <a:ext cx="1282385" cy="1282299"/>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7246D2-BA31-4B40-8391-51415BBF467A}">
      <dsp:nvSpPr>
        <dsp:cNvPr id="0" name=""/>
        <dsp:cNvSpPr/>
      </dsp:nvSpPr>
      <dsp:spPr>
        <a:xfrm>
          <a:off x="2149790" y="1610749"/>
          <a:ext cx="2765847" cy="741882"/>
        </a:xfrm>
        <a:prstGeom prst="roundRect">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5438" tIns="53340" rIns="53340" bIns="53340" numCol="1" spcCol="1270" anchor="ctr" anchorCtr="0">
          <a:noAutofit/>
        </a:bodyPr>
        <a:lstStyle/>
        <a:p>
          <a:pPr lvl="0" algn="l" defTabSz="622300">
            <a:lnSpc>
              <a:spcPct val="90000"/>
            </a:lnSpc>
            <a:spcBef>
              <a:spcPct val="0"/>
            </a:spcBef>
            <a:spcAft>
              <a:spcPct val="35000"/>
            </a:spcAft>
          </a:pPr>
          <a:r>
            <a:rPr lang="es-MX" sz="1400" kern="1200" dirty="0"/>
            <a:t>Principios del 2016 más de 530 mil millones de pesos</a:t>
          </a:r>
        </a:p>
      </dsp:txBody>
      <dsp:txXfrm>
        <a:off x="2186006" y="1646965"/>
        <a:ext cx="2693415" cy="669450"/>
      </dsp:txXfrm>
    </dsp:sp>
    <dsp:sp modelId="{20EC0815-6CD2-4897-99D6-00000611EAA4}">
      <dsp:nvSpPr>
        <dsp:cNvPr id="0" name=""/>
        <dsp:cNvSpPr/>
      </dsp:nvSpPr>
      <dsp:spPr>
        <a:xfrm>
          <a:off x="1382923" y="883840"/>
          <a:ext cx="1282385" cy="1282299"/>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2EC96-6C58-4520-A999-9CDF1A8F2525}">
      <dsp:nvSpPr>
        <dsp:cNvPr id="0" name=""/>
        <dsp:cNvSpPr/>
      </dsp:nvSpPr>
      <dsp:spPr>
        <a:xfrm>
          <a:off x="0" y="347637"/>
          <a:ext cx="1430175" cy="1067595"/>
        </a:xfrm>
        <a:prstGeom prst="round2SameRect">
          <a:avLst>
            <a:gd name="adj1" fmla="val 8000"/>
            <a:gd name="adj2" fmla="val 0"/>
          </a:avLst>
        </a:prstGeom>
        <a:blipFill rotWithShape="0">
          <a:blip xmlns:r="http://schemas.openxmlformats.org/officeDocument/2006/relationships" r:embed="rId1"/>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0E988-6C62-424A-8484-AB8899031A9F}">
      <dsp:nvSpPr>
        <dsp:cNvPr id="0" name=""/>
        <dsp:cNvSpPr/>
      </dsp:nvSpPr>
      <dsp:spPr>
        <a:xfrm>
          <a:off x="325" y="1445382"/>
          <a:ext cx="1430175" cy="45906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MX" sz="1300" kern="1200" dirty="0"/>
            <a:t>Equivalente al PIB</a:t>
          </a:r>
        </a:p>
      </dsp:txBody>
      <dsp:txXfrm>
        <a:off x="325" y="1445382"/>
        <a:ext cx="1007165" cy="459066"/>
      </dsp:txXfrm>
    </dsp:sp>
    <dsp:sp modelId="{CE40CDDC-73E5-4024-881F-5073E90531A9}">
      <dsp:nvSpPr>
        <dsp:cNvPr id="0" name=""/>
        <dsp:cNvSpPr/>
      </dsp:nvSpPr>
      <dsp:spPr>
        <a:xfrm>
          <a:off x="1049250" y="1519680"/>
          <a:ext cx="500561" cy="5005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5B776-7ACC-423A-80D6-171FF784D02E}">
      <dsp:nvSpPr>
        <dsp:cNvPr id="0" name=""/>
        <dsp:cNvSpPr/>
      </dsp:nvSpPr>
      <dsp:spPr>
        <a:xfrm>
          <a:off x="461" y="1533439"/>
          <a:ext cx="2215652" cy="1466107"/>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just" defTabSz="622300">
            <a:lnSpc>
              <a:spcPct val="90000"/>
            </a:lnSpc>
            <a:spcBef>
              <a:spcPct val="0"/>
            </a:spcBef>
            <a:spcAft>
              <a:spcPct val="15000"/>
            </a:spcAft>
            <a:buChar char="••"/>
          </a:pPr>
          <a:r>
            <a:rPr lang="es-MX" sz="1400" b="1" kern="1200" dirty="0"/>
            <a:t>REFORMA CONSTITUCIONAL: </a:t>
          </a:r>
          <a:r>
            <a:rPr lang="es-MX" sz="1200" kern="1200" dirty="0"/>
            <a:t>deriva del pacto por México en aras de la trasparencia, rendición de cuentas en materia financiera.</a:t>
          </a:r>
        </a:p>
      </dsp:txBody>
      <dsp:txXfrm>
        <a:off x="34200" y="1567178"/>
        <a:ext cx="2148174" cy="1084463"/>
      </dsp:txXfrm>
    </dsp:sp>
    <dsp:sp modelId="{27BAC233-F826-4F9E-9C7B-8CB967853667}">
      <dsp:nvSpPr>
        <dsp:cNvPr id="0" name=""/>
        <dsp:cNvSpPr/>
      </dsp:nvSpPr>
      <dsp:spPr>
        <a:xfrm>
          <a:off x="1247585" y="2001853"/>
          <a:ext cx="2094678" cy="2094678"/>
        </a:xfrm>
        <a:prstGeom prst="leftCircularArrow">
          <a:avLst>
            <a:gd name="adj1" fmla="val 2552"/>
            <a:gd name="adj2" fmla="val 309642"/>
            <a:gd name="adj3" fmla="val 2086496"/>
            <a:gd name="adj4" fmla="val 9025833"/>
            <a:gd name="adj5" fmla="val 297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59D599-78B6-45C2-8EE9-255D7CAEE08A}">
      <dsp:nvSpPr>
        <dsp:cNvPr id="0" name=""/>
        <dsp:cNvSpPr/>
      </dsp:nvSpPr>
      <dsp:spPr>
        <a:xfrm>
          <a:off x="564836" y="2845894"/>
          <a:ext cx="1739045" cy="69156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MX" sz="2200" kern="1200" dirty="0"/>
            <a:t>27 mayo 2015</a:t>
          </a:r>
        </a:p>
      </dsp:txBody>
      <dsp:txXfrm>
        <a:off x="585091" y="2866149"/>
        <a:ext cx="1698535" cy="651051"/>
      </dsp:txXfrm>
    </dsp:sp>
    <dsp:sp modelId="{6C2856C9-1CF1-4F56-8AB6-25A10A11A08B}">
      <dsp:nvSpPr>
        <dsp:cNvPr id="0" name=""/>
        <dsp:cNvSpPr/>
      </dsp:nvSpPr>
      <dsp:spPr>
        <a:xfrm>
          <a:off x="2558422" y="1483212"/>
          <a:ext cx="2041159" cy="1801938"/>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just" defTabSz="533400">
            <a:lnSpc>
              <a:spcPct val="90000"/>
            </a:lnSpc>
            <a:spcBef>
              <a:spcPct val="0"/>
            </a:spcBef>
            <a:spcAft>
              <a:spcPct val="15000"/>
            </a:spcAft>
            <a:buChar char="••"/>
          </a:pPr>
          <a:r>
            <a:rPr lang="es-MX" sz="1200" kern="1200" dirty="0"/>
            <a:t>Ésta última y las reformas a la Ley de Coordinación Fiscal, a Ley General de Deuda Pública y a Ley General de Contabilidad Gubernamental, aprobadas por el Congreso de la Unión</a:t>
          </a:r>
        </a:p>
      </dsp:txBody>
      <dsp:txXfrm>
        <a:off x="2599890" y="1910809"/>
        <a:ext cx="1958223" cy="1332872"/>
      </dsp:txXfrm>
    </dsp:sp>
    <dsp:sp modelId="{6F2E8BA8-51ED-4F3B-B16A-F1C09892E7DE}">
      <dsp:nvSpPr>
        <dsp:cNvPr id="0" name=""/>
        <dsp:cNvSpPr/>
      </dsp:nvSpPr>
      <dsp:spPr>
        <a:xfrm>
          <a:off x="3835921" y="749166"/>
          <a:ext cx="2491427" cy="2491427"/>
        </a:xfrm>
        <a:prstGeom prst="circularArrow">
          <a:avLst>
            <a:gd name="adj1" fmla="val 2145"/>
            <a:gd name="adj2" fmla="val 257902"/>
            <a:gd name="adj3" fmla="val 19569899"/>
            <a:gd name="adj4" fmla="val 12578823"/>
            <a:gd name="adj5" fmla="val 250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2BA9C8-2F30-4C19-8352-3492CF2D844C}">
      <dsp:nvSpPr>
        <dsp:cNvPr id="0" name=""/>
        <dsp:cNvSpPr/>
      </dsp:nvSpPr>
      <dsp:spPr>
        <a:xfrm>
          <a:off x="3035550" y="1231579"/>
          <a:ext cx="1739045" cy="69156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MX" sz="2200" kern="1200" dirty="0"/>
            <a:t>15 marzo 2016</a:t>
          </a:r>
        </a:p>
      </dsp:txBody>
      <dsp:txXfrm>
        <a:off x="3055805" y="1251834"/>
        <a:ext cx="1698535" cy="651051"/>
      </dsp:txXfrm>
    </dsp:sp>
    <dsp:sp modelId="{FEDFECEF-2F38-49E1-BA93-0D9626FF6F1E}">
      <dsp:nvSpPr>
        <dsp:cNvPr id="0" name=""/>
        <dsp:cNvSpPr/>
      </dsp:nvSpPr>
      <dsp:spPr>
        <a:xfrm>
          <a:off x="5029136" y="1670284"/>
          <a:ext cx="2296394" cy="1429138"/>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dirty="0"/>
            <a:t>Promulgación de la Reforma constitucional y de la Ley de Disciplina Financiera de las Entidades Federativas y los Municipios.</a:t>
          </a:r>
        </a:p>
      </dsp:txBody>
      <dsp:txXfrm>
        <a:off x="5062024" y="1703172"/>
        <a:ext cx="2230618" cy="1057118"/>
      </dsp:txXfrm>
    </dsp:sp>
    <dsp:sp modelId="{89529B1F-94D9-4F94-9EEA-AFBBF0E86525}">
      <dsp:nvSpPr>
        <dsp:cNvPr id="0" name=""/>
        <dsp:cNvSpPr/>
      </dsp:nvSpPr>
      <dsp:spPr>
        <a:xfrm>
          <a:off x="5633881" y="2845894"/>
          <a:ext cx="1739045" cy="691561"/>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MX" sz="2200" kern="1200" dirty="0"/>
            <a:t>27 abril 2016</a:t>
          </a:r>
        </a:p>
      </dsp:txBody>
      <dsp:txXfrm>
        <a:off x="5654136" y="2866149"/>
        <a:ext cx="1698535" cy="6510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45284-B389-4219-815F-876604CFF2BD}">
      <dsp:nvSpPr>
        <dsp:cNvPr id="0" name=""/>
        <dsp:cNvSpPr/>
      </dsp:nvSpPr>
      <dsp:spPr>
        <a:xfrm>
          <a:off x="505993" y="569550"/>
          <a:ext cx="3790115" cy="3790115"/>
        </a:xfrm>
        <a:prstGeom prst="blockArc">
          <a:avLst>
            <a:gd name="adj1" fmla="val 11880000"/>
            <a:gd name="adj2" fmla="val 16200000"/>
            <a:gd name="adj3" fmla="val 4644"/>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0E9AA01-DC72-4184-8FBC-488FAA64597A}">
      <dsp:nvSpPr>
        <dsp:cNvPr id="0" name=""/>
        <dsp:cNvSpPr/>
      </dsp:nvSpPr>
      <dsp:spPr>
        <a:xfrm>
          <a:off x="505993" y="569550"/>
          <a:ext cx="3790115" cy="3790115"/>
        </a:xfrm>
        <a:prstGeom prst="blockArc">
          <a:avLst>
            <a:gd name="adj1" fmla="val 7560000"/>
            <a:gd name="adj2" fmla="val 11880000"/>
            <a:gd name="adj3" fmla="val 4644"/>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1239919-AB69-43D9-8FD8-AB505B5004BF}">
      <dsp:nvSpPr>
        <dsp:cNvPr id="0" name=""/>
        <dsp:cNvSpPr/>
      </dsp:nvSpPr>
      <dsp:spPr>
        <a:xfrm>
          <a:off x="505993" y="569550"/>
          <a:ext cx="3790115" cy="3790115"/>
        </a:xfrm>
        <a:prstGeom prst="blockArc">
          <a:avLst>
            <a:gd name="adj1" fmla="val 3240000"/>
            <a:gd name="adj2" fmla="val 7560000"/>
            <a:gd name="adj3" fmla="val 4644"/>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35FD6037-4D3A-44F9-AB26-4431C0BF84F8}">
      <dsp:nvSpPr>
        <dsp:cNvPr id="0" name=""/>
        <dsp:cNvSpPr/>
      </dsp:nvSpPr>
      <dsp:spPr>
        <a:xfrm>
          <a:off x="505993" y="569550"/>
          <a:ext cx="3790115" cy="3790115"/>
        </a:xfrm>
        <a:prstGeom prst="blockArc">
          <a:avLst>
            <a:gd name="adj1" fmla="val 20520000"/>
            <a:gd name="adj2" fmla="val 3240000"/>
            <a:gd name="adj3" fmla="val 4644"/>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BAE0FFC9-6505-4D47-BFFD-9722B3A4F418}">
      <dsp:nvSpPr>
        <dsp:cNvPr id="0" name=""/>
        <dsp:cNvSpPr/>
      </dsp:nvSpPr>
      <dsp:spPr>
        <a:xfrm>
          <a:off x="505993" y="569550"/>
          <a:ext cx="3790115" cy="3790115"/>
        </a:xfrm>
        <a:prstGeom prst="blockArc">
          <a:avLst>
            <a:gd name="adj1" fmla="val 16200000"/>
            <a:gd name="adj2" fmla="val 20520000"/>
            <a:gd name="adj3" fmla="val 4644"/>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286DD373-5072-4819-82E7-BA2850112627}">
      <dsp:nvSpPr>
        <dsp:cNvPr id="0" name=""/>
        <dsp:cNvSpPr/>
      </dsp:nvSpPr>
      <dsp:spPr>
        <a:xfrm>
          <a:off x="1528007" y="1591564"/>
          <a:ext cx="1746087" cy="1746087"/>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effectLst>
                <a:outerShdw blurRad="38100" dist="38100" dir="2700000" algn="tl">
                  <a:srgbClr val="000000">
                    <a:alpha val="43137"/>
                  </a:srgbClr>
                </a:outerShdw>
              </a:effectLst>
            </a:rPr>
            <a:t>COMPONENTES</a:t>
          </a:r>
        </a:p>
      </dsp:txBody>
      <dsp:txXfrm>
        <a:off x="1783716" y="1847273"/>
        <a:ext cx="1234669" cy="1234669"/>
      </dsp:txXfrm>
    </dsp:sp>
    <dsp:sp modelId="{63867DAC-BBA7-4D72-8ABD-420911C144A4}">
      <dsp:nvSpPr>
        <dsp:cNvPr id="0" name=""/>
        <dsp:cNvSpPr/>
      </dsp:nvSpPr>
      <dsp:spPr>
        <a:xfrm>
          <a:off x="1789920" y="2421"/>
          <a:ext cx="1222261" cy="1222261"/>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t>Sistema de Alertas</a:t>
          </a:r>
        </a:p>
      </dsp:txBody>
      <dsp:txXfrm>
        <a:off x="1968916" y="181417"/>
        <a:ext cx="864269" cy="864269"/>
      </dsp:txXfrm>
    </dsp:sp>
    <dsp:sp modelId="{0E521CBE-3D11-4979-8B62-ADC1D0D27B4B}">
      <dsp:nvSpPr>
        <dsp:cNvPr id="0" name=""/>
        <dsp:cNvSpPr/>
      </dsp:nvSpPr>
      <dsp:spPr>
        <a:xfrm>
          <a:off x="3500395" y="1245284"/>
          <a:ext cx="1322230" cy="1294631"/>
        </a:xfrm>
        <a:prstGeom prst="ellipse">
          <a:avLst/>
        </a:prstGeom>
        <a:solidFill>
          <a:srgbClr val="CC0066"/>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Contratación de deuda y obligaciones</a:t>
          </a:r>
        </a:p>
      </dsp:txBody>
      <dsp:txXfrm>
        <a:off x="3694031" y="1434878"/>
        <a:ext cx="934958" cy="915443"/>
      </dsp:txXfrm>
    </dsp:sp>
    <dsp:sp modelId="{F839434C-EF30-4602-9DCB-F63369E0F78C}">
      <dsp:nvSpPr>
        <dsp:cNvPr id="0" name=""/>
        <dsp:cNvSpPr/>
      </dsp:nvSpPr>
      <dsp:spPr>
        <a:xfrm>
          <a:off x="2877944" y="3351013"/>
          <a:ext cx="1222261" cy="1222261"/>
        </a:xfrm>
        <a:prstGeom prst="ellipse">
          <a:avLst/>
        </a:prstGeom>
        <a:solidFill>
          <a:srgbClr val="FF5229"/>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Registro Público Único</a:t>
          </a:r>
        </a:p>
      </dsp:txBody>
      <dsp:txXfrm>
        <a:off x="3056940" y="3530009"/>
        <a:ext cx="864269" cy="864269"/>
      </dsp:txXfrm>
    </dsp:sp>
    <dsp:sp modelId="{C0F1CE5B-E38B-447B-BADA-4E2CD8353176}">
      <dsp:nvSpPr>
        <dsp:cNvPr id="0" name=""/>
        <dsp:cNvSpPr/>
      </dsp:nvSpPr>
      <dsp:spPr>
        <a:xfrm>
          <a:off x="701896" y="3351013"/>
          <a:ext cx="1222261" cy="1222261"/>
        </a:xfrm>
        <a:prstGeom prst="ellipse">
          <a:avLst/>
        </a:prstGeom>
        <a:solidFill>
          <a:srgbClr val="FFC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solidFill>
                <a:schemeClr val="bg1"/>
              </a:solidFill>
            </a:rPr>
            <a:t>Deuda Estatal Garantizada</a:t>
          </a:r>
        </a:p>
      </dsp:txBody>
      <dsp:txXfrm>
        <a:off x="880892" y="3530009"/>
        <a:ext cx="864269" cy="864269"/>
      </dsp:txXfrm>
    </dsp:sp>
    <dsp:sp modelId="{C35760C7-3E75-43CE-80A2-5D83B952D28B}">
      <dsp:nvSpPr>
        <dsp:cNvPr id="0" name=""/>
        <dsp:cNvSpPr/>
      </dsp:nvSpPr>
      <dsp:spPr>
        <a:xfrm>
          <a:off x="29461" y="1281469"/>
          <a:ext cx="1222261" cy="1222261"/>
        </a:xfrm>
        <a:prstGeom prst="ellipse">
          <a:avLst/>
        </a:prstGeom>
        <a:solidFill>
          <a:srgbClr val="7030A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Reglas de disciplina hacendaria y financiera</a:t>
          </a:r>
        </a:p>
      </dsp:txBody>
      <dsp:txXfrm>
        <a:off x="208457" y="1460465"/>
        <a:ext cx="864269" cy="8642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65341-EC36-447F-8860-434FECA3AEDF}">
      <dsp:nvSpPr>
        <dsp:cNvPr id="0" name=""/>
        <dsp:cNvSpPr/>
      </dsp:nvSpPr>
      <dsp:spPr>
        <a:xfrm>
          <a:off x="0" y="0"/>
          <a:ext cx="3394376" cy="8119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a:effectLst>
                <a:outerShdw blurRad="38100" dist="38100" dir="2700000" algn="tl">
                  <a:srgbClr val="000000">
                    <a:alpha val="43137"/>
                  </a:srgbClr>
                </a:outerShdw>
              </a:effectLst>
            </a:rPr>
            <a:t>OBJETIVO PRINCIPAL</a:t>
          </a:r>
        </a:p>
      </dsp:txBody>
      <dsp:txXfrm>
        <a:off x="39636" y="39636"/>
        <a:ext cx="3315104" cy="732678"/>
      </dsp:txXfrm>
    </dsp:sp>
    <dsp:sp modelId="{85282296-5A36-4880-9912-44A28DD14435}">
      <dsp:nvSpPr>
        <dsp:cNvPr id="0" name=""/>
        <dsp:cNvSpPr/>
      </dsp:nvSpPr>
      <dsp:spPr>
        <a:xfrm>
          <a:off x="0" y="896616"/>
          <a:ext cx="3394376"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71"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MX" sz="1400" kern="1200" dirty="0">
              <a:solidFill>
                <a:schemeClr val="tx1"/>
              </a:solidFill>
            </a:rPr>
            <a:t>Crear una regulación en materia de responsabilidad hacendaria y financiera, que permita a los gobiernos </a:t>
          </a:r>
          <a:r>
            <a:rPr lang="es-MX" sz="1400" kern="1200" dirty="0" err="1">
              <a:solidFill>
                <a:schemeClr val="tx1"/>
              </a:solidFill>
            </a:rPr>
            <a:t>subnacionales</a:t>
          </a:r>
          <a:r>
            <a:rPr lang="es-MX" sz="1400" kern="1200" dirty="0">
              <a:solidFill>
                <a:schemeClr val="tx1"/>
              </a:solidFill>
            </a:rPr>
            <a:t> guiarse bajo ciertos criterios que incentivan una gestión responsable que fomente el crecimiento económico y la estabilidad en las finanzas públicas locales.</a:t>
          </a:r>
        </a:p>
      </dsp:txBody>
      <dsp:txXfrm>
        <a:off x="0" y="896616"/>
        <a:ext cx="3394376" cy="1722240"/>
      </dsp:txXfrm>
    </dsp:sp>
    <dsp:sp modelId="{88A952EF-97A6-4FBA-89B0-C9F603B8549E}">
      <dsp:nvSpPr>
        <dsp:cNvPr id="0" name=""/>
        <dsp:cNvSpPr/>
      </dsp:nvSpPr>
      <dsp:spPr>
        <a:xfrm>
          <a:off x="0" y="3035825"/>
          <a:ext cx="3394376" cy="831144"/>
        </a:xfrm>
        <a:prstGeom prst="roundRect">
          <a:avLst/>
        </a:prstGeom>
        <a:solidFill>
          <a:srgbClr val="FF33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a:t>OBJETIVO ESPECÍFICO</a:t>
          </a:r>
        </a:p>
      </dsp:txBody>
      <dsp:txXfrm>
        <a:off x="40573" y="3076398"/>
        <a:ext cx="3313230" cy="749998"/>
      </dsp:txXfrm>
    </dsp:sp>
    <dsp:sp modelId="{6AF093DC-09A5-4455-B0E9-D42F6DA1B5D3}">
      <dsp:nvSpPr>
        <dsp:cNvPr id="0" name=""/>
        <dsp:cNvSpPr/>
      </dsp:nvSpPr>
      <dsp:spPr>
        <a:xfrm>
          <a:off x="0" y="3991448"/>
          <a:ext cx="3394376"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71"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MX" sz="1400" kern="1200" dirty="0">
              <a:solidFill>
                <a:schemeClr val="tx1"/>
              </a:solidFill>
            </a:rPr>
            <a:t>Promover finanzas públicas locales sostenibles, un uso responsable de la deuda pública, así como fortalecer la rendición de cuentas y la transparencia a través de cinco componentes principales</a:t>
          </a:r>
        </a:p>
      </dsp:txBody>
      <dsp:txXfrm>
        <a:off x="0" y="3991448"/>
        <a:ext cx="3394376" cy="1159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19E5-8E2A-44E8-AD47-F61452960D69}">
      <dsp:nvSpPr>
        <dsp:cNvPr id="0" name=""/>
        <dsp:cNvSpPr/>
      </dsp:nvSpPr>
      <dsp:spPr>
        <a:xfrm>
          <a:off x="0" y="0"/>
          <a:ext cx="6348413" cy="847626"/>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MX" sz="1200" b="1" kern="1200" dirty="0"/>
            <a:t>Reglas de Disciplina Hacendaria y Financiera: </a:t>
          </a:r>
        </a:p>
        <a:p>
          <a:pPr lvl="0" algn="l" defTabSz="533400">
            <a:lnSpc>
              <a:spcPct val="90000"/>
            </a:lnSpc>
            <a:spcBef>
              <a:spcPct val="0"/>
            </a:spcBef>
            <a:spcAft>
              <a:spcPct val="35000"/>
            </a:spcAft>
          </a:pPr>
          <a:r>
            <a:rPr lang="es-MX" sz="1200" kern="1200" dirty="0"/>
            <a:t>Promueven el sano desarrollo de las finanzas públicas mediante principios de responsabilidad hacendaria, tienden a buscar el balance presupuestario sostenible</a:t>
          </a:r>
          <a:r>
            <a:rPr lang="es-MX" sz="1000" kern="1200" dirty="0"/>
            <a:t>.</a:t>
          </a:r>
          <a:endParaRPr lang="es-ES" sz="1000" kern="1200" dirty="0"/>
        </a:p>
      </dsp:txBody>
      <dsp:txXfrm>
        <a:off x="1354445" y="0"/>
        <a:ext cx="4993967" cy="847626"/>
      </dsp:txXfrm>
    </dsp:sp>
    <dsp:sp modelId="{AD54C67A-1C79-434D-88F4-A54147F3D2CA}">
      <dsp:nvSpPr>
        <dsp:cNvPr id="0" name=""/>
        <dsp:cNvSpPr/>
      </dsp:nvSpPr>
      <dsp:spPr>
        <a:xfrm>
          <a:off x="84762" y="84762"/>
          <a:ext cx="1269682" cy="6781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EFF1A43-06E6-4449-B862-0180008EB159}">
      <dsp:nvSpPr>
        <dsp:cNvPr id="0" name=""/>
        <dsp:cNvSpPr/>
      </dsp:nvSpPr>
      <dsp:spPr>
        <a:xfrm>
          <a:off x="0" y="932388"/>
          <a:ext cx="6348413" cy="847626"/>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MX" sz="1200" b="1" kern="1200" dirty="0"/>
            <a:t>Sistema de Alertas:</a:t>
          </a:r>
        </a:p>
        <a:p>
          <a:pPr lvl="0" algn="l" defTabSz="533400">
            <a:lnSpc>
              <a:spcPct val="90000"/>
            </a:lnSpc>
            <a:spcBef>
              <a:spcPct val="0"/>
            </a:spcBef>
            <a:spcAft>
              <a:spcPct val="35000"/>
            </a:spcAft>
          </a:pPr>
          <a:r>
            <a:rPr lang="es-MX" sz="1200" kern="1200" dirty="0"/>
            <a:t>De nueva creación mide el nivel de endeudamiento, el servicio de la deuda y las condiciones de liquidez de los entes públicos.</a:t>
          </a:r>
          <a:endParaRPr lang="es-ES" sz="1200" kern="1200" dirty="0"/>
        </a:p>
      </dsp:txBody>
      <dsp:txXfrm>
        <a:off x="1354445" y="932388"/>
        <a:ext cx="4993967" cy="847626"/>
      </dsp:txXfrm>
    </dsp:sp>
    <dsp:sp modelId="{268BE3A1-0D48-4901-BCAC-6629D1D309CB}">
      <dsp:nvSpPr>
        <dsp:cNvPr id="0" name=""/>
        <dsp:cNvSpPr/>
      </dsp:nvSpPr>
      <dsp:spPr>
        <a:xfrm>
          <a:off x="84762" y="1017151"/>
          <a:ext cx="1269682" cy="67810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3000" b="-43000"/>
          </a:stretch>
        </a:blip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3105A9-98EB-44DF-B867-4C9E5E7888F3}">
      <dsp:nvSpPr>
        <dsp:cNvPr id="0" name=""/>
        <dsp:cNvSpPr/>
      </dsp:nvSpPr>
      <dsp:spPr>
        <a:xfrm>
          <a:off x="0" y="1864777"/>
          <a:ext cx="6348413" cy="847626"/>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MX" sz="1200" b="1" kern="1200" dirty="0"/>
            <a:t>Contratación de Deuda y Obligaciones:</a:t>
          </a:r>
        </a:p>
        <a:p>
          <a:pPr lvl="0" algn="l" defTabSz="533400">
            <a:lnSpc>
              <a:spcPct val="90000"/>
            </a:lnSpc>
            <a:spcBef>
              <a:spcPct val="0"/>
            </a:spcBef>
            <a:spcAft>
              <a:spcPct val="35000"/>
            </a:spcAft>
          </a:pPr>
          <a:r>
            <a:rPr lang="es-MX" sz="1200" kern="1200" dirty="0"/>
            <a:t>Busca garantizar que la deuda se contrate al menor costo financiero y en las mejores condiciones del mercado, atiende a la eficiencia y transparencia financiera.</a:t>
          </a:r>
          <a:endParaRPr lang="es-ES" sz="1200" kern="1200" dirty="0"/>
        </a:p>
      </dsp:txBody>
      <dsp:txXfrm>
        <a:off x="1354445" y="1864777"/>
        <a:ext cx="4993967" cy="847626"/>
      </dsp:txXfrm>
    </dsp:sp>
    <dsp:sp modelId="{9CF388A5-0536-4F34-B98D-107215022CDA}">
      <dsp:nvSpPr>
        <dsp:cNvPr id="0" name=""/>
        <dsp:cNvSpPr/>
      </dsp:nvSpPr>
      <dsp:spPr>
        <a:xfrm>
          <a:off x="84762" y="1949540"/>
          <a:ext cx="1269682" cy="67810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455D9F4-022C-480C-8555-02F4E5935EFF}">
      <dsp:nvSpPr>
        <dsp:cNvPr id="0" name=""/>
        <dsp:cNvSpPr/>
      </dsp:nvSpPr>
      <dsp:spPr>
        <a:xfrm>
          <a:off x="0" y="2797166"/>
          <a:ext cx="6348413" cy="847626"/>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MX" sz="1200" b="1" kern="1200" dirty="0"/>
            <a:t>Deuda Estatal Garantiza:</a:t>
          </a:r>
        </a:p>
        <a:p>
          <a:pPr lvl="0" algn="l" defTabSz="533400">
            <a:lnSpc>
              <a:spcPct val="90000"/>
            </a:lnSpc>
            <a:spcBef>
              <a:spcPct val="0"/>
            </a:spcBef>
            <a:spcAft>
              <a:spcPct val="35000"/>
            </a:spcAft>
          </a:pPr>
          <a:r>
            <a:rPr lang="es-MX" sz="1200" b="0" kern="1200" dirty="0"/>
            <a:t>Esta figura sirve para que el Gobierno Federal con autorización constitucional sea aval de un crédito para estados y municipios, mediante la suscripción de un convenio de disciplina financiera. </a:t>
          </a:r>
        </a:p>
      </dsp:txBody>
      <dsp:txXfrm>
        <a:off x="1354445" y="2797166"/>
        <a:ext cx="4993967" cy="847626"/>
      </dsp:txXfrm>
    </dsp:sp>
    <dsp:sp modelId="{DC3D62C2-3C47-4CF8-AECD-98A9B7B24E57}">
      <dsp:nvSpPr>
        <dsp:cNvPr id="0" name=""/>
        <dsp:cNvSpPr/>
      </dsp:nvSpPr>
      <dsp:spPr>
        <a:xfrm>
          <a:off x="84762" y="2881928"/>
          <a:ext cx="1269682" cy="67810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494ECCC-C437-4D01-9245-1B9F924CAEFB}">
      <dsp:nvSpPr>
        <dsp:cNvPr id="0" name=""/>
        <dsp:cNvSpPr/>
      </dsp:nvSpPr>
      <dsp:spPr>
        <a:xfrm>
          <a:off x="0" y="3729554"/>
          <a:ext cx="6348413" cy="847626"/>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MX" sz="1200" b="1" kern="1200" dirty="0"/>
            <a:t>Registro Público Único: </a:t>
          </a:r>
        </a:p>
        <a:p>
          <a:pPr lvl="0" algn="l" defTabSz="533400">
            <a:lnSpc>
              <a:spcPct val="90000"/>
            </a:lnSpc>
            <a:spcBef>
              <a:spcPct val="0"/>
            </a:spcBef>
            <a:spcAft>
              <a:spcPct val="35000"/>
            </a:spcAft>
          </a:pPr>
          <a:r>
            <a:rPr lang="es-MX" sz="1200" kern="1200" dirty="0"/>
            <a:t>Sirve para inscribir y transparentar la totalidad de obligaciones (deuda a corto y largo plazo, APPS y emisiones bursátiles).</a:t>
          </a:r>
        </a:p>
      </dsp:txBody>
      <dsp:txXfrm>
        <a:off x="1354445" y="3729554"/>
        <a:ext cx="4993967" cy="847626"/>
      </dsp:txXfrm>
    </dsp:sp>
    <dsp:sp modelId="{A1460319-F025-4F54-90E7-CB59985FD172}">
      <dsp:nvSpPr>
        <dsp:cNvPr id="0" name=""/>
        <dsp:cNvSpPr/>
      </dsp:nvSpPr>
      <dsp:spPr>
        <a:xfrm>
          <a:off x="84762" y="3814317"/>
          <a:ext cx="1269682" cy="67810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0000" b="-20000"/>
          </a:stretch>
        </a:blip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3CDED-0760-413B-94B9-973B7A37CE23}" type="datetimeFigureOut">
              <a:rPr lang="es-MX" smtClean="0"/>
              <a:t>04/03/2019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A09D4-6F98-4043-AC24-80E4F2C837F5}" type="slidenum">
              <a:rPr lang="es-MX" smtClean="0"/>
              <a:t>‹Nº›</a:t>
            </a:fld>
            <a:endParaRPr lang="es-MX"/>
          </a:p>
        </p:txBody>
      </p:sp>
    </p:spTree>
    <p:extLst>
      <p:ext uri="{BB962C8B-B14F-4D97-AF65-F5344CB8AC3E}">
        <p14:creationId xmlns:p14="http://schemas.microsoft.com/office/powerpoint/2010/main" val="1869774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09571"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109572" name="Marcador de número de diapositiva 3"/>
          <p:cNvSpPr>
            <a:spLocks noGrp="1"/>
          </p:cNvSpPr>
          <p:nvPr>
            <p:ph type="sldNum" sz="quarter" idx="5"/>
          </p:nvPr>
        </p:nvSpPr>
        <p:spPr bwMode="auto">
          <a:noFill/>
          <a:ln>
            <a:miter lim="800000"/>
            <a:headEnd/>
            <a:tailEnd/>
          </a:ln>
        </p:spPr>
        <p:txBody>
          <a:bodyPr/>
          <a:lstStyle/>
          <a:p>
            <a:fld id="{44657A40-4CDA-41F9-A89C-AB55BC2EF34F}" type="slidenum">
              <a:rPr lang="es-ES" altLang="es-MX"/>
              <a:pPr/>
              <a:t>43</a:t>
            </a:fld>
            <a:endParaRPr lang="es-ES" altLang="es-MX"/>
          </a:p>
        </p:txBody>
      </p:sp>
    </p:spTree>
    <p:extLst>
      <p:ext uri="{BB962C8B-B14F-4D97-AF65-F5344CB8AC3E}">
        <p14:creationId xmlns:p14="http://schemas.microsoft.com/office/powerpoint/2010/main" val="315646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53E9E1C-5B00-4C15-8A4C-751AD93F33B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151867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53E9E1C-5B00-4C15-8A4C-751AD93F33B3}"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187261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53E9E1C-5B00-4C15-8A4C-751AD93F33B3}"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8A701-8416-4BEF-871E-AE80FDECBBB5}" type="slidenum">
              <a:rPr lang="en-US" smtClean="0"/>
              <a:t>‹Nº›</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188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53E9E1C-5B00-4C15-8A4C-751AD93F33B3}"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181771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53E9E1C-5B00-4C15-8A4C-751AD93F33B3}"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8A701-8416-4BEF-871E-AE80FDECBBB5}" type="slidenum">
              <a:rPr lang="en-US" smtClean="0"/>
              <a:t>‹Nº›</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7629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53E9E1C-5B00-4C15-8A4C-751AD93F33B3}"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48663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3E9E1C-5B00-4C15-8A4C-751AD93F33B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1292767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3E9E1C-5B00-4C15-8A4C-751AD93F33B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1257385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232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966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pic>
        <p:nvPicPr>
          <p:cNvPr id="4" name="4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103" y="44624"/>
            <a:ext cx="2446198" cy="63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8620" y="23279"/>
            <a:ext cx="2151892" cy="597409"/>
          </a:xfrm>
          <a:prstGeom prst="rect">
            <a:avLst/>
          </a:prstGeom>
        </p:spPr>
      </p:pic>
    </p:spTree>
    <p:extLst>
      <p:ext uri="{BB962C8B-B14F-4D97-AF65-F5344CB8AC3E}">
        <p14:creationId xmlns:p14="http://schemas.microsoft.com/office/powerpoint/2010/main" val="113859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53E9E1C-5B00-4C15-8A4C-751AD93F33B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331609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53E9E1C-5B00-4C15-8A4C-751AD93F33B3}"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243477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53E9E1C-5B00-4C15-8A4C-751AD93F33B3}"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76540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53E9E1C-5B00-4C15-8A4C-751AD93F33B3}"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32310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53E9E1C-5B00-4C15-8A4C-751AD93F33B3}"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245647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E9E1C-5B00-4C15-8A4C-751AD93F33B3}"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399484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653E9E1C-5B00-4C15-8A4C-751AD93F33B3}"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346110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53E9E1C-5B00-4C15-8A4C-751AD93F33B3}"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8A701-8416-4BEF-871E-AE80FDECBBB5}" type="slidenum">
              <a:rPr lang="en-US" smtClean="0"/>
              <a:t>‹Nº›</a:t>
            </a:fld>
            <a:endParaRPr lang="en-US"/>
          </a:p>
        </p:txBody>
      </p:sp>
    </p:spTree>
    <p:extLst>
      <p:ext uri="{BB962C8B-B14F-4D97-AF65-F5344CB8AC3E}">
        <p14:creationId xmlns:p14="http://schemas.microsoft.com/office/powerpoint/2010/main" val="262361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3E9E1C-5B00-4C15-8A4C-751AD93F33B3}" type="datetimeFigureOut">
              <a:rPr lang="en-US" smtClean="0"/>
              <a:t>3/4/2019</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848A701-8416-4BEF-871E-AE80FDECBBB5}" type="slidenum">
              <a:rPr lang="en-US" smtClean="0"/>
              <a:t>‹Nº›</a:t>
            </a:fld>
            <a:endParaRPr lang="en-US"/>
          </a:p>
        </p:txBody>
      </p:sp>
    </p:spTree>
    <p:extLst>
      <p:ext uri="{BB962C8B-B14F-4D97-AF65-F5344CB8AC3E}">
        <p14:creationId xmlns:p14="http://schemas.microsoft.com/office/powerpoint/2010/main" val="35822729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661"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La imagen puede contener: tex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4536" y="-842142"/>
            <a:ext cx="3735103" cy="4066478"/>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434200" y="2494120"/>
            <a:ext cx="7311894" cy="1569660"/>
          </a:xfrm>
          <a:prstGeom prst="rect">
            <a:avLst/>
          </a:prstGeom>
          <a:noFill/>
        </p:spPr>
        <p:txBody>
          <a:bodyPr wrap="square" rtlCol="0">
            <a:spAutoFit/>
          </a:bodyPr>
          <a:lstStyle/>
          <a:p>
            <a:pPr algn="ctr"/>
            <a:r>
              <a:rPr lang="es-MX" sz="3200" b="1" dirty="0">
                <a:solidFill>
                  <a:schemeClr val="tx1">
                    <a:lumMod val="95000"/>
                    <a:lumOff val="5000"/>
                  </a:schemeClr>
                </a:solidFill>
                <a:latin typeface="Arial Black" panose="020B0A04020102020204" pitchFamily="34" charset="0"/>
              </a:rPr>
              <a:t>“LEY DE DISCIPLINA FINANCIERA Y SU APLICACIÓN A MUNICIPIOS EN 2019”</a:t>
            </a:r>
          </a:p>
        </p:txBody>
      </p:sp>
      <p:sp>
        <p:nvSpPr>
          <p:cNvPr id="13" name="CuadroTexto 12"/>
          <p:cNvSpPr txBox="1"/>
          <p:nvPr/>
        </p:nvSpPr>
        <p:spPr>
          <a:xfrm>
            <a:off x="1158231" y="5251077"/>
            <a:ext cx="6057154" cy="1138773"/>
          </a:xfrm>
          <a:prstGeom prst="rect">
            <a:avLst/>
          </a:prstGeom>
          <a:noFill/>
        </p:spPr>
        <p:txBody>
          <a:bodyPr wrap="square" rtlCol="0">
            <a:spAutoFit/>
          </a:bodyPr>
          <a:lstStyle/>
          <a:p>
            <a:pPr algn="ctr"/>
            <a:endParaRPr lang="es-MX" sz="1600" dirty="0">
              <a:solidFill>
                <a:schemeClr val="tx1">
                  <a:lumMod val="50000"/>
                  <a:lumOff val="50000"/>
                </a:schemeClr>
              </a:solidFill>
              <a:latin typeface="Arial Black" panose="020B0A04020102020204" pitchFamily="34" charset="0"/>
            </a:endParaRPr>
          </a:p>
          <a:p>
            <a:pPr algn="r"/>
            <a:r>
              <a:rPr lang="es-MX" sz="1600" dirty="0">
                <a:solidFill>
                  <a:schemeClr val="tx1">
                    <a:lumMod val="65000"/>
                    <a:lumOff val="35000"/>
                  </a:schemeClr>
                </a:solidFill>
                <a:latin typeface="Arial Black" panose="020B0A04020102020204" pitchFamily="34" charset="0"/>
              </a:rPr>
              <a:t>C.P. YANKEL A. BENÍTEZ SILVA</a:t>
            </a:r>
          </a:p>
          <a:p>
            <a:pPr algn="r"/>
            <a:r>
              <a:rPr lang="es-MX" sz="1600" dirty="0">
                <a:solidFill>
                  <a:schemeClr val="tx1">
                    <a:lumMod val="65000"/>
                    <a:lumOff val="35000"/>
                  </a:schemeClr>
                </a:solidFill>
                <a:latin typeface="Arial Black" panose="020B0A04020102020204" pitchFamily="34" charset="0"/>
              </a:rPr>
              <a:t>LIC. JONATAN OSVALDO RUIZ BARRIGA</a:t>
            </a:r>
            <a:endParaRPr lang="es-MX" sz="1600" b="1" dirty="0">
              <a:solidFill>
                <a:schemeClr val="tx1">
                  <a:lumMod val="65000"/>
                  <a:lumOff val="35000"/>
                </a:schemeClr>
              </a:solidFill>
            </a:endParaRPr>
          </a:p>
          <a:p>
            <a:pPr algn="just"/>
            <a:endParaRPr lang="es-MX" sz="2000" b="1" dirty="0"/>
          </a:p>
        </p:txBody>
      </p:sp>
      <p:pic>
        <p:nvPicPr>
          <p:cNvPr id="1026" name="Picture 2" descr="No hay descripciÃ³n de la foto dispon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05" y="145286"/>
            <a:ext cx="1891753" cy="189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33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adroTexto 7"/>
          <p:cNvSpPr txBox="1">
            <a:spLocks noChangeArrowheads="1"/>
          </p:cNvSpPr>
          <p:nvPr/>
        </p:nvSpPr>
        <p:spPr bwMode="auto">
          <a:xfrm>
            <a:off x="343741" y="564210"/>
            <a:ext cx="226865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r>
              <a:rPr lang="x-none" altLang="x-none" sz="1600" dirty="0"/>
              <a:t>Las </a:t>
            </a:r>
            <a:r>
              <a:rPr lang="x-none" altLang="x-none" sz="1600" b="1" dirty="0">
                <a:solidFill>
                  <a:srgbClr val="FFC000"/>
                </a:solidFill>
              </a:rPr>
              <a:t>reglas fiscales </a:t>
            </a:r>
            <a:r>
              <a:rPr lang="x-none" altLang="x-none" sz="1600" dirty="0"/>
              <a:t>que se encuentran </a:t>
            </a:r>
            <a:r>
              <a:rPr lang="es-ES" altLang="x-none" sz="1600" dirty="0"/>
              <a:t>establecidas</a:t>
            </a:r>
            <a:r>
              <a:rPr lang="x-none" altLang="x-none" sz="1600" dirty="0"/>
              <a:t> </a:t>
            </a:r>
            <a:r>
              <a:rPr lang="x-none" altLang="x-none" sz="1600" b="1" dirty="0">
                <a:solidFill>
                  <a:srgbClr val="FFC000"/>
                </a:solidFill>
              </a:rPr>
              <a:t>en la LDF</a:t>
            </a:r>
            <a:r>
              <a:rPr lang="x-none" altLang="x-none" sz="1600" b="1" dirty="0">
                <a:solidFill>
                  <a:srgbClr val="FF0000"/>
                </a:solidFill>
              </a:rPr>
              <a:t> </a:t>
            </a:r>
            <a:r>
              <a:rPr lang="x-none" altLang="x-none" sz="1600" dirty="0"/>
              <a:t>se clasifican en tres tipos:</a:t>
            </a:r>
          </a:p>
        </p:txBody>
      </p:sp>
      <p:sp>
        <p:nvSpPr>
          <p:cNvPr id="24579" name="CuadroTexto 9"/>
          <p:cNvSpPr txBox="1">
            <a:spLocks noChangeArrowheads="1"/>
          </p:cNvSpPr>
          <p:nvPr/>
        </p:nvSpPr>
        <p:spPr bwMode="auto">
          <a:xfrm>
            <a:off x="3253643" y="338881"/>
            <a:ext cx="4570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x-none" altLang="x-none" dirty="0"/>
              <a:t> 1) Reglas de balance presupuestario. </a:t>
            </a:r>
          </a:p>
        </p:txBody>
      </p:sp>
      <p:sp>
        <p:nvSpPr>
          <p:cNvPr id="24580" name="CuadroTexto 10"/>
          <p:cNvSpPr txBox="1">
            <a:spLocks noChangeArrowheads="1"/>
          </p:cNvSpPr>
          <p:nvPr/>
        </p:nvSpPr>
        <p:spPr bwMode="auto">
          <a:xfrm>
            <a:off x="3345986" y="800401"/>
            <a:ext cx="4570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x-none" altLang="x-none" dirty="0"/>
              <a:t>2) Reglas presupuestarias. </a:t>
            </a:r>
          </a:p>
        </p:txBody>
      </p:sp>
      <p:sp>
        <p:nvSpPr>
          <p:cNvPr id="24581" name="CuadroTexto 12"/>
          <p:cNvSpPr txBox="1">
            <a:spLocks noChangeArrowheads="1"/>
          </p:cNvSpPr>
          <p:nvPr/>
        </p:nvSpPr>
        <p:spPr bwMode="auto">
          <a:xfrm>
            <a:off x="3345987" y="1294529"/>
            <a:ext cx="4570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x-none" altLang="x-none" dirty="0"/>
              <a:t>3) Reglas de ejercicio del gasto.</a:t>
            </a:r>
          </a:p>
        </p:txBody>
      </p:sp>
      <p:sp>
        <p:nvSpPr>
          <p:cNvPr id="24582" name="Abrir llave 13"/>
          <p:cNvSpPr>
            <a:spLocks/>
          </p:cNvSpPr>
          <p:nvPr/>
        </p:nvSpPr>
        <p:spPr bwMode="auto">
          <a:xfrm>
            <a:off x="2659510" y="307567"/>
            <a:ext cx="686477" cy="1436687"/>
          </a:xfrm>
          <a:custGeom>
            <a:avLst/>
            <a:gdLst>
              <a:gd name="T0" fmla="*/ 664256 w 21600"/>
              <a:gd name="T1" fmla="*/ 718250 h 21600"/>
              <a:gd name="T2" fmla="*/ 664256 w 21600"/>
              <a:gd name="T3" fmla="*/ 718250 h 21600"/>
              <a:gd name="T4" fmla="*/ 664256 w 21600"/>
              <a:gd name="T5" fmla="*/ 718250 h 21600"/>
              <a:gd name="T6" fmla="*/ 664256 w 21600"/>
              <a:gd name="T7" fmla="*/ 71825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15635" y="21600"/>
                  <a:pt x="10800" y="20622"/>
                  <a:pt x="10800" y="19416"/>
                </a:cubicBezTo>
                <a:lnTo>
                  <a:pt x="10800" y="12968"/>
                </a:lnTo>
                <a:cubicBezTo>
                  <a:pt x="10800" y="11762"/>
                  <a:pt x="5965" y="10784"/>
                  <a:pt x="0" y="10784"/>
                </a:cubicBezTo>
                <a:cubicBezTo>
                  <a:pt x="5965" y="10784"/>
                  <a:pt x="10800" y="9806"/>
                  <a:pt x="10800" y="8600"/>
                </a:cubicBezTo>
                <a:lnTo>
                  <a:pt x="10800" y="2184"/>
                </a:lnTo>
                <a:cubicBezTo>
                  <a:pt x="10800" y="978"/>
                  <a:pt x="15635" y="0"/>
                  <a:pt x="21600" y="0"/>
                </a:cubicBezTo>
              </a:path>
            </a:pathLst>
          </a:custGeom>
          <a:noFill/>
          <a:ln w="63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45719" rIns="45719" anchor="ctr"/>
          <a:lstStyle/>
          <a:p>
            <a:endParaRPr lang="es-ES_tradnl"/>
          </a:p>
        </p:txBody>
      </p:sp>
      <p:sp>
        <p:nvSpPr>
          <p:cNvPr id="24583" name="CuadroTexto 18"/>
          <p:cNvSpPr txBox="1">
            <a:spLocks noChangeArrowheads="1"/>
          </p:cNvSpPr>
          <p:nvPr/>
        </p:nvSpPr>
        <p:spPr bwMode="auto">
          <a:xfrm>
            <a:off x="4475857" y="2857204"/>
            <a:ext cx="30738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s-MX" altLang="x-none" sz="1600" dirty="0"/>
              <a:t>A</a:t>
            </a:r>
            <a:r>
              <a:rPr lang="x-none" altLang="x-none" sz="1600" dirty="0"/>
              <a:t>segurar la </a:t>
            </a:r>
            <a:r>
              <a:rPr lang="x-none" altLang="x-none" sz="1600" b="1" dirty="0">
                <a:solidFill>
                  <a:srgbClr val="0070C0"/>
                </a:solidFill>
              </a:rPr>
              <a:t>sostenibilidad de las finanzas públicas</a:t>
            </a:r>
            <a:r>
              <a:rPr lang="x-none" altLang="x-none" sz="1600" dirty="0">
                <a:solidFill>
                  <a:srgbClr val="0070C0"/>
                </a:solidFill>
              </a:rPr>
              <a:t> </a:t>
            </a:r>
            <a:r>
              <a:rPr lang="x-none" altLang="x-none" sz="1600" dirty="0"/>
              <a:t>y, con ello, la estabilidad macroeconómica.</a:t>
            </a:r>
          </a:p>
        </p:txBody>
      </p:sp>
      <p:sp>
        <p:nvSpPr>
          <p:cNvPr id="24584" name="CuadroTexto 20"/>
          <p:cNvSpPr txBox="1">
            <a:spLocks noChangeArrowheads="1"/>
          </p:cNvSpPr>
          <p:nvPr/>
        </p:nvSpPr>
        <p:spPr bwMode="auto">
          <a:xfrm>
            <a:off x="343741" y="2857204"/>
            <a:ext cx="27038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x-none" altLang="x-none" sz="1600" dirty="0"/>
              <a:t>Una regla fiscal impone una </a:t>
            </a:r>
            <a:r>
              <a:rPr lang="x-none" altLang="x-none" sz="1600" b="1" dirty="0">
                <a:solidFill>
                  <a:srgbClr val="FF0000"/>
                </a:solidFill>
              </a:rPr>
              <a:t>restricción </a:t>
            </a:r>
            <a:r>
              <a:rPr lang="x-none" altLang="x-none" sz="1600" dirty="0"/>
              <a:t>sobre uno o varios </a:t>
            </a:r>
            <a:r>
              <a:rPr lang="x-none" altLang="x-none" sz="1600" b="1" dirty="0">
                <a:solidFill>
                  <a:srgbClr val="FF0000"/>
                </a:solidFill>
              </a:rPr>
              <a:t>agregados presupuestarios</a:t>
            </a:r>
            <a:r>
              <a:rPr lang="x-none" altLang="x-none" sz="1600" dirty="0"/>
              <a:t>. </a:t>
            </a:r>
          </a:p>
        </p:txBody>
      </p:sp>
      <p:sp>
        <p:nvSpPr>
          <p:cNvPr id="24585" name="Flecha: a la derecha 21"/>
          <p:cNvSpPr>
            <a:spLocks noChangeArrowheads="1"/>
          </p:cNvSpPr>
          <p:nvPr/>
        </p:nvSpPr>
        <p:spPr bwMode="auto">
          <a:xfrm>
            <a:off x="3274119" y="2755755"/>
            <a:ext cx="1201738" cy="768842"/>
          </a:xfrm>
          <a:prstGeom prst="rightArrow">
            <a:avLst>
              <a:gd name="adj1" fmla="val 27370"/>
              <a:gd name="adj2" fmla="val 57773"/>
            </a:avLst>
          </a:prstGeom>
          <a:solidFill>
            <a:srgbClr val="0070C0"/>
          </a:solidFill>
          <a:ln w="12700">
            <a:solidFill>
              <a:srgbClr val="32538F"/>
            </a:solidFill>
            <a:miter lim="800000"/>
            <a:headEnd/>
            <a:tailEnd/>
          </a:ln>
        </p:spPr>
        <p:txBody>
          <a:bodyPr lIns="45719" rIns="45719"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x-none" altLang="x-none">
              <a:solidFill>
                <a:srgbClr val="FFFFFF"/>
              </a:solidFill>
            </a:endParaRPr>
          </a:p>
        </p:txBody>
      </p:sp>
      <p:sp>
        <p:nvSpPr>
          <p:cNvPr id="11" name="CuadroTexto 23"/>
          <p:cNvSpPr txBox="1"/>
          <p:nvPr/>
        </p:nvSpPr>
        <p:spPr>
          <a:xfrm>
            <a:off x="5001776" y="2457154"/>
            <a:ext cx="1855787" cy="400050"/>
          </a:xfrm>
          <a:prstGeom prst="rect">
            <a:avLst/>
          </a:prstGeom>
          <a:solidFill>
            <a:schemeClr val="accent1">
              <a:lumMod val="50000"/>
            </a:schemeClr>
          </a:solidFill>
          <a:ln>
            <a:noFill/>
          </a:ln>
          <a:extLst>
            <a:ext uri="{C572A759-6A51-4108-AA02-DFA0A04FC94B}">
              <ma14:wrappingTextBoxFlag xmlns:ma14="http://schemas.microsoft.com/office/mac/drawingml/2011/main" xmlns="" val="1"/>
            </a:ext>
          </a:extLst>
        </p:spPr>
        <p:style>
          <a:lnRef idx="2">
            <a:schemeClr val="accent2">
              <a:shade val="50000"/>
            </a:schemeClr>
          </a:lnRef>
          <a:fillRef idx="1">
            <a:schemeClr val="accent2"/>
          </a:fillRef>
          <a:effectRef idx="0">
            <a:schemeClr val="accent2"/>
          </a:effectRef>
          <a:fontRef idx="minor">
            <a:schemeClr val="lt1"/>
          </a:fontRef>
        </p:style>
        <p:txBody>
          <a:bodyPr lIns="45719" rIns="45719">
            <a:spAutoFit/>
          </a:bodyPr>
          <a:lstStyle/>
          <a:p>
            <a:pPr algn="ctr">
              <a:defRPr/>
            </a:pPr>
            <a:r>
              <a:rPr lang="es-MX" sz="2000" dirty="0">
                <a:latin typeface="Arial" charset="0"/>
                <a:ea typeface="Arial" charset="0"/>
                <a:cs typeface="Arial" charset="0"/>
              </a:rPr>
              <a:t>O</a:t>
            </a:r>
            <a:r>
              <a:rPr sz="2000" dirty="0" err="1">
                <a:latin typeface="Arial" charset="0"/>
                <a:ea typeface="Arial" charset="0"/>
                <a:cs typeface="Arial" charset="0"/>
              </a:rPr>
              <a:t>bjetivo</a:t>
            </a:r>
            <a:endParaRPr sz="2000" dirty="0">
              <a:latin typeface="Arial" charset="0"/>
              <a:ea typeface="Arial" charset="0"/>
              <a:cs typeface="Arial" charset="0"/>
            </a:endParaRPr>
          </a:p>
        </p:txBody>
      </p:sp>
      <p:sp>
        <p:nvSpPr>
          <p:cNvPr id="24593" name="CuadroTexto 30"/>
          <p:cNvSpPr txBox="1">
            <a:spLocks noChangeArrowheads="1"/>
          </p:cNvSpPr>
          <p:nvPr/>
        </p:nvSpPr>
        <p:spPr bwMode="auto">
          <a:xfrm>
            <a:off x="630003" y="4385652"/>
            <a:ext cx="6103679" cy="1323439"/>
          </a:xfrm>
          <a:prstGeom prst="rect">
            <a:avLst/>
          </a:prstGeom>
          <a:solidFill>
            <a:schemeClr val="bg1"/>
          </a:solidFill>
          <a:ln>
            <a:noFill/>
          </a:ln>
          <a:extLst>
            <a:ext uri="{C572A759-6A51-4108-AA02-DFA0A04FC94B}">
              <ma14:wrappingTextBoxFlag xmlns:ma14="http://schemas.microsoft.com/office/mac/drawingml/2011/main" xmlns="" val="1"/>
            </a:ext>
          </a:extLst>
        </p:spPr>
        <p:txBody>
          <a:bodyPr wrap="square"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r>
              <a:rPr lang="x-none" altLang="x-none" sz="1600" dirty="0"/>
              <a:t>Se procura un tratamiento adecuado de la deuda pública en el mediano y largo plazo a través de dichas reglas fiscales, </a:t>
            </a:r>
            <a:r>
              <a:rPr lang="x-none" altLang="x-none" sz="1600" b="1" dirty="0">
                <a:solidFill>
                  <a:srgbClr val="990000"/>
                </a:solidFill>
              </a:rPr>
              <a:t>estableciendo límites numéricos y controles en el proceso de contratación</a:t>
            </a:r>
            <a:r>
              <a:rPr lang="x-none" altLang="x-none" sz="1600" dirty="0"/>
              <a:t>, lo que permite </a:t>
            </a:r>
            <a:r>
              <a:rPr lang="x-none" altLang="x-none" sz="1600" b="1" dirty="0">
                <a:solidFill>
                  <a:srgbClr val="990000"/>
                </a:solidFill>
              </a:rPr>
              <a:t>restringir políticas</a:t>
            </a:r>
            <a:r>
              <a:rPr lang="x-none" altLang="x-none" sz="1600" dirty="0"/>
              <a:t> de deuda que </a:t>
            </a:r>
            <a:r>
              <a:rPr lang="x-none" altLang="x-none" sz="1600" b="1" dirty="0"/>
              <a:t>comprometan recursos de gestiones posteriores.</a:t>
            </a:r>
          </a:p>
        </p:txBody>
      </p:sp>
    </p:spTree>
    <p:extLst>
      <p:ext uri="{BB962C8B-B14F-4D97-AF65-F5344CB8AC3E}">
        <p14:creationId xmlns:p14="http://schemas.microsoft.com/office/powerpoint/2010/main" val="2220180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FINANZAS PÙBL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679" y="-1"/>
            <a:ext cx="2735528" cy="441842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81031" y="1145459"/>
            <a:ext cx="8419070" cy="1754326"/>
          </a:xfrm>
          <a:prstGeom prst="rect">
            <a:avLst/>
          </a:prstGeom>
          <a:noFill/>
        </p:spPr>
        <p:txBody>
          <a:bodyPr wrap="square" rtlCol="0">
            <a:spAutoFit/>
          </a:bodyPr>
          <a:lstStyle/>
          <a:p>
            <a:r>
              <a:rPr lang="es-MX" sz="5400" b="1" dirty="0"/>
              <a:t>LO QUE APLICA DESDE 2018</a:t>
            </a:r>
            <a:endParaRPr lang="es-MX" sz="5400" b="1" i="1" dirty="0"/>
          </a:p>
        </p:txBody>
      </p:sp>
      <p:sp>
        <p:nvSpPr>
          <p:cNvPr id="7" name="Rectángulo 6"/>
          <p:cNvSpPr/>
          <p:nvPr/>
        </p:nvSpPr>
        <p:spPr>
          <a:xfrm>
            <a:off x="259711" y="3040515"/>
            <a:ext cx="4827678" cy="1200329"/>
          </a:xfrm>
          <a:prstGeom prst="rect">
            <a:avLst/>
          </a:prstGeom>
          <a:solidFill>
            <a:srgbClr val="FF0000"/>
          </a:solidFill>
        </p:spPr>
        <p:txBody>
          <a:bodyPr wrap="square">
            <a:spAutoFit/>
          </a:bodyPr>
          <a:lstStyle/>
          <a:p>
            <a:pPr algn="just"/>
            <a:r>
              <a:rPr lang="es-MX" b="1" dirty="0">
                <a:solidFill>
                  <a:srgbClr val="FFFF00"/>
                </a:solidFill>
              </a:rPr>
              <a:t>Artículo 21 LDF.- </a:t>
            </a:r>
            <a:r>
              <a:rPr lang="es-MX" dirty="0">
                <a:solidFill>
                  <a:schemeClr val="bg1"/>
                </a:solidFill>
              </a:rPr>
              <a:t>Los Municipios y sus Entes Públicos deberán observar las disposiciones establecidas en los artículos 8, 10, 11, 14, 15 y 17 de esta Ley. </a:t>
            </a:r>
          </a:p>
        </p:txBody>
      </p:sp>
    </p:spTree>
    <p:extLst>
      <p:ext uri="{BB962C8B-B14F-4D97-AF65-F5344CB8AC3E}">
        <p14:creationId xmlns:p14="http://schemas.microsoft.com/office/powerpoint/2010/main" val="413498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53658918"/>
              </p:ext>
            </p:extLst>
          </p:nvPr>
        </p:nvGraphicFramePr>
        <p:xfrm>
          <a:off x="429813" y="571760"/>
          <a:ext cx="8100039" cy="5479353"/>
        </p:xfrm>
        <a:graphic>
          <a:graphicData uri="http://schemas.openxmlformats.org/drawingml/2006/table">
            <a:tbl>
              <a:tblPr firstRow="1" firstCol="1" bandRow="1">
                <a:tableStyleId>{5C22544A-7EE6-4342-B048-85BDC9FD1C3A}</a:tableStyleId>
              </a:tblPr>
              <a:tblGrid>
                <a:gridCol w="806957">
                  <a:extLst>
                    <a:ext uri="{9D8B030D-6E8A-4147-A177-3AD203B41FA5}">
                      <a16:colId xmlns="" xmlns:a16="http://schemas.microsoft.com/office/drawing/2014/main" val="3401710399"/>
                    </a:ext>
                  </a:extLst>
                </a:gridCol>
                <a:gridCol w="4500162">
                  <a:extLst>
                    <a:ext uri="{9D8B030D-6E8A-4147-A177-3AD203B41FA5}">
                      <a16:colId xmlns="" xmlns:a16="http://schemas.microsoft.com/office/drawing/2014/main" val="3154038316"/>
                    </a:ext>
                  </a:extLst>
                </a:gridCol>
                <a:gridCol w="2792920">
                  <a:extLst>
                    <a:ext uri="{9D8B030D-6E8A-4147-A177-3AD203B41FA5}">
                      <a16:colId xmlns="" xmlns:a16="http://schemas.microsoft.com/office/drawing/2014/main" val="773308114"/>
                    </a:ext>
                  </a:extLst>
                </a:gridCol>
              </a:tblGrid>
              <a:tr h="304510">
                <a:tc>
                  <a:txBody>
                    <a:bodyPr/>
                    <a:lstStyle/>
                    <a:p>
                      <a:pPr algn="ctr">
                        <a:lnSpc>
                          <a:spcPct val="107000"/>
                        </a:lnSpc>
                        <a:spcAft>
                          <a:spcPts val="0"/>
                        </a:spcAft>
                      </a:pPr>
                      <a:r>
                        <a:rPr lang="es-MX" sz="1600" dirty="0">
                          <a:effectLst/>
                        </a:rPr>
                        <a:t>2018</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solidFill>
                      <a:srgbClr val="FFC000"/>
                    </a:solidFill>
                  </a:tcPr>
                </a:tc>
                <a:tc>
                  <a:txBody>
                    <a:bodyPr/>
                    <a:lstStyle/>
                    <a:p>
                      <a:pPr algn="just">
                        <a:lnSpc>
                          <a:spcPct val="107000"/>
                        </a:lnSpc>
                        <a:spcAft>
                          <a:spcPts val="0"/>
                        </a:spcAft>
                      </a:pPr>
                      <a:r>
                        <a:rPr lang="es-MX" sz="1600" dirty="0">
                          <a:effectLst/>
                        </a:rPr>
                        <a:t>Entidades Federativas: 5% de recursos del Presupuesto de Egresos para atender a la población afectada y los daños causados a la infraestructura pública estatal por desastres naturales.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solidFill>
                      <a:schemeClr val="bg1">
                        <a:lumMod val="50000"/>
                      </a:schemeClr>
                    </a:solidFill>
                  </a:tcPr>
                </a:tc>
                <a:tc>
                  <a:txBody>
                    <a:bodyPr/>
                    <a:lstStyle/>
                    <a:p>
                      <a:pPr algn="ctr">
                        <a:lnSpc>
                          <a:spcPct val="107000"/>
                        </a:lnSpc>
                        <a:spcAft>
                          <a:spcPts val="0"/>
                        </a:spcAft>
                      </a:pPr>
                      <a:r>
                        <a:rPr lang="es-MX" sz="1600" dirty="0">
                          <a:effectLst/>
                        </a:rPr>
                        <a:t>Artículo Quinto</a:t>
                      </a:r>
                      <a:r>
                        <a:rPr lang="es-MX" sz="1600" baseline="0" dirty="0">
                          <a:effectLst/>
                        </a:rPr>
                        <a:t> Transitorio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solidFill>
                      <a:schemeClr val="bg1">
                        <a:lumMod val="50000"/>
                      </a:schemeClr>
                    </a:solidFill>
                  </a:tcPr>
                </a:tc>
                <a:extLst>
                  <a:ext uri="{0D108BD9-81ED-4DB2-BD59-A6C34878D82A}">
                    <a16:rowId xmlns="" xmlns:a16="http://schemas.microsoft.com/office/drawing/2014/main" val="741843937"/>
                  </a:ext>
                </a:extLst>
              </a:tr>
              <a:tr h="507516">
                <a:tc>
                  <a:txBody>
                    <a:bodyPr/>
                    <a:lstStyle/>
                    <a:p>
                      <a:pPr algn="ctr">
                        <a:lnSpc>
                          <a:spcPct val="107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solidFill>
                      <a:srgbClr val="FFC000"/>
                    </a:solidFill>
                  </a:tcPr>
                </a:tc>
                <a:tc>
                  <a:txBody>
                    <a:bodyPr/>
                    <a:lstStyle/>
                    <a:p>
                      <a:pPr algn="just">
                        <a:lnSpc>
                          <a:spcPct val="107000"/>
                        </a:lnSpc>
                        <a:spcAft>
                          <a:spcPts val="0"/>
                        </a:spcAft>
                      </a:pPr>
                      <a:r>
                        <a:rPr lang="es-MX" sz="1600" dirty="0">
                          <a:effectLst/>
                        </a:rPr>
                        <a:t>Entidades Federativas y </a:t>
                      </a:r>
                      <a:r>
                        <a:rPr lang="es-MX" sz="1600" b="1" u="sng" dirty="0">
                          <a:solidFill>
                            <a:srgbClr val="FF0000"/>
                          </a:solidFill>
                          <a:effectLst/>
                        </a:rPr>
                        <a:t>Municipios: </a:t>
                      </a:r>
                      <a:r>
                        <a:rPr lang="es-MX" sz="1600" dirty="0">
                          <a:effectLst/>
                        </a:rPr>
                        <a:t>Disposiciones en materia de servicios personales, quedan exceptos los servicios asociados a seguridad pública, al personal médico, paramédico y a fin, no deberá considerarse en la excepción al personal administrativo. </a:t>
                      </a:r>
                    </a:p>
                    <a:p>
                      <a:pPr algn="just">
                        <a:lnSpc>
                          <a:spcPct val="107000"/>
                        </a:lnSpc>
                        <a:spcAft>
                          <a:spcPts val="0"/>
                        </a:spcAft>
                      </a:pPr>
                      <a:r>
                        <a:rPr lang="es-MX" sz="16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tc>
                <a:tc>
                  <a:txBody>
                    <a:bodyPr/>
                    <a:lstStyle/>
                    <a:p>
                      <a:pPr algn="ctr">
                        <a:lnSpc>
                          <a:spcPct val="107000"/>
                        </a:lnSpc>
                        <a:spcAft>
                          <a:spcPts val="0"/>
                        </a:spcAft>
                      </a:pPr>
                      <a:r>
                        <a:rPr lang="es-MX" sz="1600" dirty="0">
                          <a:effectLst/>
                        </a:rPr>
                        <a:t>Artículos Sexto y Décimo  Transitorio</a:t>
                      </a:r>
                    </a:p>
                    <a:p>
                      <a:pPr algn="ctr">
                        <a:lnSpc>
                          <a:spcPct val="107000"/>
                        </a:lnSpc>
                        <a:spcAft>
                          <a:spcPts val="0"/>
                        </a:spcAft>
                      </a:pPr>
                      <a:r>
                        <a:rPr lang="es-MX" sz="1600" dirty="0">
                          <a:effectLst/>
                        </a:rPr>
                        <a:t>relacionados con los artículos 10 y 21 de la Ley.</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tc>
                <a:extLst>
                  <a:ext uri="{0D108BD9-81ED-4DB2-BD59-A6C34878D82A}">
                    <a16:rowId xmlns="" xmlns:a16="http://schemas.microsoft.com/office/drawing/2014/main" val="3180516510"/>
                  </a:ext>
                </a:extLst>
              </a:tr>
              <a:tr h="235694">
                <a:tc>
                  <a:txBody>
                    <a:bodyPr/>
                    <a:lstStyle/>
                    <a:p>
                      <a:pPr algn="ctr">
                        <a:lnSpc>
                          <a:spcPct val="107000"/>
                        </a:lnSpc>
                        <a:spcAft>
                          <a:spcPts val="0"/>
                        </a:spcAft>
                      </a:pPr>
                      <a:r>
                        <a:rPr lang="es-MX" sz="16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solidFill>
                      <a:srgbClr val="FFC000"/>
                    </a:solidFill>
                  </a:tcPr>
                </a:tc>
                <a:tc>
                  <a:txBody>
                    <a:bodyPr/>
                    <a:lstStyle/>
                    <a:p>
                      <a:pPr algn="just">
                        <a:lnSpc>
                          <a:spcPct val="107000"/>
                        </a:lnSpc>
                        <a:spcAft>
                          <a:spcPts val="0"/>
                        </a:spcAft>
                      </a:pPr>
                      <a:r>
                        <a:rPr lang="es-MX" sz="1600">
                          <a:effectLst/>
                        </a:rPr>
                        <a:t>Entidades Federativas: ADEFAS, deudas del ejercicio fiscal anterior podrán ser hasta por el 4% los ingresos totales del Municipio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tc>
                <a:tc>
                  <a:txBody>
                    <a:bodyPr/>
                    <a:lstStyle/>
                    <a:p>
                      <a:pPr algn="ctr">
                        <a:lnSpc>
                          <a:spcPct val="107000"/>
                        </a:lnSpc>
                        <a:spcAft>
                          <a:spcPts val="0"/>
                        </a:spcAft>
                      </a:pPr>
                      <a:r>
                        <a:rPr lang="es-MX" sz="1600" dirty="0">
                          <a:effectLst/>
                        </a:rPr>
                        <a:t>Artículo Séptimo Transitorio</a:t>
                      </a:r>
                    </a:p>
                    <a:p>
                      <a:pPr algn="ctr">
                        <a:lnSpc>
                          <a:spcPct val="107000"/>
                        </a:lnSpc>
                        <a:spcAft>
                          <a:spcPts val="0"/>
                        </a:spcAft>
                      </a:pPr>
                      <a:r>
                        <a:rPr lang="es-MX" sz="1600" dirty="0">
                          <a:effectLst/>
                        </a:rPr>
                        <a:t>en relación con el artículo 12 de la Ley.</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tc>
                <a:extLst>
                  <a:ext uri="{0D108BD9-81ED-4DB2-BD59-A6C34878D82A}">
                    <a16:rowId xmlns="" xmlns:a16="http://schemas.microsoft.com/office/drawing/2014/main" val="1074711030"/>
                  </a:ext>
                </a:extLst>
              </a:tr>
              <a:tr h="356181">
                <a:tc>
                  <a:txBody>
                    <a:bodyPr/>
                    <a:lstStyle/>
                    <a:p>
                      <a:pPr algn="ctr">
                        <a:lnSpc>
                          <a:spcPct val="107000"/>
                        </a:lnSpc>
                        <a:spcAft>
                          <a:spcPts val="0"/>
                        </a:spcAft>
                      </a:pPr>
                      <a:r>
                        <a:rPr lang="es-MX" sz="1600" dirty="0">
                          <a:effectLst/>
                        </a:rPr>
                        <a:t>1º de Enero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solidFill>
                      <a:srgbClr val="FFC000"/>
                    </a:solidFill>
                  </a:tcPr>
                </a:tc>
                <a:tc>
                  <a:txBody>
                    <a:bodyPr/>
                    <a:lstStyle/>
                    <a:p>
                      <a:pPr algn="just">
                        <a:lnSpc>
                          <a:spcPct val="107000"/>
                        </a:lnSpc>
                        <a:spcAft>
                          <a:spcPts val="0"/>
                        </a:spcAft>
                      </a:pPr>
                      <a:r>
                        <a:rPr lang="es-MX" sz="1600">
                          <a:effectLst/>
                        </a:rPr>
                        <a:t>Entidades Federativas: Registro de Proyectos de Inversión Pública Productiva.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tc>
                <a:tc>
                  <a:txBody>
                    <a:bodyPr/>
                    <a:lstStyle/>
                    <a:p>
                      <a:pPr algn="ctr">
                        <a:lnSpc>
                          <a:spcPct val="107000"/>
                        </a:lnSpc>
                        <a:spcAft>
                          <a:spcPts val="0"/>
                        </a:spcAft>
                      </a:pPr>
                      <a:r>
                        <a:rPr lang="es-MX" sz="1600" dirty="0">
                          <a:effectLst/>
                        </a:rPr>
                        <a:t>Artículo Octavo Transitorio</a:t>
                      </a:r>
                    </a:p>
                    <a:p>
                      <a:pPr algn="ctr">
                        <a:lnSpc>
                          <a:spcPct val="107000"/>
                        </a:lnSpc>
                        <a:spcAft>
                          <a:spcPts val="0"/>
                        </a:spcAft>
                      </a:pPr>
                      <a:r>
                        <a:rPr lang="es-MX" sz="1600" dirty="0">
                          <a:effectLst/>
                        </a:rPr>
                        <a:t>en relación con los artículos 13 fracción III segundo párrafo y la fracción V de la Ley.</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984" marR="55984" marT="0" marB="0"/>
                </a:tc>
                <a:extLst>
                  <a:ext uri="{0D108BD9-81ED-4DB2-BD59-A6C34878D82A}">
                    <a16:rowId xmlns="" xmlns:a16="http://schemas.microsoft.com/office/drawing/2014/main" val="3154307306"/>
                  </a:ext>
                </a:extLst>
              </a:tr>
            </a:tbl>
          </a:graphicData>
        </a:graphic>
      </p:graphicFrame>
    </p:spTree>
    <p:extLst>
      <p:ext uri="{BB962C8B-B14F-4D97-AF65-F5344CB8AC3E}">
        <p14:creationId xmlns:p14="http://schemas.microsoft.com/office/powerpoint/2010/main" val="1149684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3728782"/>
              </p:ext>
            </p:extLst>
          </p:nvPr>
        </p:nvGraphicFramePr>
        <p:xfrm>
          <a:off x="403451" y="392890"/>
          <a:ext cx="7755660" cy="5935345"/>
        </p:xfrm>
        <a:graphic>
          <a:graphicData uri="http://schemas.openxmlformats.org/drawingml/2006/table">
            <a:tbl>
              <a:tblPr firstRow="1" firstCol="1" bandRow="1">
                <a:tableStyleId>{5C22544A-7EE6-4342-B048-85BDC9FD1C3A}</a:tableStyleId>
              </a:tblPr>
              <a:tblGrid>
                <a:gridCol w="4785594">
                  <a:extLst>
                    <a:ext uri="{9D8B030D-6E8A-4147-A177-3AD203B41FA5}">
                      <a16:colId xmlns="" xmlns:a16="http://schemas.microsoft.com/office/drawing/2014/main" val="830882891"/>
                    </a:ext>
                  </a:extLst>
                </a:gridCol>
                <a:gridCol w="2970066">
                  <a:extLst>
                    <a:ext uri="{9D8B030D-6E8A-4147-A177-3AD203B41FA5}">
                      <a16:colId xmlns="" xmlns:a16="http://schemas.microsoft.com/office/drawing/2014/main" val="1878042243"/>
                    </a:ext>
                  </a:extLst>
                </a:gridCol>
              </a:tblGrid>
              <a:tr h="208280">
                <a:tc>
                  <a:txBody>
                    <a:bodyPr/>
                    <a:lstStyle/>
                    <a:p>
                      <a:pPr algn="just">
                        <a:lnSpc>
                          <a:spcPct val="107000"/>
                        </a:lnSpc>
                        <a:spcAft>
                          <a:spcPts val="0"/>
                        </a:spcAft>
                      </a:pPr>
                      <a:r>
                        <a:rPr lang="es-MX" sz="1400" u="sng" dirty="0">
                          <a:solidFill>
                            <a:srgbClr val="FF0000"/>
                          </a:solidFill>
                          <a:effectLst/>
                        </a:rPr>
                        <a:t>Municipios: </a:t>
                      </a:r>
                      <a:r>
                        <a:rPr lang="es-MX" sz="1400" dirty="0">
                          <a:solidFill>
                            <a:schemeClr val="tx1"/>
                          </a:solidFill>
                          <a:effectLst/>
                        </a:rPr>
                        <a:t>Disposiciones sobre Balance Presupuestario y Responsabilidad Hacendaria para Municipios:</a:t>
                      </a:r>
                    </a:p>
                    <a:p>
                      <a:pPr algn="just">
                        <a:lnSpc>
                          <a:spcPct val="107000"/>
                        </a:lnSpc>
                        <a:spcAft>
                          <a:spcPts val="0"/>
                        </a:spcAft>
                      </a:pPr>
                      <a:r>
                        <a:rPr lang="es-MX" sz="1400" dirty="0">
                          <a:solidFill>
                            <a:schemeClr val="tx1"/>
                          </a:solidFill>
                          <a:effectLst/>
                        </a:rPr>
                        <a:t> </a:t>
                      </a:r>
                    </a:p>
                    <a:p>
                      <a:pPr marL="342900" lvl="0" indent="-342900" algn="just">
                        <a:lnSpc>
                          <a:spcPct val="107000"/>
                        </a:lnSpc>
                        <a:spcAft>
                          <a:spcPts val="0"/>
                        </a:spcAft>
                        <a:buFont typeface="Symbol" panose="05050102010706020507" pitchFamily="18" charset="2"/>
                        <a:buChar char=""/>
                      </a:pPr>
                      <a:r>
                        <a:rPr lang="es-MX" sz="1400" dirty="0">
                          <a:solidFill>
                            <a:schemeClr val="tx1"/>
                          </a:solidFill>
                          <a:effectLst/>
                        </a:rPr>
                        <a:t>Contenido de las iniciativas de leyes de ingresos y proyectos de presupuestos de egresos deberán contener: objetivos, parámetros cuantificables, indicadores del desempeño, ser congruentes con los planes estatales y municipales de desarrollo y los programas que de ellos deriven; incluir a su vez objetivos anuales, estrategias y metas.</a:t>
                      </a:r>
                    </a:p>
                    <a:p>
                      <a:pPr marL="342900" lvl="0" indent="-342900" algn="just">
                        <a:lnSpc>
                          <a:spcPct val="107000"/>
                        </a:lnSpc>
                        <a:spcAft>
                          <a:spcPts val="0"/>
                        </a:spcAft>
                        <a:buFont typeface="Symbol" panose="05050102010706020507" pitchFamily="18" charset="2"/>
                        <a:buChar char=""/>
                      </a:pPr>
                      <a:r>
                        <a:rPr lang="es-MX" sz="1400" dirty="0">
                          <a:solidFill>
                            <a:schemeClr val="tx1"/>
                          </a:solidFill>
                          <a:effectLst/>
                        </a:rPr>
                        <a:t>Los Municipios deben de incluir en la iniciativa y proyecto antes mencionado:</a:t>
                      </a:r>
                    </a:p>
                    <a:p>
                      <a:pPr marL="342900" lvl="0" indent="-342900" algn="just">
                        <a:lnSpc>
                          <a:spcPct val="107000"/>
                        </a:lnSpc>
                        <a:spcAft>
                          <a:spcPts val="0"/>
                        </a:spcAft>
                        <a:buFont typeface="+mj-lt"/>
                        <a:buAutoNum type="alphaLcParenR"/>
                      </a:pPr>
                      <a:r>
                        <a:rPr lang="es-MX" sz="1400" dirty="0">
                          <a:solidFill>
                            <a:schemeClr val="tx1"/>
                          </a:solidFill>
                          <a:effectLst/>
                        </a:rPr>
                        <a:t>Proyecciones de Finanzas Públicas.</a:t>
                      </a:r>
                    </a:p>
                    <a:p>
                      <a:pPr marL="342900" lvl="0" indent="-342900" algn="just">
                        <a:lnSpc>
                          <a:spcPct val="107000"/>
                        </a:lnSpc>
                        <a:spcAft>
                          <a:spcPts val="0"/>
                        </a:spcAft>
                        <a:buFont typeface="+mj-lt"/>
                        <a:buAutoNum type="alphaLcParenR"/>
                      </a:pPr>
                      <a:r>
                        <a:rPr lang="es-MX" sz="1400" dirty="0">
                          <a:solidFill>
                            <a:schemeClr val="tx1"/>
                          </a:solidFill>
                          <a:effectLst/>
                        </a:rPr>
                        <a:t>Descripción de riesgos relevantes para las finanzas públicas (Deuda contingente) y programa de acción para hacerles frente.</a:t>
                      </a:r>
                    </a:p>
                    <a:p>
                      <a:pPr marL="342900" lvl="0" indent="-342900" algn="just">
                        <a:lnSpc>
                          <a:spcPct val="107000"/>
                        </a:lnSpc>
                        <a:spcAft>
                          <a:spcPts val="0"/>
                        </a:spcAft>
                        <a:buFont typeface="+mj-lt"/>
                        <a:buAutoNum type="alphaLcParenR"/>
                      </a:pPr>
                      <a:r>
                        <a:rPr lang="es-MX" sz="1400" dirty="0">
                          <a:solidFill>
                            <a:schemeClr val="tx1"/>
                          </a:solidFill>
                          <a:effectLst/>
                        </a:rPr>
                        <a:t>Resultados de Finanzas Públicas de los últimos 3 años y el ejercicio en cuestión (Formatos del CONAC).</a:t>
                      </a:r>
                    </a:p>
                    <a:p>
                      <a:pPr marL="342900" lvl="0" indent="-342900" algn="just">
                        <a:lnSpc>
                          <a:spcPct val="107000"/>
                        </a:lnSpc>
                        <a:spcAft>
                          <a:spcPts val="0"/>
                        </a:spcAft>
                        <a:buFont typeface="+mj-lt"/>
                        <a:buAutoNum type="alphaLcParenR"/>
                      </a:pPr>
                      <a:r>
                        <a:rPr lang="es-MX" sz="1400" dirty="0">
                          <a:solidFill>
                            <a:schemeClr val="tx1"/>
                          </a:solidFill>
                          <a:effectLst/>
                        </a:rPr>
                        <a:t>Estudio actuarial de pensiones, el cual deberá realizarse cuando menos cada 4 años.</a:t>
                      </a:r>
                    </a:p>
                    <a:p>
                      <a:pPr marL="342900" lvl="0" indent="-342900" algn="just">
                        <a:lnSpc>
                          <a:spcPct val="107000"/>
                        </a:lnSpc>
                        <a:spcAft>
                          <a:spcPts val="0"/>
                        </a:spcAft>
                        <a:buFont typeface="Symbol" panose="05050102010706020507" pitchFamily="18" charset="2"/>
                        <a:buChar char=""/>
                      </a:pPr>
                      <a:r>
                        <a:rPr lang="es-MX" sz="1400" dirty="0">
                          <a:solidFill>
                            <a:schemeClr val="tx1"/>
                          </a:solidFill>
                          <a:effectLst/>
                        </a:rPr>
                        <a:t>Gasto total propuesto, el aprobado y el ejercido deben contribuir al Balance Presupuestario Sostenible (Ver artículo 6 y 7 de la Ley, en relación al Balance Presupuestario Negativo).</a:t>
                      </a:r>
                    </a:p>
                    <a:p>
                      <a:pPr marL="342900" lvl="0" indent="-342900" algn="just">
                        <a:lnSpc>
                          <a:spcPct val="107000"/>
                        </a:lnSpc>
                        <a:spcAft>
                          <a:spcPts val="0"/>
                        </a:spcAft>
                        <a:buFont typeface="Symbol" panose="05050102010706020507" pitchFamily="18" charset="2"/>
                        <a:buChar char=""/>
                      </a:pPr>
                      <a:r>
                        <a:rPr lang="es-MX" sz="1400" dirty="0">
                          <a:effectLst/>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07000"/>
                        </a:lnSpc>
                        <a:spcAft>
                          <a:spcPts val="0"/>
                        </a:spcAft>
                      </a:pPr>
                      <a:r>
                        <a:rPr lang="es-MX" sz="1400" dirty="0">
                          <a:solidFill>
                            <a:schemeClr val="tx1"/>
                          </a:solidFill>
                          <a:effectLst/>
                        </a:rPr>
                        <a:t>Artículo Décimo  Transitorio</a:t>
                      </a:r>
                    </a:p>
                    <a:p>
                      <a:pPr algn="ctr">
                        <a:lnSpc>
                          <a:spcPct val="107000"/>
                        </a:lnSpc>
                        <a:spcAft>
                          <a:spcPts val="0"/>
                        </a:spcAft>
                      </a:pPr>
                      <a:r>
                        <a:rPr lang="es-MX" sz="1400" dirty="0">
                          <a:solidFill>
                            <a:schemeClr val="tx1"/>
                          </a:solidFill>
                          <a:effectLst/>
                        </a:rPr>
                        <a:t>en relación con los artículos 18, 19, 20, 21 y derivado de este último resultan a su vez aplicables los artículos </a:t>
                      </a:r>
                      <a:r>
                        <a:rPr lang="es-MX" sz="1400" dirty="0">
                          <a:solidFill>
                            <a:srgbClr val="FF0000"/>
                          </a:solidFill>
                          <a:effectLst/>
                        </a:rPr>
                        <a:t>8, 10, 11, 14, 15 y 17 de la Ley.</a:t>
                      </a:r>
                      <a:endParaRPr lang="es-MX"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 xmlns:a16="http://schemas.microsoft.com/office/drawing/2014/main" val="1954307633"/>
                  </a:ext>
                </a:extLst>
              </a:tr>
            </a:tbl>
          </a:graphicData>
        </a:graphic>
      </p:graphicFrame>
    </p:spTree>
    <p:extLst>
      <p:ext uri="{BB962C8B-B14F-4D97-AF65-F5344CB8AC3E}">
        <p14:creationId xmlns:p14="http://schemas.microsoft.com/office/powerpoint/2010/main" val="2665347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0423" y="519341"/>
            <a:ext cx="7486545" cy="5632311"/>
          </a:xfrm>
          <a:prstGeom prst="rect">
            <a:avLst/>
          </a:prstGeom>
          <a:solidFill>
            <a:schemeClr val="bg1"/>
          </a:solidFill>
        </p:spPr>
        <p:txBody>
          <a:bodyPr wrap="square">
            <a:spAutoFit/>
          </a:bodyPr>
          <a:lstStyle/>
          <a:p>
            <a:pPr algn="just"/>
            <a:r>
              <a:rPr lang="es-MX" sz="2400" b="1" dirty="0">
                <a:solidFill>
                  <a:srgbClr val="7030A0"/>
                </a:solidFill>
              </a:rPr>
              <a:t>Artículo 8.- </a:t>
            </a:r>
            <a:r>
              <a:rPr lang="es-MX" sz="2400" dirty="0"/>
              <a:t>Toda propuesta de aumento o creación de gasto del Presupuesto de Egresos, deberá acompañarse con la correspondiente iniciativa de ingreso o compensarse con reducciones en otras previsiones de gasto. </a:t>
            </a:r>
          </a:p>
          <a:p>
            <a:pPr algn="just"/>
            <a:r>
              <a:rPr lang="es-MX" sz="2400" dirty="0"/>
              <a:t> </a:t>
            </a:r>
          </a:p>
          <a:p>
            <a:pPr algn="just"/>
            <a:r>
              <a:rPr lang="es-MX" sz="2400" b="1" dirty="0">
                <a:solidFill>
                  <a:srgbClr val="FF0000"/>
                </a:solidFill>
              </a:rPr>
              <a:t>No procederá pago alguno que no esté comprendido en el Presupuesto de Egresos</a:t>
            </a:r>
            <a:r>
              <a:rPr lang="es-MX" sz="2400" dirty="0"/>
              <a:t>, determinado por ley posterior o con cargo a Ingresos excedentes. La Entidad Federativa deberá revelar en la cuenta pública y en los informes que periódicamente entreguen a la Legislatura local, la fuente de ingresos con la que se haya pagado el nuevo gasto, distinguiendo el Gasto etiquetado y no etiquetado.</a:t>
            </a:r>
          </a:p>
        </p:txBody>
      </p:sp>
    </p:spTree>
    <p:extLst>
      <p:ext uri="{BB962C8B-B14F-4D97-AF65-F5344CB8AC3E}">
        <p14:creationId xmlns:p14="http://schemas.microsoft.com/office/powerpoint/2010/main" val="3476963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00251" y="2606328"/>
            <a:ext cx="4960682" cy="1569660"/>
          </a:xfrm>
          <a:prstGeom prst="rect">
            <a:avLst/>
          </a:prstGeom>
          <a:noFill/>
        </p:spPr>
        <p:txBody>
          <a:bodyPr wrap="square" rtlCol="0">
            <a:spAutoFit/>
          </a:bodyPr>
          <a:lstStyle/>
          <a:p>
            <a:pPr algn="ctr"/>
            <a:r>
              <a:rPr lang="es-MX" sz="4800" b="1" dirty="0"/>
              <a:t>Servicios Personales</a:t>
            </a:r>
          </a:p>
        </p:txBody>
      </p:sp>
      <p:pic>
        <p:nvPicPr>
          <p:cNvPr id="6146" name="Picture 2" descr="Resultado de imagen para servicios person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830" y="1098527"/>
            <a:ext cx="4449170" cy="560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012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5610" y="1502193"/>
            <a:ext cx="7947764" cy="4708981"/>
          </a:xfrm>
          <a:prstGeom prst="rect">
            <a:avLst/>
          </a:prstGeom>
          <a:solidFill>
            <a:schemeClr val="bg1"/>
          </a:solidFill>
        </p:spPr>
        <p:txBody>
          <a:bodyPr wrap="square">
            <a:spAutoFit/>
          </a:bodyPr>
          <a:lstStyle/>
          <a:p>
            <a:pPr algn="just"/>
            <a:endParaRPr lang="es-MX" sz="2000" dirty="0"/>
          </a:p>
          <a:p>
            <a:pPr algn="just"/>
            <a:r>
              <a:rPr lang="es-MX" sz="2000" dirty="0"/>
              <a:t>I. La asignación global de recursos para servicios personales que se apruebe en el Presupuesto de Egresos, tendrá como límite, el producto que resulte de aplicar al monto aprobado en el Presupuesto de Egresos del ejercicio inmediato anterior, una tasa de crecimiento equivalente al valor que resulte menor entre: </a:t>
            </a:r>
          </a:p>
          <a:p>
            <a:pPr algn="just"/>
            <a:r>
              <a:rPr lang="es-MX" sz="2000" dirty="0"/>
              <a:t> </a:t>
            </a:r>
          </a:p>
          <a:p>
            <a:pPr algn="just"/>
            <a:r>
              <a:rPr lang="es-MX" sz="2000" dirty="0"/>
              <a:t>a) El 3 por ciento de crecimiento real, y </a:t>
            </a:r>
          </a:p>
          <a:p>
            <a:pPr algn="just"/>
            <a:r>
              <a:rPr lang="es-MX" sz="2000" dirty="0"/>
              <a:t> </a:t>
            </a:r>
          </a:p>
          <a:p>
            <a:pPr algn="just"/>
            <a:r>
              <a:rPr lang="es-MX" sz="2000" dirty="0"/>
              <a:t>b) El crecimiento real del Producto Interno Bruto señalado en los Criterios Generales de Política Económica para el ejercicio que se está presupuestando. En caso de que el Producto Interno Bruto presente una variación real negativa para el ejercicio que se está presupuestando, se deberá considerar un crecimiento real igual a cero. </a:t>
            </a:r>
          </a:p>
        </p:txBody>
      </p:sp>
      <p:sp>
        <p:nvSpPr>
          <p:cNvPr id="3" name="Rectángulo 2"/>
          <p:cNvSpPr/>
          <p:nvPr/>
        </p:nvSpPr>
        <p:spPr>
          <a:xfrm>
            <a:off x="559558" y="875489"/>
            <a:ext cx="8283815" cy="646331"/>
          </a:xfrm>
          <a:prstGeom prst="rect">
            <a:avLst/>
          </a:prstGeom>
          <a:solidFill>
            <a:schemeClr val="bg1"/>
          </a:solidFill>
        </p:spPr>
        <p:txBody>
          <a:bodyPr wrap="square">
            <a:spAutoFit/>
          </a:bodyPr>
          <a:lstStyle/>
          <a:p>
            <a:pPr algn="just"/>
            <a:r>
              <a:rPr lang="es-MX" b="1" dirty="0">
                <a:solidFill>
                  <a:srgbClr val="FF0000"/>
                </a:solidFill>
              </a:rPr>
              <a:t>Artículo 10.- En materia de servicios personales, las entidades federativas observarán lo siguiente:</a:t>
            </a:r>
          </a:p>
        </p:txBody>
      </p:sp>
    </p:spTree>
    <p:extLst>
      <p:ext uri="{BB962C8B-B14F-4D97-AF65-F5344CB8AC3E}">
        <p14:creationId xmlns:p14="http://schemas.microsoft.com/office/powerpoint/2010/main" val="518153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1877" y="913713"/>
            <a:ext cx="8204548" cy="5355312"/>
          </a:xfrm>
          <a:prstGeom prst="rect">
            <a:avLst/>
          </a:prstGeom>
          <a:solidFill>
            <a:schemeClr val="bg1"/>
          </a:solidFill>
        </p:spPr>
        <p:txBody>
          <a:bodyPr wrap="square">
            <a:spAutoFit/>
          </a:bodyPr>
          <a:lstStyle/>
          <a:p>
            <a:pPr algn="just"/>
            <a:r>
              <a:rPr lang="es-MX" dirty="0"/>
              <a:t>Los </a:t>
            </a:r>
            <a:r>
              <a:rPr lang="es-MX" b="1" dirty="0">
                <a:solidFill>
                  <a:srgbClr val="FF0000"/>
                </a:solidFill>
              </a:rPr>
              <a:t>gastos en servicios personales que sean estrictamente indispensables </a:t>
            </a:r>
            <a:r>
              <a:rPr lang="es-MX" u="sng" dirty="0"/>
              <a:t>para la implementación de nuevas leyes federales o reformas a las mismas</a:t>
            </a:r>
            <a:r>
              <a:rPr lang="es-MX" dirty="0"/>
              <a:t>, podrán autorizarse sin sujetarse al límite establecido en la presente fracción, hasta por el monto que específicamente se requiera para dar cumplimiento a la ley respectiva. </a:t>
            </a:r>
          </a:p>
          <a:p>
            <a:pPr algn="just"/>
            <a:r>
              <a:rPr lang="es-MX" dirty="0"/>
              <a:t> </a:t>
            </a:r>
          </a:p>
          <a:p>
            <a:pPr algn="just"/>
            <a:r>
              <a:rPr lang="es-MX" dirty="0"/>
              <a:t>II. En el proyecto de Presupuesto de Egresos se deberá presentar en una sección específica, las erogaciones correspondientes al </a:t>
            </a:r>
            <a:r>
              <a:rPr lang="es-MX" u="sng" dirty="0">
                <a:solidFill>
                  <a:srgbClr val="C00000"/>
                </a:solidFill>
              </a:rPr>
              <a:t>gasto en servicios personales</a:t>
            </a:r>
            <a:r>
              <a:rPr lang="es-MX" dirty="0"/>
              <a:t>, el cual comprende: </a:t>
            </a:r>
          </a:p>
          <a:p>
            <a:pPr algn="just"/>
            <a:r>
              <a:rPr lang="es-MX" dirty="0"/>
              <a:t> </a:t>
            </a:r>
          </a:p>
          <a:p>
            <a:pPr algn="just"/>
            <a:r>
              <a:rPr lang="es-MX" dirty="0"/>
              <a:t>a) Las remuneraciones de los servidores públicos, desglosando las </a:t>
            </a:r>
            <a:r>
              <a:rPr lang="es-MX" u="sng" dirty="0"/>
              <a:t>Percepciones ordinarias </a:t>
            </a:r>
            <a:r>
              <a:rPr lang="es-MX" dirty="0"/>
              <a:t>y </a:t>
            </a:r>
            <a:r>
              <a:rPr lang="es-MX" u="sng" dirty="0"/>
              <a:t>extraordinarias</a:t>
            </a:r>
            <a:r>
              <a:rPr lang="es-MX" dirty="0"/>
              <a:t>, e incluyendo las erogaciones por concepto de obligaciones de </a:t>
            </a:r>
            <a:r>
              <a:rPr lang="es-MX" u="sng" dirty="0"/>
              <a:t>carácter fiscal </a:t>
            </a:r>
            <a:r>
              <a:rPr lang="es-MX" dirty="0"/>
              <a:t>y de </a:t>
            </a:r>
            <a:r>
              <a:rPr lang="es-MX" u="sng" dirty="0"/>
              <a:t>seguridad social </a:t>
            </a:r>
            <a:r>
              <a:rPr lang="es-MX" dirty="0"/>
              <a:t>inherentes a dichas remuneraciones, y </a:t>
            </a:r>
          </a:p>
          <a:p>
            <a:pPr algn="just"/>
            <a:r>
              <a:rPr lang="es-MX" dirty="0"/>
              <a:t> </a:t>
            </a:r>
          </a:p>
          <a:p>
            <a:pPr algn="just"/>
            <a:r>
              <a:rPr lang="es-MX" dirty="0"/>
              <a:t>b) </a:t>
            </a:r>
            <a:r>
              <a:rPr lang="es-MX" u="sng" dirty="0"/>
              <a:t>Las previsiones salariales y económicas para cubrir los incrementos salariales</a:t>
            </a:r>
            <a:r>
              <a:rPr lang="es-MX" dirty="0"/>
              <a:t>, </a:t>
            </a:r>
            <a:r>
              <a:rPr lang="es-MX" u="sng" dirty="0"/>
              <a:t>la creación de plazas </a:t>
            </a:r>
            <a:r>
              <a:rPr lang="es-MX" dirty="0"/>
              <a:t>y otras medidas económicas de índole laboral. Dichas previsiones serán incluidas en un capítulo específico del Presupuesto de Egreso.</a:t>
            </a:r>
          </a:p>
        </p:txBody>
      </p:sp>
    </p:spTree>
    <p:extLst>
      <p:ext uri="{BB962C8B-B14F-4D97-AF65-F5344CB8AC3E}">
        <p14:creationId xmlns:p14="http://schemas.microsoft.com/office/powerpoint/2010/main" val="544008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455" y="1543689"/>
            <a:ext cx="8004130" cy="3108543"/>
          </a:xfrm>
          <a:prstGeom prst="rect">
            <a:avLst/>
          </a:prstGeom>
          <a:solidFill>
            <a:schemeClr val="bg1"/>
          </a:solidFill>
        </p:spPr>
        <p:txBody>
          <a:bodyPr wrap="square">
            <a:spAutoFit/>
          </a:bodyPr>
          <a:lstStyle/>
          <a:p>
            <a:pPr algn="just"/>
            <a:r>
              <a:rPr lang="es-MX" sz="2800" b="1" dirty="0">
                <a:solidFill>
                  <a:srgbClr val="FFC000"/>
                </a:solidFill>
              </a:rPr>
              <a:t>Artículo 11.- </a:t>
            </a:r>
            <a:r>
              <a:rPr lang="es-MX" sz="2800" dirty="0"/>
              <a:t>Las Entidades Federativas deberán considerar en sus correspondientes Presupuestos de Egresos, las previsiones de gasto necesarias para hacer frente a los compromisos de pago que se deriven de los contratos de Asociación Público-Privada celebrados o por celebrarse durante el siguiente ejercicio fiscal. </a:t>
            </a:r>
          </a:p>
        </p:txBody>
      </p:sp>
    </p:spTree>
    <p:extLst>
      <p:ext uri="{BB962C8B-B14F-4D97-AF65-F5344CB8AC3E}">
        <p14:creationId xmlns:p14="http://schemas.microsoft.com/office/powerpoint/2010/main" val="1274997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515428513"/>
              </p:ext>
            </p:extLst>
          </p:nvPr>
        </p:nvGraphicFramePr>
        <p:xfrm>
          <a:off x="341419" y="1843270"/>
          <a:ext cx="7880920" cy="3195955"/>
        </p:xfrm>
        <a:graphic>
          <a:graphicData uri="http://schemas.openxmlformats.org/drawingml/2006/table">
            <a:tbl>
              <a:tblPr firstRow="1" firstCol="1" bandRow="1">
                <a:tableStyleId>{5C22544A-7EE6-4342-B048-85BDC9FD1C3A}</a:tableStyleId>
              </a:tblPr>
              <a:tblGrid>
                <a:gridCol w="4862885">
                  <a:extLst>
                    <a:ext uri="{9D8B030D-6E8A-4147-A177-3AD203B41FA5}">
                      <a16:colId xmlns="" xmlns:a16="http://schemas.microsoft.com/office/drawing/2014/main" val="1142254258"/>
                    </a:ext>
                  </a:extLst>
                </a:gridCol>
                <a:gridCol w="3018035">
                  <a:extLst>
                    <a:ext uri="{9D8B030D-6E8A-4147-A177-3AD203B41FA5}">
                      <a16:colId xmlns="" xmlns:a16="http://schemas.microsoft.com/office/drawing/2014/main" val="3725148189"/>
                    </a:ext>
                  </a:extLst>
                </a:gridCol>
              </a:tblGrid>
              <a:tr h="208280">
                <a:tc>
                  <a:txBody>
                    <a:bodyPr/>
                    <a:lstStyle/>
                    <a:p>
                      <a:pPr algn="just">
                        <a:lnSpc>
                          <a:spcPct val="107000"/>
                        </a:lnSpc>
                        <a:spcAft>
                          <a:spcPts val="0"/>
                        </a:spcAft>
                      </a:pPr>
                      <a:r>
                        <a:rPr lang="es-MX" sz="2800" dirty="0">
                          <a:solidFill>
                            <a:srgbClr val="FF0000"/>
                          </a:solidFill>
                          <a:effectLst/>
                        </a:rPr>
                        <a:t>Municipios: </a:t>
                      </a:r>
                      <a:r>
                        <a:rPr lang="es-MX" sz="2800" u="sng" dirty="0">
                          <a:solidFill>
                            <a:schemeClr val="tx1"/>
                          </a:solidFill>
                          <a:effectLst/>
                        </a:rPr>
                        <a:t>ADEFAS</a:t>
                      </a:r>
                      <a:r>
                        <a:rPr lang="es-MX" sz="2800" dirty="0">
                          <a:solidFill>
                            <a:schemeClr val="tx1"/>
                          </a:solidFill>
                          <a:effectLst/>
                        </a:rPr>
                        <a:t>, deudas del ejercicio fiscal anterior podrán ser hasta por el 5.5% de los </a:t>
                      </a:r>
                      <a:r>
                        <a:rPr lang="es-MX" sz="2800" u="sng" dirty="0">
                          <a:solidFill>
                            <a:schemeClr val="tx1"/>
                          </a:solidFill>
                          <a:effectLst/>
                        </a:rPr>
                        <a:t>ingresos totales </a:t>
                      </a:r>
                      <a:r>
                        <a:rPr lang="es-MX" sz="2800" dirty="0">
                          <a:solidFill>
                            <a:schemeClr val="tx1"/>
                          </a:solidFill>
                          <a:effectLst/>
                        </a:rPr>
                        <a:t>del Municipio.</a:t>
                      </a:r>
                      <a:endParaRPr lang="es-MX"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0"/>
                        </a:spcAft>
                      </a:pPr>
                      <a:r>
                        <a:rPr lang="es-MX" sz="2800" dirty="0">
                          <a:solidFill>
                            <a:schemeClr val="tx1"/>
                          </a:solidFill>
                          <a:effectLst/>
                        </a:rPr>
                        <a:t>Artículo Décimo Primero Transitorio</a:t>
                      </a:r>
                    </a:p>
                    <a:p>
                      <a:pPr algn="ctr">
                        <a:lnSpc>
                          <a:spcPct val="107000"/>
                        </a:lnSpc>
                        <a:spcAft>
                          <a:spcPts val="0"/>
                        </a:spcAft>
                      </a:pPr>
                      <a:r>
                        <a:rPr lang="es-MX" sz="2800" dirty="0">
                          <a:solidFill>
                            <a:schemeClr val="tx1"/>
                          </a:solidFill>
                          <a:effectLst/>
                        </a:rPr>
                        <a:t>en relación con el artículo 20 de la Ley.</a:t>
                      </a:r>
                    </a:p>
                    <a:p>
                      <a:pPr algn="ctr">
                        <a:lnSpc>
                          <a:spcPct val="107000"/>
                        </a:lnSpc>
                        <a:spcAft>
                          <a:spcPts val="0"/>
                        </a:spcAft>
                      </a:pPr>
                      <a:r>
                        <a:rPr lang="es-MX" sz="2800" dirty="0">
                          <a:effectLst/>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 xmlns:a16="http://schemas.microsoft.com/office/drawing/2014/main" val="704915408"/>
                  </a:ext>
                </a:extLst>
              </a:tr>
            </a:tbl>
          </a:graphicData>
        </a:graphic>
      </p:graphicFrame>
    </p:spTree>
    <p:extLst>
      <p:ext uri="{BB962C8B-B14F-4D97-AF65-F5344CB8AC3E}">
        <p14:creationId xmlns:p14="http://schemas.microsoft.com/office/powerpoint/2010/main" val="4111223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320" y="746077"/>
            <a:ext cx="7219666" cy="1614985"/>
          </a:xfrm>
        </p:spPr>
        <p:txBody>
          <a:bodyPr>
            <a:normAutofit fontScale="90000"/>
          </a:bodyPr>
          <a:lstStyle/>
          <a:p>
            <a:r>
              <a:rPr lang="es-MX" sz="2700" b="1" dirty="0">
                <a:solidFill>
                  <a:schemeClr val="tx1"/>
                </a:solidFill>
              </a:rPr>
              <a:t>¿A QUIÉNES DEBE IMPORTAR SE APLIQUE DISCIPLINA FINANCIERA EN EL </a:t>
            </a:r>
            <a:br>
              <a:rPr lang="es-MX" sz="2700" b="1" dirty="0">
                <a:solidFill>
                  <a:schemeClr val="tx1"/>
                </a:solidFill>
              </a:rPr>
            </a:br>
            <a:r>
              <a:rPr lang="es-MX" sz="2700" b="1" i="1" u="sng" dirty="0">
                <a:solidFill>
                  <a:schemeClr val="tx1"/>
                </a:solidFill>
              </a:rPr>
              <a:t>ÁMBITO MUNICIPAL</a:t>
            </a:r>
            <a:r>
              <a:rPr lang="es-MX" sz="2700" b="1" dirty="0">
                <a:solidFill>
                  <a:schemeClr val="tx1"/>
                </a:solidFill>
              </a:rPr>
              <a:t>?</a:t>
            </a:r>
            <a:r>
              <a:rPr lang="es-MX" dirty="0">
                <a:solidFill>
                  <a:schemeClr val="bg2">
                    <a:lumMod val="50000"/>
                  </a:schemeClr>
                </a:solidFill>
              </a:rPr>
              <a:t/>
            </a:r>
            <a:br>
              <a:rPr lang="es-MX" dirty="0">
                <a:solidFill>
                  <a:schemeClr val="bg2">
                    <a:lumMod val="50000"/>
                  </a:schemeClr>
                </a:solidFill>
              </a:rPr>
            </a:br>
            <a:endParaRPr lang="es-MX" dirty="0">
              <a:solidFill>
                <a:schemeClr val="bg2">
                  <a:lumMod val="50000"/>
                </a:schemeClr>
              </a:solidFill>
            </a:endParaRPr>
          </a:p>
        </p:txBody>
      </p:sp>
      <p:sp>
        <p:nvSpPr>
          <p:cNvPr id="3" name="Marcador de contenido 2"/>
          <p:cNvSpPr>
            <a:spLocks noGrp="1"/>
          </p:cNvSpPr>
          <p:nvPr>
            <p:ph idx="1"/>
          </p:nvPr>
        </p:nvSpPr>
        <p:spPr>
          <a:xfrm>
            <a:off x="1186604" y="2524835"/>
            <a:ext cx="6783690" cy="3275464"/>
          </a:xfrm>
        </p:spPr>
        <p:txBody>
          <a:bodyPr>
            <a:normAutofit lnSpcReduction="10000"/>
          </a:bodyPr>
          <a:lstStyle/>
          <a:p>
            <a:r>
              <a:rPr lang="es-MX" sz="2400" dirty="0">
                <a:solidFill>
                  <a:schemeClr val="tx1"/>
                </a:solidFill>
              </a:rPr>
              <a:t>PRESIDENTES MUNICIPALES;</a:t>
            </a:r>
          </a:p>
          <a:p>
            <a:r>
              <a:rPr lang="es-MX" sz="2400" dirty="0">
                <a:solidFill>
                  <a:schemeClr val="tx1"/>
                </a:solidFill>
              </a:rPr>
              <a:t>SÍNDICOS;</a:t>
            </a:r>
          </a:p>
          <a:p>
            <a:r>
              <a:rPr lang="es-MX" sz="2400" dirty="0">
                <a:solidFill>
                  <a:schemeClr val="tx1"/>
                </a:solidFill>
              </a:rPr>
              <a:t>REGIDORES;</a:t>
            </a:r>
          </a:p>
          <a:p>
            <a:r>
              <a:rPr lang="es-MX" sz="2400" dirty="0">
                <a:solidFill>
                  <a:schemeClr val="tx1"/>
                </a:solidFill>
              </a:rPr>
              <a:t>TESOREROS;</a:t>
            </a:r>
          </a:p>
          <a:p>
            <a:r>
              <a:rPr lang="es-MX" sz="2400" dirty="0">
                <a:solidFill>
                  <a:schemeClr val="tx1"/>
                </a:solidFill>
              </a:rPr>
              <a:t>CONTRALORES;</a:t>
            </a:r>
          </a:p>
          <a:p>
            <a:r>
              <a:rPr lang="es-MX" sz="2400" dirty="0">
                <a:solidFill>
                  <a:schemeClr val="tx1"/>
                </a:solidFill>
              </a:rPr>
              <a:t>Y PERSONAL EN GENERAL </a:t>
            </a:r>
          </a:p>
          <a:p>
            <a:pPr marL="0" indent="0">
              <a:buNone/>
            </a:pPr>
            <a:r>
              <a:rPr lang="es-MX" sz="2400" dirty="0">
                <a:solidFill>
                  <a:schemeClr val="tx1"/>
                </a:solidFill>
              </a:rPr>
              <a:t>DE LAS ÁREAS FINANCIERAS</a:t>
            </a:r>
          </a:p>
        </p:txBody>
      </p:sp>
    </p:spTree>
    <p:extLst>
      <p:ext uri="{BB962C8B-B14F-4D97-AF65-F5344CB8AC3E}">
        <p14:creationId xmlns:p14="http://schemas.microsoft.com/office/powerpoint/2010/main" val="1288166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3524" y="710245"/>
            <a:ext cx="7377830" cy="4678204"/>
          </a:xfrm>
          <a:prstGeom prst="rect">
            <a:avLst/>
          </a:prstGeom>
          <a:solidFill>
            <a:schemeClr val="bg1"/>
          </a:solidFill>
        </p:spPr>
        <p:txBody>
          <a:bodyPr wrap="square">
            <a:spAutoFit/>
          </a:bodyPr>
          <a:lstStyle/>
          <a:p>
            <a:endParaRPr lang="es-MX" dirty="0"/>
          </a:p>
          <a:p>
            <a:pPr algn="just"/>
            <a:r>
              <a:rPr lang="es-MX" sz="2000" b="1" dirty="0">
                <a:solidFill>
                  <a:srgbClr val="7030A0"/>
                </a:solidFill>
              </a:rPr>
              <a:t> </a:t>
            </a:r>
            <a:r>
              <a:rPr lang="es-MX" sz="2000" b="1" dirty="0">
                <a:solidFill>
                  <a:srgbClr val="FF0000"/>
                </a:solidFill>
              </a:rPr>
              <a:t>Artículo 13.- </a:t>
            </a:r>
            <a:r>
              <a:rPr lang="es-MX" sz="2000" dirty="0"/>
              <a:t>Una vez aprobado el Presupuesto de Egresos, para el ejercicio del gasto, las Entidades Federativas deberán observar las disposiciones siguientes: </a:t>
            </a:r>
          </a:p>
          <a:p>
            <a:pPr marL="531813" algn="just"/>
            <a:r>
              <a:rPr lang="es-MX" sz="2000" dirty="0"/>
              <a:t> </a:t>
            </a:r>
          </a:p>
          <a:p>
            <a:pPr marL="531813" algn="just"/>
            <a:endParaRPr lang="es-MX" sz="2000" dirty="0"/>
          </a:p>
          <a:p>
            <a:pPr marL="531813" algn="just"/>
            <a:r>
              <a:rPr lang="es-MX" sz="2000" dirty="0"/>
              <a:t>I. Sólo podrán comprometer recursos con cargo al presupuesto autorizado, contando previamente con la </a:t>
            </a:r>
            <a:r>
              <a:rPr lang="es-MX" sz="2000" u="sng" dirty="0"/>
              <a:t>suficiencia presupuestaria</a:t>
            </a:r>
            <a:r>
              <a:rPr lang="es-MX" sz="2000" dirty="0"/>
              <a:t>, </a:t>
            </a:r>
            <a:r>
              <a:rPr lang="es-MX" sz="2000" u="sng" dirty="0"/>
              <a:t>identificando la fuente de ingresos</a:t>
            </a:r>
            <a:r>
              <a:rPr lang="es-MX" sz="2000" dirty="0"/>
              <a:t>; </a:t>
            </a:r>
          </a:p>
          <a:p>
            <a:pPr marL="531813" algn="just"/>
            <a:r>
              <a:rPr lang="es-MX" sz="2000" dirty="0"/>
              <a:t> </a:t>
            </a:r>
          </a:p>
          <a:p>
            <a:pPr marL="531813" algn="just"/>
            <a:r>
              <a:rPr lang="es-MX" sz="2000" dirty="0"/>
              <a:t>II. Podrán realizar erogaciones adicionales a las aprobadas en el Presupuesto de Egresos con cargo </a:t>
            </a:r>
            <a:r>
              <a:rPr lang="es-MX" sz="2000" u="sng" dirty="0"/>
              <a:t>a los Ingresos excedentes que obtengan </a:t>
            </a:r>
            <a:r>
              <a:rPr lang="es-MX" sz="2000" dirty="0"/>
              <a:t>y </a:t>
            </a:r>
            <a:r>
              <a:rPr lang="es-MX" sz="2000" u="sng" dirty="0"/>
              <a:t>con la autorización previa de la secretaría de finanzas o su equivalente.</a:t>
            </a:r>
            <a:endParaRPr lang="es-MX" sz="2000" u="sng" dirty="0">
              <a:solidFill>
                <a:srgbClr val="FF0000"/>
              </a:solidFill>
            </a:endParaRPr>
          </a:p>
        </p:txBody>
      </p:sp>
    </p:spTree>
    <p:extLst>
      <p:ext uri="{BB962C8B-B14F-4D97-AF65-F5344CB8AC3E}">
        <p14:creationId xmlns:p14="http://schemas.microsoft.com/office/powerpoint/2010/main" val="3772252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8020" y="717264"/>
            <a:ext cx="8417491" cy="5509200"/>
          </a:xfrm>
          <a:prstGeom prst="rect">
            <a:avLst/>
          </a:prstGeom>
          <a:solidFill>
            <a:schemeClr val="bg1"/>
          </a:solidFill>
        </p:spPr>
        <p:txBody>
          <a:bodyPr wrap="square">
            <a:spAutoFit/>
          </a:bodyPr>
          <a:lstStyle/>
          <a:p>
            <a:pPr algn="just"/>
            <a:r>
              <a:rPr lang="es-MX" sz="1600" dirty="0"/>
              <a:t>III. Con anterioridad al ejercicio o contratación de cualquier programa o proyecto de inversión cuyo monto rebase el equivalente a 10 millones de Unidades de Inversión, deberá realizarse un análisis costo y beneficio, en donde se muestre que dichos programas y proyectos son susceptibles de generar, en cada caso, </a:t>
            </a:r>
            <a:r>
              <a:rPr lang="es-MX" sz="1600" b="1" dirty="0"/>
              <a:t>un beneficio social neto bajo supuestos razonables</a:t>
            </a:r>
            <a:r>
              <a:rPr lang="es-MX" sz="1600" dirty="0"/>
              <a:t>. Dicho análisis no se requerirá en el caso del gasto de inversión que se destine a la atención prioritaria de desastres naturales declarados en los términos de la Ley General de Protección Civil. </a:t>
            </a:r>
          </a:p>
          <a:p>
            <a:pPr algn="just"/>
            <a:endParaRPr lang="es-MX" sz="1600" dirty="0"/>
          </a:p>
          <a:p>
            <a:pPr algn="just"/>
            <a:r>
              <a:rPr lang="es-MX" sz="1600" dirty="0"/>
              <a:t>Para los propósitos señalados en el párrafo anterior, cada Entidad Federativa deberá contar con un área encargada de evaluar el análisis socioeconómico, conforme a los requisitos que, en su caso, se determinen para tales efectos; así como de integrar y administrar el registro de proyectos de Inversión pública productiva de la Entidad Federativa correspondiente. </a:t>
            </a:r>
            <a:r>
              <a:rPr lang="es-MX" sz="1600" dirty="0">
                <a:solidFill>
                  <a:srgbClr val="FF0000"/>
                </a:solidFill>
              </a:rPr>
              <a:t>EXECEPCIÓN PARA MUNICIPIOS.</a:t>
            </a:r>
            <a:endParaRPr lang="es-MX" sz="1600" dirty="0"/>
          </a:p>
          <a:p>
            <a:pPr algn="just"/>
            <a:endParaRPr lang="es-MX" sz="1600" dirty="0"/>
          </a:p>
          <a:p>
            <a:pPr algn="just"/>
            <a:r>
              <a:rPr lang="es-MX" sz="1600" dirty="0"/>
              <a:t>Tratándose de proyectos de Inversión pública productiva que se pretendan contratar bajo un esquema de Asociación Público-Privada, las Entidades Federativas y sus Entes Públicos deberán acreditar, por lo menos, </a:t>
            </a:r>
            <a:r>
              <a:rPr lang="es-MX" sz="1600" b="1" dirty="0"/>
              <a:t>un análisis de conveniencia </a:t>
            </a:r>
            <a:r>
              <a:rPr lang="es-MX" sz="1600" dirty="0"/>
              <a:t>para llevar a cabo el proyecto a través de dicho esquema, en comparación con un mecanismo de obra pública tradicional y </a:t>
            </a:r>
            <a:r>
              <a:rPr lang="es-MX" sz="1600" b="1" dirty="0"/>
              <a:t>un análisis de transferencia de riesgos </a:t>
            </a:r>
            <a:r>
              <a:rPr lang="es-MX" sz="1600" dirty="0"/>
              <a:t>al sector privado. </a:t>
            </a:r>
          </a:p>
          <a:p>
            <a:pPr algn="just"/>
            <a:r>
              <a:rPr lang="es-MX" sz="1600" dirty="0"/>
              <a:t> </a:t>
            </a:r>
          </a:p>
          <a:p>
            <a:pPr algn="just"/>
            <a:r>
              <a:rPr lang="es-MX" sz="1600" dirty="0"/>
              <a:t>Dichas evaluaciones deberán ser públicas a través de las páginas oficiales de Internet de las secretarías de finanzas o sus equivalentes de los gobiernos locales; </a:t>
            </a:r>
          </a:p>
        </p:txBody>
      </p:sp>
    </p:spTree>
    <p:extLst>
      <p:ext uri="{BB962C8B-B14F-4D97-AF65-F5344CB8AC3E}">
        <p14:creationId xmlns:p14="http://schemas.microsoft.com/office/powerpoint/2010/main" val="3899997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9776" y="1211311"/>
            <a:ext cx="8054234" cy="4478149"/>
          </a:xfrm>
          <a:prstGeom prst="rect">
            <a:avLst/>
          </a:prstGeom>
          <a:solidFill>
            <a:schemeClr val="bg1"/>
          </a:solidFill>
        </p:spPr>
        <p:txBody>
          <a:bodyPr wrap="square">
            <a:spAutoFit/>
          </a:bodyPr>
          <a:lstStyle/>
          <a:p>
            <a:pPr algn="just"/>
            <a:r>
              <a:rPr lang="es-MX" sz="1900" dirty="0"/>
              <a:t>IV. </a:t>
            </a:r>
            <a:r>
              <a:rPr lang="es-MX" sz="1900" i="1" u="sng" dirty="0">
                <a:solidFill>
                  <a:srgbClr val="C00000"/>
                </a:solidFill>
              </a:rPr>
              <a:t>Sólo procederá hacer pagos con base en el Presupuesto de Egresos autorizado</a:t>
            </a:r>
            <a:r>
              <a:rPr lang="es-MX" sz="1900" dirty="0"/>
              <a:t>, y por los conceptos </a:t>
            </a:r>
            <a:r>
              <a:rPr lang="es-MX" sz="1900" dirty="0">
                <a:solidFill>
                  <a:srgbClr val="FF0000"/>
                </a:solidFill>
              </a:rPr>
              <a:t>efectivamente devengados</a:t>
            </a:r>
            <a:r>
              <a:rPr lang="es-MX" sz="1900" dirty="0"/>
              <a:t>, siempre que se hubieren registrado y contabilizado debida y oportunamente las operaciones consideradas en éste; </a:t>
            </a:r>
          </a:p>
          <a:p>
            <a:pPr algn="just"/>
            <a:r>
              <a:rPr lang="es-MX" sz="1900" dirty="0"/>
              <a:t> </a:t>
            </a:r>
          </a:p>
          <a:p>
            <a:pPr algn="just"/>
            <a:r>
              <a:rPr lang="es-MX" sz="1900" dirty="0"/>
              <a:t>V. La asignación global de servicios personales aprobada originalmente en el Presupuesto de Egresos no podrá incrementarse durante el ejercicio fiscal. </a:t>
            </a:r>
            <a:r>
              <a:rPr lang="es-MX" sz="1900" u="sng" dirty="0"/>
              <a:t>Lo anterior, exceptuando el pago de sentencias laborales definitivas emitidas por la autoridad competente. </a:t>
            </a:r>
          </a:p>
          <a:p>
            <a:pPr algn="just"/>
            <a:r>
              <a:rPr lang="es-MX" sz="1900" u="sng" dirty="0"/>
              <a:t> </a:t>
            </a:r>
          </a:p>
          <a:p>
            <a:pPr algn="just"/>
            <a:r>
              <a:rPr lang="es-MX" sz="1900" dirty="0"/>
              <a:t>La secretaría de finanzas o su equivalente de cada Ente Público contará con </a:t>
            </a:r>
            <a:r>
              <a:rPr lang="es-MX" sz="1900" u="sng" dirty="0"/>
              <a:t>un sistema de registro y control de las erogaciones de servicios personales</a:t>
            </a:r>
            <a:r>
              <a:rPr lang="es-MX" sz="1900" dirty="0"/>
              <a:t>; </a:t>
            </a:r>
          </a:p>
          <a:p>
            <a:pPr algn="just"/>
            <a:r>
              <a:rPr lang="es-MX" sz="1900" dirty="0"/>
              <a:t> </a:t>
            </a:r>
          </a:p>
          <a:p>
            <a:pPr algn="just"/>
            <a:r>
              <a:rPr lang="es-MX" sz="1900" dirty="0"/>
              <a:t>VI. </a:t>
            </a:r>
            <a:r>
              <a:rPr lang="es-MX" sz="1900" dirty="0">
                <a:solidFill>
                  <a:srgbClr val="FF0000"/>
                </a:solidFill>
              </a:rPr>
              <a:t>Deberán tomar medidas para racionalizar el Gasto corriente.</a:t>
            </a:r>
          </a:p>
        </p:txBody>
      </p:sp>
    </p:spTree>
    <p:extLst>
      <p:ext uri="{BB962C8B-B14F-4D97-AF65-F5344CB8AC3E}">
        <p14:creationId xmlns:p14="http://schemas.microsoft.com/office/powerpoint/2010/main" val="3397679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2245" y="625967"/>
            <a:ext cx="8379913" cy="5509200"/>
          </a:xfrm>
          <a:prstGeom prst="rect">
            <a:avLst/>
          </a:prstGeom>
          <a:solidFill>
            <a:schemeClr val="bg1"/>
          </a:solidFill>
        </p:spPr>
        <p:txBody>
          <a:bodyPr wrap="square">
            <a:spAutoFit/>
          </a:bodyPr>
          <a:lstStyle/>
          <a:p>
            <a:pPr algn="just"/>
            <a:r>
              <a:rPr lang="es-MX" sz="1600" dirty="0"/>
              <a:t>Los </a:t>
            </a:r>
            <a:r>
              <a:rPr lang="es-MX" sz="1600" dirty="0">
                <a:solidFill>
                  <a:srgbClr val="FF0000"/>
                </a:solidFill>
              </a:rPr>
              <a:t>ahorros y economías </a:t>
            </a:r>
            <a:r>
              <a:rPr lang="es-MX" sz="1600" dirty="0"/>
              <a:t>generados como resultado de la aplicación de dichas medidas, así como los ahorros presupuestarios y las economías que resulten por concepto de un costo financiero de la Deuda Pública menor al presupuestado, deberán destinarse en primer lugar a corregir desviaciones del Balance presupuestario de recursos disponibles negativo, y en segundo lugar a los programas prioritarios de la Entidad Federativa; </a:t>
            </a:r>
          </a:p>
          <a:p>
            <a:pPr algn="just"/>
            <a:r>
              <a:rPr lang="es-MX" sz="1600" dirty="0"/>
              <a:t> </a:t>
            </a:r>
          </a:p>
          <a:p>
            <a:pPr algn="just"/>
            <a:r>
              <a:rPr lang="es-MX" sz="1600" dirty="0"/>
              <a:t>VII. En materia de</a:t>
            </a:r>
            <a:r>
              <a:rPr lang="es-MX" sz="1600" b="1" dirty="0">
                <a:solidFill>
                  <a:srgbClr val="FF0000"/>
                </a:solidFill>
              </a:rPr>
              <a:t> subsidios </a:t>
            </a:r>
            <a:r>
              <a:rPr lang="es-MX" sz="1600" dirty="0"/>
              <a:t>se deberá identificar la población objetivo, el propósito o destino principal y la temporalidad de su otorgamiento. Los mecanismos de distribución, operación y administración de los subsidios deberán garantizar que los recursos se entreguen a la población objetivo y reduzcan los gastos administrativos del programa correspondiente. </a:t>
            </a:r>
          </a:p>
          <a:p>
            <a:pPr algn="just"/>
            <a:r>
              <a:rPr lang="es-MX" sz="1600" dirty="0"/>
              <a:t> </a:t>
            </a:r>
          </a:p>
          <a:p>
            <a:pPr algn="just"/>
            <a:r>
              <a:rPr lang="es-MX" sz="1600" dirty="0"/>
              <a:t>La información señalada en el párrafo anterior deberá hacerse pública a través de las páginas oficiales de Internet de las secretarías de finanzas o sus equivalentes de los gobiernos locales, y </a:t>
            </a:r>
          </a:p>
          <a:p>
            <a:pPr algn="just"/>
            <a:r>
              <a:rPr lang="es-MX" sz="1600" dirty="0"/>
              <a:t> </a:t>
            </a:r>
          </a:p>
          <a:p>
            <a:pPr algn="just"/>
            <a:r>
              <a:rPr lang="es-MX" sz="1600" dirty="0"/>
              <a:t>VIII. Una vez concluida la vigencia del Presupuesto de Egresos, sólo procederá realizar pagos con base en dicho presupuesto, por los conceptos </a:t>
            </a:r>
            <a:r>
              <a:rPr lang="es-MX" sz="1600" b="1" dirty="0">
                <a:solidFill>
                  <a:srgbClr val="FF0000"/>
                </a:solidFill>
              </a:rPr>
              <a:t>efectivamente devengados </a:t>
            </a:r>
            <a:r>
              <a:rPr lang="es-MX" sz="1600" u="sng" dirty="0"/>
              <a:t>en el año que corresponda y que se hubieren registrado en el informe de cuentas por pagar y que integran el pasivo circulante al cierre del ejercicio. </a:t>
            </a:r>
            <a:r>
              <a:rPr lang="es-MX" sz="1600" dirty="0">
                <a:solidFill>
                  <a:srgbClr val="FF0000"/>
                </a:solidFill>
              </a:rPr>
              <a:t>En el caso de las Transferencias federales etiquetadas se estará a lo dispuesto en el artículo </a:t>
            </a:r>
            <a:r>
              <a:rPr lang="es-MX" sz="1600" b="1" dirty="0">
                <a:solidFill>
                  <a:srgbClr val="C00000"/>
                </a:solidFill>
              </a:rPr>
              <a:t>17 </a:t>
            </a:r>
            <a:r>
              <a:rPr lang="es-MX" sz="1600" dirty="0">
                <a:solidFill>
                  <a:srgbClr val="FF0000"/>
                </a:solidFill>
              </a:rPr>
              <a:t>de esta Ley</a:t>
            </a:r>
          </a:p>
        </p:txBody>
      </p:sp>
    </p:spTree>
    <p:extLst>
      <p:ext uri="{BB962C8B-B14F-4D97-AF65-F5344CB8AC3E}">
        <p14:creationId xmlns:p14="http://schemas.microsoft.com/office/powerpoint/2010/main" val="3901624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7157" y="934259"/>
            <a:ext cx="7914580" cy="5047536"/>
          </a:xfrm>
          <a:prstGeom prst="rect">
            <a:avLst/>
          </a:prstGeom>
          <a:solidFill>
            <a:schemeClr val="bg1"/>
          </a:solidFill>
        </p:spPr>
        <p:txBody>
          <a:bodyPr wrap="square">
            <a:spAutoFit/>
          </a:bodyPr>
          <a:lstStyle/>
          <a:p>
            <a:pPr algn="just"/>
            <a:r>
              <a:rPr lang="es-MX" sz="1400" b="1" dirty="0"/>
              <a:t>Artículo 14.- </a:t>
            </a:r>
            <a:r>
              <a:rPr lang="es-MX" sz="1400" b="1" dirty="0">
                <a:solidFill>
                  <a:srgbClr val="FF0000"/>
                </a:solidFill>
              </a:rPr>
              <a:t>Los </a:t>
            </a:r>
            <a:r>
              <a:rPr lang="es-MX" sz="1400" b="1" u="sng" dirty="0">
                <a:solidFill>
                  <a:srgbClr val="FF0000"/>
                </a:solidFill>
              </a:rPr>
              <a:t>Ingresos excedentes </a:t>
            </a:r>
            <a:r>
              <a:rPr lang="es-MX" sz="1400" b="1" dirty="0">
                <a:solidFill>
                  <a:srgbClr val="FF0000"/>
                </a:solidFill>
              </a:rPr>
              <a:t>derivados de Ingresos de </a:t>
            </a:r>
            <a:r>
              <a:rPr lang="es-MX" sz="1400" b="1" u="sng" dirty="0">
                <a:solidFill>
                  <a:srgbClr val="C00000"/>
                </a:solidFill>
              </a:rPr>
              <a:t>libre disposición </a:t>
            </a:r>
            <a:r>
              <a:rPr lang="es-MX" sz="1400" b="1" dirty="0">
                <a:solidFill>
                  <a:srgbClr val="FF0000"/>
                </a:solidFill>
              </a:rPr>
              <a:t>de las Entidades Federativas, deberán ser destinados a los siguientes conceptos</a:t>
            </a:r>
            <a:r>
              <a:rPr lang="es-MX" sz="1400" dirty="0">
                <a:solidFill>
                  <a:srgbClr val="FF0000"/>
                </a:solidFill>
              </a:rPr>
              <a:t>: </a:t>
            </a:r>
          </a:p>
          <a:p>
            <a:pPr algn="just"/>
            <a:r>
              <a:rPr lang="es-MX" sz="1400" dirty="0"/>
              <a:t> </a:t>
            </a:r>
          </a:p>
          <a:p>
            <a:pPr algn="just"/>
            <a:r>
              <a:rPr lang="es-MX" sz="1400" dirty="0"/>
              <a:t>I. Por lo menos el 50 por ciento para la amortización anticipada de la Deuda Pública, el pago de adeudos de ejercicios fiscales anteriores, pasivos circulantes y otras obligaciones, en cuyos contratos se haya pactado el pago anticipado sin incurrir en penalidades y representen una disminución del saldo registrado en la cuenta pública del cierre del ejercicio inmediato anterior, así como el pago de sentencias definitivas emitidas por la autoridad competente, la aportación a fondos para la atención de desastres naturales y de pensiones, y </a:t>
            </a:r>
          </a:p>
          <a:p>
            <a:pPr algn="just"/>
            <a:r>
              <a:rPr lang="es-MX" sz="1400" dirty="0"/>
              <a:t> </a:t>
            </a:r>
          </a:p>
          <a:p>
            <a:pPr algn="just"/>
            <a:r>
              <a:rPr lang="es-MX" sz="1400" dirty="0"/>
              <a:t>II. En su caso, el remanente para: </a:t>
            </a:r>
          </a:p>
          <a:p>
            <a:pPr algn="just"/>
            <a:r>
              <a:rPr lang="es-MX" sz="1400" dirty="0"/>
              <a:t> </a:t>
            </a:r>
          </a:p>
          <a:p>
            <a:pPr algn="just"/>
            <a:r>
              <a:rPr lang="es-MX" sz="1400" dirty="0"/>
              <a:t>a) Inversión pública productiva, a través de un fondo que se constituya para tal efecto, con el fin de que los recursos correspondientes se ejerzan a más tardar en el ejercicio inmediato siguiente, y </a:t>
            </a:r>
          </a:p>
          <a:p>
            <a:pPr algn="just"/>
            <a:r>
              <a:rPr lang="es-MX" sz="1400" dirty="0"/>
              <a:t> </a:t>
            </a:r>
          </a:p>
          <a:p>
            <a:pPr algn="just"/>
            <a:r>
              <a:rPr lang="es-MX" sz="1400" dirty="0"/>
              <a:t>b) La creación de un fondo cuyo objetivo sea compensar la caída de Ingresos de libre disposición de ejercicios subsecuentes. </a:t>
            </a:r>
          </a:p>
          <a:p>
            <a:pPr algn="just"/>
            <a:r>
              <a:rPr lang="es-MX" sz="1400" dirty="0"/>
              <a:t> </a:t>
            </a:r>
          </a:p>
          <a:p>
            <a:pPr algn="just"/>
            <a:r>
              <a:rPr lang="es-MX" sz="1400" u="sng" dirty="0"/>
              <a:t>Los Ingresos excedentes derivados de Ingresos de libre disposición de las Entidades Federativas podrán destinarse a los rubros mencionados en el presente artículo, sin limitación alguna, siempre y cuando la Entidad Federativa se clasifique en un </a:t>
            </a:r>
            <a:r>
              <a:rPr lang="es-MX" sz="1400" b="1" i="1" u="sng" dirty="0">
                <a:solidFill>
                  <a:srgbClr val="C00000"/>
                </a:solidFill>
              </a:rPr>
              <a:t>nivel de endeudamiento sostenible de acuerdo al Sistema de Alertas</a:t>
            </a:r>
            <a:r>
              <a:rPr lang="es-MX" sz="1400" u="sng" dirty="0"/>
              <a:t>. </a:t>
            </a:r>
          </a:p>
        </p:txBody>
      </p:sp>
    </p:spTree>
    <p:extLst>
      <p:ext uri="{BB962C8B-B14F-4D97-AF65-F5344CB8AC3E}">
        <p14:creationId xmlns:p14="http://schemas.microsoft.com/office/powerpoint/2010/main" val="2491227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6146" y="578161"/>
            <a:ext cx="8455067" cy="5909310"/>
          </a:xfrm>
          <a:prstGeom prst="rect">
            <a:avLst/>
          </a:prstGeom>
          <a:solidFill>
            <a:schemeClr val="bg1"/>
          </a:solidFill>
        </p:spPr>
        <p:txBody>
          <a:bodyPr wrap="square">
            <a:spAutoFit/>
          </a:bodyPr>
          <a:lstStyle/>
          <a:p>
            <a:pPr algn="just"/>
            <a:r>
              <a:rPr lang="es-MX" b="1" dirty="0">
                <a:solidFill>
                  <a:srgbClr val="7030A0"/>
                </a:solidFill>
              </a:rPr>
              <a:t>Artículo 15.- </a:t>
            </a:r>
            <a:r>
              <a:rPr lang="es-MX" b="1" dirty="0">
                <a:solidFill>
                  <a:srgbClr val="FF0000"/>
                </a:solidFill>
              </a:rPr>
              <a:t>En caso de que durante el ejercicio fiscal disminuyan los ingresos </a:t>
            </a:r>
            <a:r>
              <a:rPr lang="es-MX" dirty="0"/>
              <a:t>previstos en la Ley de Ingresos, el Ejecutivo de la Entidad Federativa, por conducto de la secretaría de finanzas o su equivalente, a efecto de cumplir con el principio de sostenibilidad del Balance presupuestario y del Balance presupuestario de recursos disponibles, </a:t>
            </a:r>
            <a:r>
              <a:rPr lang="es-MX" dirty="0">
                <a:solidFill>
                  <a:srgbClr val="FF0000"/>
                </a:solidFill>
              </a:rPr>
              <a:t>deberá aplicar ajustes al Presupuesto de Egresos en los rubros de gasto en el siguiente orden</a:t>
            </a:r>
            <a:r>
              <a:rPr lang="es-MX" dirty="0"/>
              <a:t>: </a:t>
            </a:r>
          </a:p>
          <a:p>
            <a:pPr algn="just"/>
            <a:r>
              <a:rPr lang="es-MX" dirty="0"/>
              <a:t> </a:t>
            </a:r>
          </a:p>
          <a:p>
            <a:pPr algn="just"/>
            <a:endParaRPr lang="es-MX" dirty="0"/>
          </a:p>
          <a:p>
            <a:pPr marL="450850" algn="just"/>
            <a:r>
              <a:rPr lang="es-MX" dirty="0"/>
              <a:t>I. Gastos de comunicación social; </a:t>
            </a:r>
          </a:p>
          <a:p>
            <a:pPr marL="450850" algn="just"/>
            <a:r>
              <a:rPr lang="es-MX" dirty="0"/>
              <a:t> </a:t>
            </a:r>
          </a:p>
          <a:p>
            <a:pPr marL="450850" algn="just"/>
            <a:r>
              <a:rPr lang="es-MX" dirty="0"/>
              <a:t>II. </a:t>
            </a:r>
            <a:r>
              <a:rPr lang="es-MX" b="1" u="sng" dirty="0">
                <a:solidFill>
                  <a:srgbClr val="C00000"/>
                </a:solidFill>
              </a:rPr>
              <a:t>Gasto corriente </a:t>
            </a:r>
            <a:r>
              <a:rPr lang="es-MX" u="sng" dirty="0"/>
              <a:t>que no constituya un subsidio entregado directamente a la población</a:t>
            </a:r>
            <a:r>
              <a:rPr lang="es-MX" dirty="0"/>
              <a:t>, en términos de lo dispuesto por el artículo 13, fracción VII de la presente Ley, y </a:t>
            </a:r>
          </a:p>
          <a:p>
            <a:pPr marL="450850" algn="just"/>
            <a:r>
              <a:rPr lang="es-MX" dirty="0"/>
              <a:t> </a:t>
            </a:r>
          </a:p>
          <a:p>
            <a:pPr marL="450850" algn="just"/>
            <a:r>
              <a:rPr lang="es-MX" dirty="0"/>
              <a:t>III. Gasto en servicios personales, prioritariamente las erogaciones por concepto de Percepciones extraordinarias. </a:t>
            </a:r>
          </a:p>
          <a:p>
            <a:pPr marL="450850" algn="just"/>
            <a:r>
              <a:rPr lang="es-MX" dirty="0"/>
              <a:t> </a:t>
            </a:r>
          </a:p>
          <a:p>
            <a:pPr marL="450850" algn="just"/>
            <a:r>
              <a:rPr lang="es-MX" dirty="0"/>
              <a:t>En caso de que los ajustes anteriores no sean suficientes para compensar la disminución de ingresos, podrán realizarse ajustes en otros conceptos de gasto, siempre y cuando se procure </a:t>
            </a:r>
            <a:r>
              <a:rPr lang="es-MX" dirty="0">
                <a:solidFill>
                  <a:srgbClr val="C00000"/>
                </a:solidFill>
              </a:rPr>
              <a:t>no afectar los programas sociales</a:t>
            </a:r>
            <a:r>
              <a:rPr lang="es-MX" dirty="0"/>
              <a:t>. </a:t>
            </a:r>
          </a:p>
          <a:p>
            <a:pPr algn="just"/>
            <a:endParaRPr lang="es-MX" dirty="0"/>
          </a:p>
        </p:txBody>
      </p:sp>
    </p:spTree>
    <p:extLst>
      <p:ext uri="{BB962C8B-B14F-4D97-AF65-F5344CB8AC3E}">
        <p14:creationId xmlns:p14="http://schemas.microsoft.com/office/powerpoint/2010/main" val="2334097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6615" y="177460"/>
            <a:ext cx="1783245" cy="461665"/>
          </a:xfrm>
          <a:prstGeom prst="rect">
            <a:avLst/>
          </a:prstGeom>
        </p:spPr>
        <p:txBody>
          <a:bodyPr wrap="none">
            <a:spAutoFit/>
          </a:bodyPr>
          <a:lstStyle/>
          <a:p>
            <a:r>
              <a:rPr lang="es-MX" sz="2400" b="1" dirty="0"/>
              <a:t>Reintegros: </a:t>
            </a:r>
            <a:endParaRPr lang="es-MX" sz="2400" dirty="0"/>
          </a:p>
        </p:txBody>
      </p:sp>
      <p:sp>
        <p:nvSpPr>
          <p:cNvPr id="6" name="Rectángulo 5"/>
          <p:cNvSpPr/>
          <p:nvPr/>
        </p:nvSpPr>
        <p:spPr>
          <a:xfrm>
            <a:off x="473053" y="5829634"/>
            <a:ext cx="7781485" cy="923330"/>
          </a:xfrm>
          <a:prstGeom prst="rect">
            <a:avLst/>
          </a:prstGeom>
          <a:solidFill>
            <a:srgbClr val="FF0000"/>
          </a:solidFill>
        </p:spPr>
        <p:txBody>
          <a:bodyPr wrap="square">
            <a:spAutoFit/>
          </a:bodyPr>
          <a:lstStyle/>
          <a:p>
            <a:pPr algn="just"/>
            <a:r>
              <a:rPr lang="es-MX" b="1" dirty="0">
                <a:solidFill>
                  <a:srgbClr val="FFFF00"/>
                </a:solidFill>
              </a:rPr>
              <a:t>Artículo 21 LDF.- </a:t>
            </a:r>
            <a:r>
              <a:rPr lang="es-MX" dirty="0">
                <a:solidFill>
                  <a:schemeClr val="bg1"/>
                </a:solidFill>
              </a:rPr>
              <a:t>Los Municipios y sus Entes Públicos deberán observar las disposiciones establecidas en los artículos 8, 10, 11, 14, 15 y 17 de esta Ley. </a:t>
            </a:r>
          </a:p>
        </p:txBody>
      </p:sp>
      <p:sp>
        <p:nvSpPr>
          <p:cNvPr id="2" name="Rectángulo 1"/>
          <p:cNvSpPr/>
          <p:nvPr/>
        </p:nvSpPr>
        <p:spPr>
          <a:xfrm>
            <a:off x="414675" y="639125"/>
            <a:ext cx="8114054" cy="5016758"/>
          </a:xfrm>
          <a:prstGeom prst="rect">
            <a:avLst/>
          </a:prstGeom>
          <a:solidFill>
            <a:schemeClr val="bg1"/>
          </a:solidFill>
        </p:spPr>
        <p:txBody>
          <a:bodyPr wrap="square">
            <a:spAutoFit/>
          </a:bodyPr>
          <a:lstStyle/>
          <a:p>
            <a:pPr algn="just"/>
            <a:r>
              <a:rPr lang="es-MX" sz="1600" b="1" dirty="0">
                <a:solidFill>
                  <a:srgbClr val="7030A0"/>
                </a:solidFill>
              </a:rPr>
              <a:t>Artículo 17.- </a:t>
            </a:r>
            <a:r>
              <a:rPr lang="es-MX" sz="1600" dirty="0"/>
              <a:t>Las Entidades Federativas, </a:t>
            </a:r>
            <a:r>
              <a:rPr lang="es-MX" sz="1600" u="sng" dirty="0">
                <a:solidFill>
                  <a:srgbClr val="C00000"/>
                </a:solidFill>
              </a:rPr>
              <a:t>a más tardar el 15 de enero de cada año</a:t>
            </a:r>
            <a:r>
              <a:rPr lang="es-MX" sz="1600" dirty="0"/>
              <a:t>, deberán reintegrar a la Tesorería de la Federación las Transferencias federales etiquetadas que, </a:t>
            </a:r>
            <a:r>
              <a:rPr lang="es-MX" sz="1600" u="sng" dirty="0"/>
              <a:t>al 31 de diciembre del ejercicio fiscal inmediato anterior</a:t>
            </a:r>
            <a:r>
              <a:rPr lang="es-MX" sz="1600" dirty="0"/>
              <a:t>, no </a:t>
            </a:r>
            <a:r>
              <a:rPr lang="es-MX" sz="1600" b="1" dirty="0"/>
              <a:t>hayan sido devengadas </a:t>
            </a:r>
            <a:r>
              <a:rPr lang="es-MX" sz="1600" dirty="0"/>
              <a:t>por sus Entes Públicos. </a:t>
            </a:r>
          </a:p>
          <a:p>
            <a:pPr algn="just"/>
            <a:r>
              <a:rPr lang="es-MX" sz="1600" dirty="0"/>
              <a:t> </a:t>
            </a:r>
          </a:p>
          <a:p>
            <a:pPr algn="just"/>
            <a:r>
              <a:rPr lang="es-MX" sz="1600" dirty="0"/>
              <a:t>Sin perjuicio de lo anterior, las Transferencias federales etiquetadas que, al 31 de diciembre del ejercicio fiscal inmediato anterior se hayan </a:t>
            </a:r>
            <a:r>
              <a:rPr lang="es-MX" sz="1600" u="sng" dirty="0">
                <a:solidFill>
                  <a:srgbClr val="C00000"/>
                </a:solidFill>
              </a:rPr>
              <a:t>comprometido y aquéllas devengadas pero que no hayan sido pagadas,</a:t>
            </a:r>
            <a:r>
              <a:rPr lang="es-MX" sz="1600" dirty="0"/>
              <a:t> </a:t>
            </a:r>
            <a:r>
              <a:rPr lang="es-MX" sz="1600" u="sng" dirty="0"/>
              <a:t>deberán cubrir los pagos respectivos a más tardar durante el primer trimestre del ejercicio fiscal siguiente, o bien, de conformidad con el calendario de ejecución establecido en el convenio correspondiente</a:t>
            </a:r>
            <a:r>
              <a:rPr lang="es-MX" sz="1600" dirty="0"/>
              <a:t>; una vez cumplido el plazo referido, los recursos remanentes deberán reintegrarse a la Tesorería de la Federación, a más tardar dentro de los 15 días naturales siguientes. </a:t>
            </a:r>
          </a:p>
          <a:p>
            <a:pPr algn="just"/>
            <a:endParaRPr lang="es-MX" sz="1600" dirty="0"/>
          </a:p>
          <a:p>
            <a:pPr algn="just"/>
            <a:r>
              <a:rPr lang="es-MX" sz="1600" dirty="0"/>
              <a:t>Los reintegros deberán incluir los rendimientos financieros generados. </a:t>
            </a:r>
          </a:p>
          <a:p>
            <a:pPr algn="just"/>
            <a:endParaRPr lang="es-MX" sz="1600" dirty="0"/>
          </a:p>
          <a:p>
            <a:pPr algn="just"/>
            <a:r>
              <a:rPr lang="es-MX" sz="1600" dirty="0"/>
              <a:t>Para los efectos de este artículo, se entenderá que las Entidades Federativas han devengado o comprometido las Transferencias federales etiquetadas, en los términos previstos en el artículo 4, fracciones XIV y XV de la Ley General de Contabilidad Gubernamental.</a:t>
            </a:r>
          </a:p>
        </p:txBody>
      </p:sp>
    </p:spTree>
    <p:extLst>
      <p:ext uri="{BB962C8B-B14F-4D97-AF65-F5344CB8AC3E}">
        <p14:creationId xmlns:p14="http://schemas.microsoft.com/office/powerpoint/2010/main" val="879118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balance presupues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608" y="926926"/>
            <a:ext cx="3444658" cy="559913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618740" y="3144723"/>
            <a:ext cx="5840625" cy="703945"/>
          </a:xfrm>
        </p:spPr>
        <p:txBody>
          <a:bodyPr>
            <a:noAutofit/>
          </a:bodyPr>
          <a:lstStyle/>
          <a:p>
            <a:pPr lvl="0"/>
            <a:r>
              <a:rPr lang="es-MX" sz="3200" b="1" dirty="0">
                <a:solidFill>
                  <a:schemeClr val="tx1"/>
                </a:solidFill>
              </a:rPr>
              <a:t>BALANCE PRESUPUESTARIO</a:t>
            </a:r>
          </a:p>
        </p:txBody>
      </p:sp>
    </p:spTree>
    <p:extLst>
      <p:ext uri="{BB962C8B-B14F-4D97-AF65-F5344CB8AC3E}">
        <p14:creationId xmlns:p14="http://schemas.microsoft.com/office/powerpoint/2010/main" val="1752124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5823284" y="0"/>
            <a:ext cx="3320716" cy="598859"/>
            <a:chOff x="5823284" y="0"/>
            <a:chExt cx="3320716" cy="598859"/>
          </a:xfrm>
        </p:grpSpPr>
        <p:pic>
          <p:nvPicPr>
            <p:cNvPr id="9" name="Imagen 8"/>
            <p:cNvPicPr>
              <a:picLocks noChangeAspect="1"/>
            </p:cNvPicPr>
            <p:nvPr/>
          </p:nvPicPr>
          <p:blipFill rotWithShape="1">
            <a:blip r:embed="rId2"/>
            <a:srcRect l="45790" t="22842" r="39732" b="71474"/>
            <a:stretch/>
          </p:blipFill>
          <p:spPr>
            <a:xfrm>
              <a:off x="5823284" y="0"/>
              <a:ext cx="3320716" cy="598859"/>
            </a:xfrm>
            <a:prstGeom prst="rect">
              <a:avLst/>
            </a:prstGeom>
          </p:spPr>
        </p:pic>
        <p:sp>
          <p:nvSpPr>
            <p:cNvPr id="10" name="CuadroTexto 9"/>
            <p:cNvSpPr txBox="1"/>
            <p:nvPr/>
          </p:nvSpPr>
          <p:spPr>
            <a:xfrm>
              <a:off x="5823284" y="169277"/>
              <a:ext cx="2322095" cy="400110"/>
            </a:xfrm>
            <a:prstGeom prst="rect">
              <a:avLst/>
            </a:prstGeom>
            <a:noFill/>
          </p:spPr>
          <p:txBody>
            <a:bodyPr wrap="square" rtlCol="0">
              <a:spAutoFit/>
            </a:bodyPr>
            <a:lstStyle/>
            <a:p>
              <a:r>
                <a:rPr lang="es-MX" sz="2000" dirty="0">
                  <a:solidFill>
                    <a:schemeClr val="bg1"/>
                  </a:solidFill>
                  <a:latin typeface="Agency FB" panose="020B0503020202020204" pitchFamily="34" charset="0"/>
                </a:rPr>
                <a:t>Tesorería Municipal</a:t>
              </a:r>
            </a:p>
          </p:txBody>
        </p:sp>
      </p:grpSp>
      <p:sp>
        <p:nvSpPr>
          <p:cNvPr id="5" name="Título 1"/>
          <p:cNvSpPr>
            <a:spLocks noGrp="1"/>
          </p:cNvSpPr>
          <p:nvPr>
            <p:ph type="title"/>
          </p:nvPr>
        </p:nvSpPr>
        <p:spPr>
          <a:xfrm>
            <a:off x="1771135" y="1553917"/>
            <a:ext cx="5840625" cy="344800"/>
          </a:xfrm>
        </p:spPr>
        <p:txBody>
          <a:bodyPr>
            <a:noAutofit/>
          </a:bodyPr>
          <a:lstStyle/>
          <a:p>
            <a:pPr lvl="0"/>
            <a:r>
              <a:rPr lang="es-MX" sz="3200" b="1" dirty="0">
                <a:solidFill>
                  <a:srgbClr val="7030A0"/>
                </a:solidFill>
              </a:rPr>
              <a:t>BALANCE PRESUPUESTARIO:</a:t>
            </a:r>
          </a:p>
        </p:txBody>
      </p:sp>
      <p:sp>
        <p:nvSpPr>
          <p:cNvPr id="2" name="Rectángulo 1"/>
          <p:cNvSpPr/>
          <p:nvPr/>
        </p:nvSpPr>
        <p:spPr>
          <a:xfrm>
            <a:off x="1079155" y="2607713"/>
            <a:ext cx="7224584" cy="2739211"/>
          </a:xfrm>
          <a:prstGeom prst="rect">
            <a:avLst/>
          </a:prstGeom>
          <a:solidFill>
            <a:schemeClr val="bg1"/>
          </a:solidFill>
        </p:spPr>
        <p:txBody>
          <a:bodyPr wrap="square">
            <a:spAutoFit/>
          </a:bodyPr>
          <a:lstStyle/>
          <a:p>
            <a:pPr algn="just"/>
            <a:r>
              <a:rPr lang="es-MX" sz="2800" b="1" dirty="0">
                <a:solidFill>
                  <a:srgbClr val="FF0000"/>
                </a:solidFill>
              </a:rPr>
              <a:t>Artículo 18.- </a:t>
            </a:r>
            <a:r>
              <a:rPr lang="es-MX" dirty="0"/>
              <a:t>Las iniciativas de las Leyes de Ingresos y los proyectos de Presupuestos de Egresos de los Municipios se deberán elaborar conforme a lo establecido en la legislación local aplicable, en la Ley General de Contabilidad Gubernamental y las normas que emita el Consejo Nacional de Armonización Contable, con base en objetivos, parámetros cuantificables e indicadores del desempeño; deberán ser congruentes con los planes estatales y municipales de desarrollo y los programas derivados de los mismos; e incluirán cuando menos objetivos anuales, estrategias y metas.</a:t>
            </a:r>
          </a:p>
        </p:txBody>
      </p:sp>
    </p:spTree>
    <p:extLst>
      <p:ext uri="{BB962C8B-B14F-4D97-AF65-F5344CB8AC3E}">
        <p14:creationId xmlns:p14="http://schemas.microsoft.com/office/powerpoint/2010/main" val="2658260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1"/>
          <p:cNvSpPr txBox="1"/>
          <p:nvPr/>
        </p:nvSpPr>
        <p:spPr>
          <a:xfrm>
            <a:off x="3759200" y="3941340"/>
            <a:ext cx="5037138" cy="156966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defRPr sz="2200" b="1">
                <a:latin typeface="+mj-lt"/>
                <a:ea typeface="+mj-ea"/>
                <a:cs typeface="+mj-cs"/>
                <a:sym typeface="Helvetica"/>
              </a:defRPr>
            </a:pPr>
            <a:r>
              <a:rPr sz="1600" b="1" dirty="0">
                <a:latin typeface="+mj-lt"/>
                <a:ea typeface="+mj-ea"/>
                <a:cs typeface="+mj-cs"/>
                <a:sym typeface="Helvetica"/>
              </a:rPr>
              <a:t>L</a:t>
            </a:r>
            <a:r>
              <a:rPr sz="1600" dirty="0">
                <a:latin typeface="Arial"/>
                <a:ea typeface="Arial"/>
                <a:cs typeface="Arial"/>
                <a:sym typeface="Arial"/>
              </a:rPr>
              <a:t>a </a:t>
            </a:r>
            <a:r>
              <a:rPr sz="1600" dirty="0" err="1">
                <a:latin typeface="Arial"/>
                <a:ea typeface="Arial"/>
                <a:cs typeface="Arial"/>
                <a:sym typeface="Arial"/>
              </a:rPr>
              <a:t>diferencia</a:t>
            </a:r>
            <a:r>
              <a:rPr sz="1600" dirty="0">
                <a:latin typeface="Arial"/>
                <a:ea typeface="Arial"/>
                <a:cs typeface="Arial"/>
                <a:sym typeface="Arial"/>
              </a:rPr>
              <a:t> entre </a:t>
            </a:r>
            <a:r>
              <a:rPr sz="1600" dirty="0" err="1">
                <a:latin typeface="Arial"/>
                <a:ea typeface="Arial"/>
                <a:cs typeface="Arial"/>
                <a:sym typeface="Arial"/>
              </a:rPr>
              <a:t>los</a:t>
            </a:r>
            <a:r>
              <a:rPr sz="1600" dirty="0">
                <a:latin typeface="Arial"/>
                <a:ea typeface="Arial"/>
                <a:cs typeface="Arial"/>
                <a:sym typeface="Arial"/>
              </a:rPr>
              <a:t> </a:t>
            </a:r>
            <a:r>
              <a:rPr sz="1600" b="1" dirty="0" err="1">
                <a:solidFill>
                  <a:srgbClr val="00B050"/>
                </a:solidFill>
                <a:latin typeface="Arial"/>
                <a:ea typeface="Arial"/>
                <a:cs typeface="Arial"/>
                <a:sym typeface="Arial"/>
              </a:rPr>
              <a:t>Ingresos</a:t>
            </a:r>
            <a:r>
              <a:rPr sz="1600" b="1" dirty="0">
                <a:solidFill>
                  <a:srgbClr val="00B050"/>
                </a:solidFill>
                <a:latin typeface="Arial"/>
                <a:ea typeface="Arial"/>
                <a:cs typeface="Arial"/>
                <a:sym typeface="Arial"/>
              </a:rPr>
              <a:t> de </a:t>
            </a:r>
            <a:r>
              <a:rPr sz="1600" b="1" dirty="0" err="1">
                <a:solidFill>
                  <a:srgbClr val="00B050"/>
                </a:solidFill>
                <a:latin typeface="Arial"/>
                <a:ea typeface="Arial"/>
                <a:cs typeface="Arial"/>
                <a:sym typeface="Arial"/>
              </a:rPr>
              <a:t>libre</a:t>
            </a:r>
            <a:r>
              <a:rPr sz="1600" b="1" dirty="0">
                <a:solidFill>
                  <a:srgbClr val="00B050"/>
                </a:solidFill>
                <a:latin typeface="Arial"/>
                <a:ea typeface="Arial"/>
                <a:cs typeface="Arial"/>
                <a:sym typeface="Arial"/>
              </a:rPr>
              <a:t> </a:t>
            </a:r>
            <a:r>
              <a:rPr sz="1600" b="1" dirty="0" err="1">
                <a:solidFill>
                  <a:srgbClr val="00B050"/>
                </a:solidFill>
                <a:latin typeface="Arial"/>
                <a:ea typeface="Arial"/>
                <a:cs typeface="Arial"/>
                <a:sym typeface="Arial"/>
              </a:rPr>
              <a:t>disposición</a:t>
            </a:r>
            <a:r>
              <a:rPr sz="1600" dirty="0">
                <a:latin typeface="Arial"/>
                <a:ea typeface="Arial"/>
                <a:cs typeface="Arial"/>
                <a:sym typeface="Arial"/>
              </a:rPr>
              <a:t>, </a:t>
            </a:r>
            <a:r>
              <a:rPr sz="1600" dirty="0" err="1">
                <a:latin typeface="Arial"/>
                <a:ea typeface="Arial"/>
                <a:cs typeface="Arial"/>
                <a:sym typeface="Arial"/>
              </a:rPr>
              <a:t>incluidos</a:t>
            </a:r>
            <a:r>
              <a:rPr sz="1600" dirty="0">
                <a:latin typeface="Arial"/>
                <a:ea typeface="Arial"/>
                <a:cs typeface="Arial"/>
                <a:sym typeface="Arial"/>
              </a:rPr>
              <a:t> </a:t>
            </a:r>
            <a:r>
              <a:rPr sz="1600" dirty="0" err="1">
                <a:latin typeface="Arial"/>
                <a:ea typeface="Arial"/>
                <a:cs typeface="Arial"/>
                <a:sym typeface="Arial"/>
              </a:rPr>
              <a:t>en</a:t>
            </a:r>
            <a:r>
              <a:rPr sz="1600" dirty="0">
                <a:latin typeface="Arial"/>
                <a:ea typeface="Arial"/>
                <a:cs typeface="Arial"/>
                <a:sym typeface="Arial"/>
              </a:rPr>
              <a:t> la Ley de </a:t>
            </a:r>
            <a:r>
              <a:rPr sz="1600" dirty="0" err="1">
                <a:latin typeface="Arial"/>
                <a:ea typeface="Arial"/>
                <a:cs typeface="Arial"/>
                <a:sym typeface="Arial"/>
              </a:rPr>
              <a:t>Ingresos</a:t>
            </a:r>
            <a:r>
              <a:rPr sz="1600" dirty="0">
                <a:latin typeface="Arial"/>
                <a:ea typeface="Arial"/>
                <a:cs typeface="Arial"/>
                <a:sym typeface="Arial"/>
              </a:rPr>
              <a:t>, </a:t>
            </a:r>
            <a:r>
              <a:rPr sz="1600" b="1" dirty="0" err="1">
                <a:solidFill>
                  <a:srgbClr val="00B050"/>
                </a:solidFill>
                <a:latin typeface="Arial"/>
                <a:ea typeface="Arial"/>
                <a:cs typeface="Arial"/>
                <a:sym typeface="Arial"/>
              </a:rPr>
              <a:t>más</a:t>
            </a:r>
            <a:r>
              <a:rPr sz="1600" b="1" dirty="0">
                <a:solidFill>
                  <a:srgbClr val="00B050"/>
                </a:solidFill>
                <a:latin typeface="Arial"/>
                <a:ea typeface="Arial"/>
                <a:cs typeface="Arial"/>
                <a:sym typeface="Arial"/>
              </a:rPr>
              <a:t> el </a:t>
            </a:r>
            <a:r>
              <a:rPr sz="1600" b="1" dirty="0" err="1">
                <a:solidFill>
                  <a:srgbClr val="00B050"/>
                </a:solidFill>
                <a:latin typeface="Arial"/>
                <a:ea typeface="Arial"/>
                <a:cs typeface="Arial"/>
                <a:sym typeface="Arial"/>
              </a:rPr>
              <a:t>Financiamiento</a:t>
            </a:r>
            <a:r>
              <a:rPr sz="1600" b="1" dirty="0">
                <a:solidFill>
                  <a:srgbClr val="00B050"/>
                </a:solidFill>
                <a:latin typeface="Arial"/>
                <a:ea typeface="Arial"/>
                <a:cs typeface="Arial"/>
                <a:sym typeface="Arial"/>
              </a:rPr>
              <a:t> </a:t>
            </a:r>
            <a:r>
              <a:rPr sz="1600" b="1" dirty="0" err="1">
                <a:solidFill>
                  <a:srgbClr val="00B050"/>
                </a:solidFill>
                <a:latin typeface="Arial"/>
                <a:ea typeface="Arial"/>
                <a:cs typeface="Arial"/>
                <a:sym typeface="Arial"/>
              </a:rPr>
              <a:t>Neto</a:t>
            </a:r>
            <a:r>
              <a:rPr sz="1600" dirty="0">
                <a:latin typeface="Arial"/>
                <a:ea typeface="Arial"/>
                <a:cs typeface="Arial"/>
                <a:sym typeface="Arial"/>
              </a:rPr>
              <a:t> y </a:t>
            </a:r>
            <a:r>
              <a:rPr sz="1600" dirty="0" err="1">
                <a:latin typeface="Arial"/>
                <a:ea typeface="Arial"/>
                <a:cs typeface="Arial"/>
                <a:sym typeface="Arial"/>
              </a:rPr>
              <a:t>los</a:t>
            </a:r>
            <a:r>
              <a:rPr sz="1600" dirty="0">
                <a:latin typeface="Arial"/>
                <a:ea typeface="Arial"/>
                <a:cs typeface="Arial"/>
                <a:sym typeface="Arial"/>
              </a:rPr>
              <a:t> </a:t>
            </a:r>
            <a:r>
              <a:rPr sz="1600" b="1" dirty="0" err="1">
                <a:solidFill>
                  <a:srgbClr val="00B050"/>
                </a:solidFill>
                <a:latin typeface="Arial"/>
                <a:ea typeface="Arial"/>
                <a:cs typeface="Arial"/>
                <a:sym typeface="Arial"/>
              </a:rPr>
              <a:t>Gastos</a:t>
            </a:r>
            <a:r>
              <a:rPr sz="1600" b="1" dirty="0">
                <a:solidFill>
                  <a:srgbClr val="00B050"/>
                </a:solidFill>
                <a:latin typeface="Arial"/>
                <a:ea typeface="Arial"/>
                <a:cs typeface="Arial"/>
                <a:sym typeface="Arial"/>
              </a:rPr>
              <a:t> no </a:t>
            </a:r>
            <a:r>
              <a:rPr sz="1600" b="1" dirty="0" err="1">
                <a:solidFill>
                  <a:srgbClr val="00B050"/>
                </a:solidFill>
                <a:latin typeface="Arial"/>
                <a:ea typeface="Arial"/>
                <a:cs typeface="Arial"/>
                <a:sym typeface="Arial"/>
              </a:rPr>
              <a:t>etiquetados</a:t>
            </a:r>
            <a:r>
              <a:rPr sz="1600" dirty="0">
                <a:latin typeface="Arial"/>
                <a:ea typeface="Arial"/>
                <a:cs typeface="Arial"/>
                <a:sym typeface="Arial"/>
              </a:rPr>
              <a:t> </a:t>
            </a:r>
            <a:r>
              <a:rPr sz="1600" dirty="0" err="1">
                <a:latin typeface="Arial"/>
                <a:ea typeface="Arial"/>
                <a:cs typeface="Arial"/>
                <a:sym typeface="Arial"/>
              </a:rPr>
              <a:t>considerados</a:t>
            </a:r>
            <a:r>
              <a:rPr sz="1600" dirty="0">
                <a:latin typeface="Arial"/>
                <a:ea typeface="Arial"/>
                <a:cs typeface="Arial"/>
                <a:sym typeface="Arial"/>
              </a:rPr>
              <a:t> </a:t>
            </a:r>
            <a:r>
              <a:rPr sz="1600" dirty="0" err="1">
                <a:latin typeface="Arial"/>
                <a:ea typeface="Arial"/>
                <a:cs typeface="Arial"/>
                <a:sym typeface="Arial"/>
              </a:rPr>
              <a:t>en</a:t>
            </a:r>
            <a:r>
              <a:rPr sz="1600" dirty="0">
                <a:latin typeface="Arial"/>
                <a:ea typeface="Arial"/>
                <a:cs typeface="Arial"/>
                <a:sym typeface="Arial"/>
              </a:rPr>
              <a:t> el </a:t>
            </a:r>
            <a:r>
              <a:rPr sz="1600" dirty="0" err="1">
                <a:latin typeface="Arial"/>
                <a:ea typeface="Arial"/>
                <a:cs typeface="Arial"/>
                <a:sym typeface="Arial"/>
              </a:rPr>
              <a:t>Presupuesto</a:t>
            </a:r>
            <a:r>
              <a:rPr sz="1600" dirty="0">
                <a:latin typeface="Arial"/>
                <a:ea typeface="Arial"/>
                <a:cs typeface="Arial"/>
                <a:sym typeface="Arial"/>
              </a:rPr>
              <a:t> de </a:t>
            </a:r>
            <a:r>
              <a:rPr sz="1600" dirty="0" err="1">
                <a:latin typeface="Arial"/>
                <a:ea typeface="Arial"/>
                <a:cs typeface="Arial"/>
                <a:sym typeface="Arial"/>
              </a:rPr>
              <a:t>Egresos</a:t>
            </a:r>
            <a:r>
              <a:rPr sz="1600" dirty="0">
                <a:latin typeface="Arial"/>
                <a:ea typeface="Arial"/>
                <a:cs typeface="Arial"/>
                <a:sym typeface="Arial"/>
              </a:rPr>
              <a:t>, </a:t>
            </a:r>
            <a:r>
              <a:rPr sz="1600" b="1" dirty="0">
                <a:solidFill>
                  <a:srgbClr val="FF0000"/>
                </a:solidFill>
                <a:latin typeface="Arial"/>
                <a:ea typeface="Arial"/>
                <a:cs typeface="Arial"/>
                <a:sym typeface="Arial"/>
              </a:rPr>
              <a:t>con </a:t>
            </a:r>
            <a:r>
              <a:rPr sz="1600" b="1" dirty="0" err="1">
                <a:solidFill>
                  <a:srgbClr val="FF0000"/>
                </a:solidFill>
                <a:latin typeface="Arial"/>
                <a:ea typeface="Arial"/>
                <a:cs typeface="Arial"/>
                <a:sym typeface="Arial"/>
              </a:rPr>
              <a:t>excepción</a:t>
            </a:r>
            <a:r>
              <a:rPr sz="1600" b="1" dirty="0">
                <a:solidFill>
                  <a:srgbClr val="FF0000"/>
                </a:solidFill>
                <a:latin typeface="Arial"/>
                <a:ea typeface="Arial"/>
                <a:cs typeface="Arial"/>
                <a:sym typeface="Arial"/>
              </a:rPr>
              <a:t> de la </a:t>
            </a:r>
            <a:r>
              <a:rPr sz="1600" b="1" dirty="0" err="1">
                <a:solidFill>
                  <a:srgbClr val="FF0000"/>
                </a:solidFill>
                <a:latin typeface="Arial"/>
                <a:ea typeface="Arial"/>
                <a:cs typeface="Arial"/>
                <a:sym typeface="Arial"/>
              </a:rPr>
              <a:t>amortización</a:t>
            </a:r>
            <a:r>
              <a:rPr sz="1600" b="1" dirty="0">
                <a:solidFill>
                  <a:srgbClr val="FF0000"/>
                </a:solidFill>
                <a:latin typeface="Arial"/>
                <a:ea typeface="Arial"/>
                <a:cs typeface="Arial"/>
                <a:sym typeface="Arial"/>
              </a:rPr>
              <a:t> de la </a:t>
            </a:r>
            <a:r>
              <a:rPr sz="1600" b="1" dirty="0" err="1">
                <a:solidFill>
                  <a:srgbClr val="FF0000"/>
                </a:solidFill>
                <a:latin typeface="Arial"/>
                <a:ea typeface="Arial"/>
                <a:cs typeface="Arial"/>
                <a:sym typeface="Arial"/>
              </a:rPr>
              <a:t>deuda</a:t>
            </a:r>
            <a:r>
              <a:rPr sz="1600" dirty="0">
                <a:latin typeface="Arial"/>
                <a:ea typeface="Arial"/>
                <a:cs typeface="Arial"/>
                <a:sym typeface="Arial"/>
              </a:rPr>
              <a:t>.</a:t>
            </a:r>
          </a:p>
        </p:txBody>
      </p:sp>
      <p:sp>
        <p:nvSpPr>
          <p:cNvPr id="4" name="La diferencia entre los Ingresos totales incluidos en la Ley de Ingresos, y los Gastos totales considerados en el Presupuesto de Egresos, con excepción de la amortización de la deuda."/>
          <p:cNvSpPr txBox="1"/>
          <p:nvPr/>
        </p:nvSpPr>
        <p:spPr>
          <a:xfrm>
            <a:off x="3678238" y="1249982"/>
            <a:ext cx="5305425" cy="1077218"/>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2200" b="1">
                <a:latin typeface="+mj-lt"/>
                <a:ea typeface="+mj-ea"/>
                <a:cs typeface="+mj-cs"/>
                <a:sym typeface="Helvetica"/>
              </a:defRPr>
            </a:pPr>
            <a:r>
              <a:rPr sz="1600" dirty="0">
                <a:latin typeface="+mj-lt"/>
                <a:ea typeface="+mj-ea"/>
                <a:cs typeface="+mj-cs"/>
                <a:sym typeface="Helvetica"/>
              </a:rPr>
              <a:t>L</a:t>
            </a:r>
            <a:r>
              <a:rPr sz="1600" dirty="0">
                <a:latin typeface="Arial"/>
                <a:ea typeface="Arial"/>
                <a:cs typeface="Arial"/>
                <a:sym typeface="Arial"/>
              </a:rPr>
              <a:t>a </a:t>
            </a:r>
            <a:r>
              <a:rPr sz="1600" dirty="0" err="1">
                <a:latin typeface="Arial"/>
                <a:ea typeface="Arial"/>
                <a:cs typeface="Arial"/>
                <a:sym typeface="Arial"/>
              </a:rPr>
              <a:t>diferencia</a:t>
            </a:r>
            <a:r>
              <a:rPr sz="1600" dirty="0">
                <a:latin typeface="Arial"/>
                <a:ea typeface="Arial"/>
                <a:cs typeface="Arial"/>
                <a:sym typeface="Arial"/>
              </a:rPr>
              <a:t> entre </a:t>
            </a:r>
            <a:r>
              <a:rPr sz="1600" dirty="0" err="1">
                <a:latin typeface="Arial"/>
                <a:ea typeface="Arial"/>
                <a:cs typeface="Arial"/>
                <a:sym typeface="Arial"/>
              </a:rPr>
              <a:t>los</a:t>
            </a:r>
            <a:r>
              <a:rPr sz="1600" dirty="0">
                <a:latin typeface="Arial"/>
                <a:ea typeface="Arial"/>
                <a:cs typeface="Arial"/>
                <a:sym typeface="Arial"/>
              </a:rPr>
              <a:t> </a:t>
            </a:r>
            <a:r>
              <a:rPr sz="1600" dirty="0" err="1">
                <a:solidFill>
                  <a:srgbClr val="00B050"/>
                </a:solidFill>
                <a:latin typeface="Arial"/>
                <a:ea typeface="Arial"/>
                <a:cs typeface="Arial"/>
                <a:sym typeface="Arial"/>
              </a:rPr>
              <a:t>Ingresos</a:t>
            </a:r>
            <a:r>
              <a:rPr sz="1600" dirty="0">
                <a:solidFill>
                  <a:srgbClr val="00B050"/>
                </a:solidFill>
                <a:latin typeface="Arial"/>
                <a:ea typeface="Arial"/>
                <a:cs typeface="Arial"/>
                <a:sym typeface="Arial"/>
              </a:rPr>
              <a:t> </a:t>
            </a:r>
            <a:r>
              <a:rPr sz="1600" dirty="0" err="1">
                <a:solidFill>
                  <a:srgbClr val="00B050"/>
                </a:solidFill>
                <a:latin typeface="Arial"/>
                <a:ea typeface="Arial"/>
                <a:cs typeface="Arial"/>
                <a:sym typeface="Arial"/>
              </a:rPr>
              <a:t>totales</a:t>
            </a:r>
            <a:r>
              <a:rPr sz="1600" dirty="0">
                <a:solidFill>
                  <a:srgbClr val="FF0000"/>
                </a:solidFill>
                <a:latin typeface="Arial"/>
                <a:ea typeface="Arial"/>
                <a:cs typeface="Arial"/>
                <a:sym typeface="Arial"/>
              </a:rPr>
              <a:t> </a:t>
            </a:r>
            <a:r>
              <a:rPr sz="1600" dirty="0" err="1">
                <a:latin typeface="Arial"/>
                <a:ea typeface="Arial"/>
                <a:cs typeface="Arial"/>
                <a:sym typeface="Arial"/>
              </a:rPr>
              <a:t>incluidos</a:t>
            </a:r>
            <a:r>
              <a:rPr sz="1600" dirty="0">
                <a:latin typeface="Arial"/>
                <a:ea typeface="Arial"/>
                <a:cs typeface="Arial"/>
                <a:sym typeface="Arial"/>
              </a:rPr>
              <a:t> </a:t>
            </a:r>
            <a:r>
              <a:rPr sz="1600" dirty="0" err="1">
                <a:latin typeface="Arial"/>
                <a:ea typeface="Arial"/>
                <a:cs typeface="Arial"/>
                <a:sym typeface="Arial"/>
              </a:rPr>
              <a:t>en</a:t>
            </a:r>
            <a:r>
              <a:rPr sz="1600" dirty="0">
                <a:latin typeface="Arial"/>
                <a:ea typeface="Arial"/>
                <a:cs typeface="Arial"/>
                <a:sym typeface="Arial"/>
              </a:rPr>
              <a:t> la Ley de </a:t>
            </a:r>
            <a:r>
              <a:rPr sz="1600" dirty="0" err="1">
                <a:latin typeface="Arial"/>
                <a:ea typeface="Arial"/>
                <a:cs typeface="Arial"/>
                <a:sym typeface="Arial"/>
              </a:rPr>
              <a:t>Ingresos</a:t>
            </a:r>
            <a:r>
              <a:rPr sz="1600" dirty="0">
                <a:latin typeface="Arial"/>
                <a:ea typeface="Arial"/>
                <a:cs typeface="Arial"/>
                <a:sym typeface="Arial"/>
              </a:rPr>
              <a:t>, y </a:t>
            </a:r>
            <a:r>
              <a:rPr sz="1600" dirty="0" err="1">
                <a:latin typeface="Arial"/>
                <a:ea typeface="Arial"/>
                <a:cs typeface="Arial"/>
                <a:sym typeface="Arial"/>
              </a:rPr>
              <a:t>los</a:t>
            </a:r>
            <a:r>
              <a:rPr sz="1600" dirty="0">
                <a:latin typeface="Arial"/>
                <a:ea typeface="Arial"/>
                <a:cs typeface="Arial"/>
                <a:sym typeface="Arial"/>
              </a:rPr>
              <a:t> </a:t>
            </a:r>
            <a:r>
              <a:rPr sz="1600" dirty="0" err="1">
                <a:solidFill>
                  <a:srgbClr val="00B050"/>
                </a:solidFill>
                <a:latin typeface="Arial"/>
                <a:ea typeface="Arial"/>
                <a:cs typeface="Arial"/>
                <a:sym typeface="Arial"/>
              </a:rPr>
              <a:t>Gastos</a:t>
            </a:r>
            <a:r>
              <a:rPr sz="1600" dirty="0">
                <a:solidFill>
                  <a:srgbClr val="00B050"/>
                </a:solidFill>
                <a:latin typeface="Arial"/>
                <a:ea typeface="Arial"/>
                <a:cs typeface="Arial"/>
                <a:sym typeface="Arial"/>
              </a:rPr>
              <a:t> </a:t>
            </a:r>
            <a:r>
              <a:rPr sz="1600" dirty="0" err="1">
                <a:solidFill>
                  <a:srgbClr val="00B050"/>
                </a:solidFill>
                <a:latin typeface="Arial"/>
                <a:ea typeface="Arial"/>
                <a:cs typeface="Arial"/>
                <a:sym typeface="Arial"/>
              </a:rPr>
              <a:t>totales</a:t>
            </a:r>
            <a:r>
              <a:rPr sz="1600" dirty="0">
                <a:solidFill>
                  <a:srgbClr val="00B050"/>
                </a:solidFill>
                <a:latin typeface="Arial"/>
                <a:ea typeface="Arial"/>
                <a:cs typeface="Arial"/>
                <a:sym typeface="Arial"/>
              </a:rPr>
              <a:t> </a:t>
            </a:r>
            <a:r>
              <a:rPr sz="1600" dirty="0" err="1">
                <a:latin typeface="Arial"/>
                <a:ea typeface="Arial"/>
                <a:cs typeface="Arial"/>
                <a:sym typeface="Arial"/>
              </a:rPr>
              <a:t>considerados</a:t>
            </a:r>
            <a:r>
              <a:rPr sz="1600" dirty="0">
                <a:latin typeface="Arial"/>
                <a:ea typeface="Arial"/>
                <a:cs typeface="Arial"/>
                <a:sym typeface="Arial"/>
              </a:rPr>
              <a:t> </a:t>
            </a:r>
            <a:r>
              <a:rPr sz="1600" dirty="0" err="1">
                <a:latin typeface="Arial"/>
                <a:ea typeface="Arial"/>
                <a:cs typeface="Arial"/>
                <a:sym typeface="Arial"/>
              </a:rPr>
              <a:t>en</a:t>
            </a:r>
            <a:r>
              <a:rPr sz="1600" dirty="0">
                <a:latin typeface="Arial"/>
                <a:ea typeface="Arial"/>
                <a:cs typeface="Arial"/>
                <a:sym typeface="Arial"/>
              </a:rPr>
              <a:t> el </a:t>
            </a:r>
            <a:r>
              <a:rPr sz="1600" dirty="0" err="1">
                <a:latin typeface="Arial"/>
                <a:ea typeface="Arial"/>
                <a:cs typeface="Arial"/>
                <a:sym typeface="Arial"/>
              </a:rPr>
              <a:t>Presupuesto</a:t>
            </a:r>
            <a:r>
              <a:rPr sz="1600" dirty="0">
                <a:latin typeface="Arial"/>
                <a:ea typeface="Arial"/>
                <a:cs typeface="Arial"/>
                <a:sym typeface="Arial"/>
              </a:rPr>
              <a:t> de </a:t>
            </a:r>
            <a:r>
              <a:rPr sz="1600" dirty="0" err="1">
                <a:latin typeface="Arial"/>
                <a:ea typeface="Arial"/>
                <a:cs typeface="Arial"/>
                <a:sym typeface="Arial"/>
              </a:rPr>
              <a:t>Egresos</a:t>
            </a:r>
            <a:r>
              <a:rPr sz="1600" dirty="0">
                <a:latin typeface="Arial"/>
                <a:ea typeface="Arial"/>
                <a:cs typeface="Arial"/>
                <a:sym typeface="Arial"/>
              </a:rPr>
              <a:t>, </a:t>
            </a:r>
            <a:r>
              <a:rPr sz="1600" dirty="0">
                <a:solidFill>
                  <a:srgbClr val="FF0000"/>
                </a:solidFill>
                <a:latin typeface="Arial"/>
                <a:ea typeface="Arial"/>
                <a:cs typeface="Arial"/>
                <a:sym typeface="Arial"/>
              </a:rPr>
              <a:t>con </a:t>
            </a:r>
            <a:r>
              <a:rPr sz="1600" dirty="0" err="1">
                <a:solidFill>
                  <a:srgbClr val="FF0000"/>
                </a:solidFill>
                <a:latin typeface="Arial"/>
                <a:ea typeface="Arial"/>
                <a:cs typeface="Arial"/>
                <a:sym typeface="Arial"/>
              </a:rPr>
              <a:t>excepción</a:t>
            </a:r>
            <a:r>
              <a:rPr sz="1600" dirty="0">
                <a:solidFill>
                  <a:srgbClr val="FF0000"/>
                </a:solidFill>
                <a:latin typeface="Arial"/>
                <a:ea typeface="Arial"/>
                <a:cs typeface="Arial"/>
                <a:sym typeface="Arial"/>
              </a:rPr>
              <a:t> de la amortización de la </a:t>
            </a:r>
            <a:r>
              <a:rPr sz="1600" dirty="0" err="1">
                <a:solidFill>
                  <a:srgbClr val="FF0000"/>
                </a:solidFill>
                <a:latin typeface="Arial"/>
                <a:ea typeface="Arial"/>
                <a:cs typeface="Arial"/>
                <a:sym typeface="Arial"/>
              </a:rPr>
              <a:t>deuda</a:t>
            </a:r>
            <a:r>
              <a:rPr sz="1600" dirty="0">
                <a:solidFill>
                  <a:srgbClr val="FF0000"/>
                </a:solidFill>
                <a:latin typeface="Arial"/>
                <a:ea typeface="Arial"/>
                <a:cs typeface="Arial"/>
                <a:sym typeface="Arial"/>
              </a:rPr>
              <a:t>.</a:t>
            </a:r>
          </a:p>
        </p:txBody>
      </p:sp>
      <p:sp>
        <p:nvSpPr>
          <p:cNvPr id="5" name="Balance…"/>
          <p:cNvSpPr txBox="1"/>
          <p:nvPr/>
        </p:nvSpPr>
        <p:spPr>
          <a:xfrm>
            <a:off x="1045947" y="1374253"/>
            <a:ext cx="2080055" cy="830997"/>
          </a:xfrm>
          <a:prstGeom prst="rect">
            <a:avLst/>
          </a:prstGeom>
          <a:solidFill>
            <a:srgbClr val="7030A0"/>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a:defRPr sz="2400" b="1">
                <a:latin typeface="+mj-lt"/>
                <a:ea typeface="+mj-ea"/>
                <a:cs typeface="+mj-cs"/>
                <a:sym typeface="Helvetica"/>
              </a:defRPr>
            </a:pPr>
            <a:r>
              <a:rPr sz="2400" b="1" dirty="0">
                <a:solidFill>
                  <a:schemeClr val="bg1"/>
                </a:solidFill>
                <a:latin typeface="+mj-lt"/>
                <a:ea typeface="+mj-ea"/>
                <a:cs typeface="+mj-cs"/>
                <a:sym typeface="Helvetica"/>
              </a:rPr>
              <a:t>Balance </a:t>
            </a:r>
          </a:p>
          <a:p>
            <a:pPr algn="ctr">
              <a:defRPr sz="2400" b="1">
                <a:latin typeface="+mj-lt"/>
                <a:ea typeface="+mj-ea"/>
                <a:cs typeface="+mj-cs"/>
                <a:sym typeface="Helvetica"/>
              </a:defRPr>
            </a:pPr>
            <a:r>
              <a:rPr sz="2400" b="1" dirty="0">
                <a:solidFill>
                  <a:schemeClr val="bg1"/>
                </a:solidFill>
                <a:latin typeface="+mj-lt"/>
                <a:ea typeface="+mj-ea"/>
                <a:cs typeface="+mj-cs"/>
                <a:sym typeface="Helvetica"/>
              </a:rPr>
              <a:t>presupuestario</a:t>
            </a:r>
          </a:p>
        </p:txBody>
      </p:sp>
      <p:sp>
        <p:nvSpPr>
          <p:cNvPr id="6" name="Balance presupuestario de…"/>
          <p:cNvSpPr txBox="1"/>
          <p:nvPr/>
        </p:nvSpPr>
        <p:spPr>
          <a:xfrm>
            <a:off x="888999" y="4249116"/>
            <a:ext cx="2571221" cy="1015663"/>
          </a:xfrm>
          <a:prstGeom prst="rect">
            <a:avLst/>
          </a:prstGeom>
          <a:solidFill>
            <a:srgbClr val="7030A0"/>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latin typeface="+mj-lt"/>
                <a:ea typeface="+mj-ea"/>
                <a:cs typeface="+mj-cs"/>
                <a:sym typeface="Helvetica"/>
              </a:defRPr>
            </a:pPr>
            <a:r>
              <a:rPr sz="2000" b="1" dirty="0">
                <a:solidFill>
                  <a:schemeClr val="bg1"/>
                </a:solidFill>
                <a:latin typeface="+mj-lt"/>
                <a:ea typeface="+mj-ea"/>
                <a:cs typeface="+mj-cs"/>
                <a:sym typeface="Helvetica"/>
              </a:rPr>
              <a:t>Balance </a:t>
            </a:r>
            <a:r>
              <a:rPr sz="2000" b="1" dirty="0" err="1">
                <a:solidFill>
                  <a:schemeClr val="bg1"/>
                </a:solidFill>
                <a:latin typeface="+mj-lt"/>
                <a:ea typeface="+mj-ea"/>
                <a:cs typeface="+mj-cs"/>
                <a:sym typeface="Helvetica"/>
              </a:rPr>
              <a:t>presupuestario</a:t>
            </a:r>
            <a:r>
              <a:rPr sz="2000" b="1" dirty="0">
                <a:solidFill>
                  <a:schemeClr val="bg1"/>
                </a:solidFill>
                <a:latin typeface="+mj-lt"/>
                <a:ea typeface="+mj-ea"/>
                <a:cs typeface="+mj-cs"/>
                <a:sym typeface="Helvetica"/>
              </a:rPr>
              <a:t> de </a:t>
            </a:r>
            <a:r>
              <a:rPr sz="2000" b="1" dirty="0" err="1">
                <a:solidFill>
                  <a:schemeClr val="bg1"/>
                </a:solidFill>
                <a:latin typeface="+mj-lt"/>
                <a:ea typeface="+mj-ea"/>
                <a:cs typeface="+mj-cs"/>
                <a:sym typeface="Helvetica"/>
              </a:rPr>
              <a:t>recursos</a:t>
            </a:r>
            <a:r>
              <a:rPr sz="2000" b="1" dirty="0">
                <a:solidFill>
                  <a:schemeClr val="bg1"/>
                </a:solidFill>
                <a:latin typeface="+mj-lt"/>
                <a:ea typeface="+mj-ea"/>
                <a:cs typeface="+mj-cs"/>
                <a:sym typeface="Helvetica"/>
              </a:rPr>
              <a:t> </a:t>
            </a:r>
            <a:r>
              <a:rPr sz="2000" b="1" dirty="0" err="1">
                <a:solidFill>
                  <a:schemeClr val="bg1"/>
                </a:solidFill>
                <a:latin typeface="+mj-lt"/>
                <a:ea typeface="+mj-ea"/>
                <a:cs typeface="+mj-cs"/>
                <a:sym typeface="Helvetica"/>
              </a:rPr>
              <a:t>disponibles</a:t>
            </a:r>
            <a:endParaRPr sz="2000" b="1" dirty="0">
              <a:solidFill>
                <a:schemeClr val="bg1"/>
              </a:solidFill>
              <a:latin typeface="+mj-lt"/>
              <a:ea typeface="+mj-ea"/>
              <a:cs typeface="+mj-cs"/>
              <a:sym typeface="Helvetica"/>
            </a:endParaRPr>
          </a:p>
        </p:txBody>
      </p:sp>
      <p:sp>
        <p:nvSpPr>
          <p:cNvPr id="16390" name="Artículo 2 LDF"/>
          <p:cNvSpPr txBox="1">
            <a:spLocks noChangeArrowheads="1"/>
          </p:cNvSpPr>
          <p:nvPr/>
        </p:nvSpPr>
        <p:spPr bwMode="auto">
          <a:xfrm>
            <a:off x="7419975" y="2444434"/>
            <a:ext cx="13192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r>
              <a:rPr lang="x-none" altLang="x-none" sz="1400" b="1">
                <a:sym typeface="Arial" charset="0"/>
              </a:rPr>
              <a:t>Artículo 2 LDF</a:t>
            </a:r>
          </a:p>
        </p:txBody>
      </p:sp>
      <p:sp>
        <p:nvSpPr>
          <p:cNvPr id="16391" name="Artículo 2 LDF"/>
          <p:cNvSpPr txBox="1">
            <a:spLocks noChangeArrowheads="1"/>
          </p:cNvSpPr>
          <p:nvPr/>
        </p:nvSpPr>
        <p:spPr bwMode="auto">
          <a:xfrm>
            <a:off x="7419975" y="5923070"/>
            <a:ext cx="13192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r>
              <a:rPr lang="x-none" altLang="x-none" sz="1400" b="1" dirty="0">
                <a:sym typeface="Arial" charset="0"/>
              </a:rPr>
              <a:t>Artículo 2 LDF</a:t>
            </a:r>
          </a:p>
        </p:txBody>
      </p:sp>
      <p:cxnSp>
        <p:nvCxnSpPr>
          <p:cNvPr id="12" name="Conector recto 11"/>
          <p:cNvCxnSpPr/>
          <p:nvPr/>
        </p:nvCxnSpPr>
        <p:spPr>
          <a:xfrm>
            <a:off x="1295399" y="3222949"/>
            <a:ext cx="7376055" cy="8467"/>
          </a:xfrm>
          <a:prstGeom prst="line">
            <a:avLst/>
          </a:prstGeom>
          <a:ln w="698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480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885838" y="1583341"/>
            <a:ext cx="5191849" cy="506800"/>
          </a:xfrm>
        </p:spPr>
        <p:txBody>
          <a:bodyPr>
            <a:normAutofit fontScale="90000"/>
          </a:bodyPr>
          <a:lstStyle/>
          <a:p>
            <a:pPr lvl="0" algn="just"/>
            <a:r>
              <a:rPr lang="es-MX" sz="1800" b="1" dirty="0">
                <a:solidFill>
                  <a:schemeClr val="tx1"/>
                </a:solidFill>
              </a:rPr>
              <a:t>DEUDA PÚBLICA DE LAS ENTIDADES FEDERATIVAS Y LOS MUNICIPIOS.</a:t>
            </a:r>
          </a:p>
        </p:txBody>
      </p:sp>
      <p:graphicFrame>
        <p:nvGraphicFramePr>
          <p:cNvPr id="6" name="Diagrama 5"/>
          <p:cNvGraphicFramePr/>
          <p:nvPr>
            <p:extLst>
              <p:ext uri="{D42A27DB-BD31-4B8C-83A1-F6EECF244321}">
                <p14:modId xmlns:p14="http://schemas.microsoft.com/office/powerpoint/2010/main" val="2511204242"/>
              </p:ext>
            </p:extLst>
          </p:nvPr>
        </p:nvGraphicFramePr>
        <p:xfrm>
          <a:off x="491085" y="2162597"/>
          <a:ext cx="5129540" cy="4045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2513392497"/>
              </p:ext>
            </p:extLst>
          </p:nvPr>
        </p:nvGraphicFramePr>
        <p:xfrm>
          <a:off x="7015022" y="2585034"/>
          <a:ext cx="1550137" cy="23980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Igual que 11"/>
          <p:cNvSpPr/>
          <p:nvPr/>
        </p:nvSpPr>
        <p:spPr>
          <a:xfrm>
            <a:off x="5529066" y="3784048"/>
            <a:ext cx="1125415" cy="590844"/>
          </a:xfrm>
          <a:prstGeom prst="mathEqua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4">
                  <a:lumMod val="75000"/>
                </a:schemeClr>
              </a:solidFill>
            </a:endParaRPr>
          </a:p>
        </p:txBody>
      </p:sp>
      <p:sp>
        <p:nvSpPr>
          <p:cNvPr id="13" name="CuadroTexto 12"/>
          <p:cNvSpPr txBox="1"/>
          <p:nvPr/>
        </p:nvSpPr>
        <p:spPr>
          <a:xfrm>
            <a:off x="4484176" y="4983062"/>
            <a:ext cx="3716323" cy="1600438"/>
          </a:xfrm>
          <a:prstGeom prst="rect">
            <a:avLst/>
          </a:prstGeom>
          <a:noFill/>
        </p:spPr>
        <p:txBody>
          <a:bodyPr wrap="square" rtlCol="0">
            <a:spAutoFit/>
          </a:bodyPr>
          <a:lstStyle/>
          <a:p>
            <a:pPr algn="just"/>
            <a:r>
              <a:rPr lang="es-MX" sz="1400" b="1" dirty="0"/>
              <a:t>Este creciente endeudamiento no representa un riesgo para las finanzas públicas nacionales, pero sí es una alerta para algunas entidades federativas y municipios que podrían comprometer la estabilidad de sus finanzas públicas en el futuro.</a:t>
            </a:r>
          </a:p>
        </p:txBody>
      </p:sp>
      <p:sp>
        <p:nvSpPr>
          <p:cNvPr id="2" name="Rectángulo 1"/>
          <p:cNvSpPr/>
          <p:nvPr/>
        </p:nvSpPr>
        <p:spPr>
          <a:xfrm>
            <a:off x="885838" y="946729"/>
            <a:ext cx="2610010" cy="461665"/>
          </a:xfrm>
          <a:prstGeom prst="rect">
            <a:avLst/>
          </a:prstGeom>
        </p:spPr>
        <p:txBody>
          <a:bodyPr wrap="none">
            <a:spAutoFit/>
          </a:bodyPr>
          <a:lstStyle/>
          <a:p>
            <a:r>
              <a:rPr lang="es-MX" sz="2400" b="1" dirty="0"/>
              <a:t>ANTECEDENTES: </a:t>
            </a:r>
            <a:endParaRPr lang="es-MX" sz="2400" dirty="0"/>
          </a:p>
        </p:txBody>
      </p:sp>
    </p:spTree>
    <p:extLst>
      <p:ext uri="{BB962C8B-B14F-4D97-AF65-F5344CB8AC3E}">
        <p14:creationId xmlns:p14="http://schemas.microsoft.com/office/powerpoint/2010/main" val="607047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ángulo 1"/>
          <p:cNvSpPr txBox="1">
            <a:spLocks noChangeArrowheads="1"/>
          </p:cNvSpPr>
          <p:nvPr/>
        </p:nvSpPr>
        <p:spPr bwMode="auto">
          <a:xfrm>
            <a:off x="1077120" y="1098811"/>
            <a:ext cx="33956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r>
              <a:rPr lang="x-none" altLang="x-none" sz="2000" dirty="0">
                <a:sym typeface="Arial" charset="0"/>
              </a:rPr>
              <a:t>Las Entidades Federativas</a:t>
            </a:r>
            <a:r>
              <a:rPr lang="es-MX" altLang="x-none" sz="2000" dirty="0">
                <a:sym typeface="Arial" charset="0"/>
              </a:rPr>
              <a:t> y Municipios</a:t>
            </a:r>
            <a:r>
              <a:rPr lang="x-none" altLang="x-none" sz="2000" dirty="0">
                <a:sym typeface="Arial" charset="0"/>
              </a:rPr>
              <a:t> deberán generar</a:t>
            </a:r>
            <a:r>
              <a:rPr lang="x-none" altLang="x-none" sz="2000" dirty="0">
                <a:solidFill>
                  <a:srgbClr val="7030A0"/>
                </a:solidFill>
                <a:sym typeface="Arial" charset="0"/>
              </a:rPr>
              <a:t> </a:t>
            </a:r>
            <a:r>
              <a:rPr lang="x-none" altLang="x-none" sz="2000" b="1" dirty="0">
                <a:solidFill>
                  <a:srgbClr val="7030A0"/>
                </a:solidFill>
                <a:sym typeface="Arial" charset="0"/>
              </a:rPr>
              <a:t>Balances presupuestarios sostenibles. </a:t>
            </a:r>
          </a:p>
        </p:txBody>
      </p:sp>
      <p:sp>
        <p:nvSpPr>
          <p:cNvPr id="17411" name="Rectángulo 2"/>
          <p:cNvSpPr txBox="1">
            <a:spLocks noChangeArrowheads="1"/>
          </p:cNvSpPr>
          <p:nvPr/>
        </p:nvSpPr>
        <p:spPr bwMode="auto">
          <a:xfrm>
            <a:off x="3519487" y="3197479"/>
            <a:ext cx="50911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r>
              <a:rPr lang="x-none" altLang="x-none" sz="2000" dirty="0">
                <a:sym typeface="Arial" charset="0"/>
              </a:rPr>
              <a:t>Se cumple con esta premisa, cuando </a:t>
            </a:r>
            <a:r>
              <a:rPr lang="x-none" altLang="x-none" sz="2000" b="1" dirty="0">
                <a:sym typeface="Arial" charset="0"/>
              </a:rPr>
              <a:t>al final del ejercicio fiscal y</a:t>
            </a:r>
            <a:r>
              <a:rPr lang="x-none" altLang="x-none" sz="2000" dirty="0">
                <a:sym typeface="Arial" charset="0"/>
              </a:rPr>
              <a:t> </a:t>
            </a:r>
            <a:r>
              <a:rPr lang="x-none" altLang="x-none" sz="2000" b="1" dirty="0">
                <a:sym typeface="Arial" charset="0"/>
              </a:rPr>
              <a:t>bajo el momento contable devengado</a:t>
            </a:r>
            <a:r>
              <a:rPr lang="x-none" altLang="x-none" sz="2000" dirty="0">
                <a:sym typeface="Arial" charset="0"/>
              </a:rPr>
              <a:t>, </a:t>
            </a:r>
            <a:r>
              <a:rPr lang="x-none" altLang="x-none" sz="2000" b="1" dirty="0">
                <a:solidFill>
                  <a:srgbClr val="0070C0"/>
                </a:solidFill>
                <a:sym typeface="Arial" charset="0"/>
              </a:rPr>
              <a:t>dicho balance</a:t>
            </a:r>
            <a:r>
              <a:rPr lang="x-none" altLang="x-none" sz="2000" dirty="0">
                <a:solidFill>
                  <a:srgbClr val="0070C0"/>
                </a:solidFill>
                <a:sym typeface="Arial" charset="0"/>
              </a:rPr>
              <a:t> </a:t>
            </a:r>
            <a:r>
              <a:rPr lang="x-none" altLang="x-none" sz="2000" dirty="0">
                <a:sym typeface="Arial" charset="0"/>
              </a:rPr>
              <a:t>sea</a:t>
            </a:r>
            <a:r>
              <a:rPr lang="x-none" altLang="x-none" sz="2000" b="1" dirty="0">
                <a:solidFill>
                  <a:srgbClr val="FF0000"/>
                </a:solidFill>
                <a:sym typeface="Arial" charset="0"/>
              </a:rPr>
              <a:t> </a:t>
            </a:r>
            <a:r>
              <a:rPr lang="x-none" altLang="x-none" sz="2000" b="1" dirty="0">
                <a:solidFill>
                  <a:srgbClr val="0070C0"/>
                </a:solidFill>
                <a:sym typeface="Arial" charset="0"/>
              </a:rPr>
              <a:t>mayor o igual a cero</a:t>
            </a:r>
            <a:r>
              <a:rPr lang="x-none" altLang="x-none" sz="2000" b="1" dirty="0">
                <a:solidFill>
                  <a:srgbClr val="FF0000"/>
                </a:solidFill>
                <a:sym typeface="Arial" charset="0"/>
              </a:rPr>
              <a:t>. </a:t>
            </a:r>
          </a:p>
        </p:txBody>
      </p:sp>
      <p:pic>
        <p:nvPicPr>
          <p:cNvPr id="17412" name="Imagen 4" descr="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8338" y="1039283"/>
            <a:ext cx="286226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413" name="Flecha doblada hacia arriba 6"/>
          <p:cNvSpPr>
            <a:spLocks/>
          </p:cNvSpPr>
          <p:nvPr/>
        </p:nvSpPr>
        <p:spPr bwMode="auto">
          <a:xfrm rot="5400000">
            <a:off x="1680635" y="2698221"/>
            <a:ext cx="1712912" cy="1455737"/>
          </a:xfrm>
          <a:custGeom>
            <a:avLst/>
            <a:gdLst>
              <a:gd name="T0" fmla="*/ 856269 w 21600"/>
              <a:gd name="T1" fmla="*/ 727788 h 21600"/>
              <a:gd name="T2" fmla="*/ 856269 w 21600"/>
              <a:gd name="T3" fmla="*/ 727788 h 21600"/>
              <a:gd name="T4" fmla="*/ 856269 w 21600"/>
              <a:gd name="T5" fmla="*/ 727788 h 21600"/>
              <a:gd name="T6" fmla="*/ 856269 w 21600"/>
              <a:gd name="T7" fmla="*/ 7277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983"/>
                </a:moveTo>
                <a:lnTo>
                  <a:pt x="11173" y="14983"/>
                </a:lnTo>
                <a:lnTo>
                  <a:pt x="11173" y="9353"/>
                </a:lnTo>
                <a:lnTo>
                  <a:pt x="6695" y="9353"/>
                </a:lnTo>
                <a:lnTo>
                  <a:pt x="14147" y="0"/>
                </a:lnTo>
                <a:lnTo>
                  <a:pt x="21600" y="9353"/>
                </a:lnTo>
                <a:lnTo>
                  <a:pt x="17122" y="9353"/>
                </a:lnTo>
                <a:lnTo>
                  <a:pt x="17122" y="21600"/>
                </a:lnTo>
                <a:lnTo>
                  <a:pt x="0" y="21600"/>
                </a:lnTo>
                <a:lnTo>
                  <a:pt x="0" y="14983"/>
                </a:lnTo>
                <a:close/>
              </a:path>
            </a:pathLst>
          </a:custGeom>
          <a:solidFill>
            <a:srgbClr val="00B050"/>
          </a:solidFill>
          <a:ln w="12700">
            <a:noFill/>
            <a:miter lim="800000"/>
            <a:headEnd/>
            <a:tailEnd/>
          </a:ln>
        </p:spPr>
        <p:txBody>
          <a:bodyPr lIns="45719" rIns="45719" anchor="ctr"/>
          <a:lstStyle/>
          <a:p>
            <a:endParaRPr lang="es-ES_tradnl"/>
          </a:p>
        </p:txBody>
      </p:sp>
      <p:sp>
        <p:nvSpPr>
          <p:cNvPr id="17414" name="CuadroTexto 8"/>
          <p:cNvSpPr txBox="1">
            <a:spLocks noChangeArrowheads="1"/>
          </p:cNvSpPr>
          <p:nvPr/>
        </p:nvSpPr>
        <p:spPr bwMode="auto">
          <a:xfrm>
            <a:off x="2320925" y="5057775"/>
            <a:ext cx="45021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r>
              <a:rPr lang="x-none" altLang="x-none" sz="4000" b="1"/>
              <a:t>Ingresos – Gastos ≥ 0</a:t>
            </a:r>
          </a:p>
        </p:txBody>
      </p:sp>
      <p:sp>
        <p:nvSpPr>
          <p:cNvPr id="17415" name="Rectángulo 10"/>
          <p:cNvSpPr txBox="1">
            <a:spLocks noChangeArrowheads="1"/>
          </p:cNvSpPr>
          <p:nvPr/>
        </p:nvSpPr>
        <p:spPr bwMode="auto">
          <a:xfrm>
            <a:off x="7269163" y="5926138"/>
            <a:ext cx="15911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45719" rIns="4571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x-none" altLang="x-none" b="1" dirty="0">
                <a:latin typeface="Calibri" charset="0"/>
                <a:sym typeface="Helvetica" charset="0"/>
              </a:rPr>
              <a:t>Artículo </a:t>
            </a:r>
            <a:r>
              <a:rPr lang="es-MX" altLang="x-none" b="1" dirty="0">
                <a:latin typeface="Calibri" charset="0"/>
                <a:sym typeface="Helvetica" charset="0"/>
              </a:rPr>
              <a:t>19</a:t>
            </a:r>
            <a:r>
              <a:rPr lang="x-none" altLang="x-none" b="1" dirty="0">
                <a:latin typeface="Calibri" charset="0"/>
                <a:sym typeface="Helvetica" charset="0"/>
              </a:rPr>
              <a:t> LDF </a:t>
            </a:r>
          </a:p>
        </p:txBody>
      </p:sp>
    </p:spTree>
    <p:extLst>
      <p:ext uri="{BB962C8B-B14F-4D97-AF65-F5344CB8AC3E}">
        <p14:creationId xmlns:p14="http://schemas.microsoft.com/office/powerpoint/2010/main" val="3142875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esultado de imagen para LEY DE INGRE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598" y="768136"/>
            <a:ext cx="3454402" cy="600519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60375" y="602300"/>
            <a:ext cx="4966758" cy="646331"/>
          </a:xfrm>
          <a:prstGeom prst="rect">
            <a:avLst/>
          </a:prstGeom>
        </p:spPr>
        <p:txBody>
          <a:bodyPr wrap="square">
            <a:spAutoFit/>
          </a:bodyPr>
          <a:lstStyle/>
          <a:p>
            <a:pPr algn="ctr"/>
            <a:r>
              <a:rPr lang="es-MX" b="1" dirty="0"/>
              <a:t> LO QUE DEBIÒ CONTENER INICIATIVA DE LEY DE INGRESOS Y PROYECTO EGRESOS </a:t>
            </a:r>
            <a:r>
              <a:rPr lang="es-MX" b="1" i="1" dirty="0">
                <a:solidFill>
                  <a:srgbClr val="7030A0"/>
                </a:solidFill>
              </a:rPr>
              <a:t>2018 </a:t>
            </a:r>
          </a:p>
        </p:txBody>
      </p:sp>
      <p:sp>
        <p:nvSpPr>
          <p:cNvPr id="3" name="Rectángulo 2"/>
          <p:cNvSpPr/>
          <p:nvPr/>
        </p:nvSpPr>
        <p:spPr>
          <a:xfrm>
            <a:off x="612775" y="1401715"/>
            <a:ext cx="4697638" cy="4401205"/>
          </a:xfrm>
          <a:prstGeom prst="rect">
            <a:avLst/>
          </a:prstGeom>
        </p:spPr>
        <p:txBody>
          <a:bodyPr wrap="square">
            <a:spAutoFit/>
          </a:bodyPr>
          <a:lstStyle/>
          <a:p>
            <a:pPr marL="285750" indent="-285750" algn="just">
              <a:buFont typeface="Wingdings" panose="05000000000000000000" pitchFamily="2" charset="2"/>
              <a:buChar char="ü"/>
            </a:pPr>
            <a:r>
              <a:rPr lang="es-MX" sz="1400" b="1" dirty="0"/>
              <a:t>Proyecciones de finanzas públicas</a:t>
            </a:r>
            <a:r>
              <a:rPr lang="es-MX" sz="1400" dirty="0"/>
              <a:t>, considerando las premisas empleadas en los Criterios Generales de Política Económica.</a:t>
            </a:r>
          </a:p>
          <a:p>
            <a:pPr algn="just"/>
            <a:endParaRPr lang="es-MX" sz="1400" dirty="0"/>
          </a:p>
          <a:p>
            <a:pPr marL="285750" indent="-285750" algn="just">
              <a:buFont typeface="Wingdings" panose="05000000000000000000" pitchFamily="2" charset="2"/>
              <a:buChar char="ü"/>
            </a:pPr>
            <a:r>
              <a:rPr lang="es-MX" sz="1400" dirty="0"/>
              <a:t>Descripción de los </a:t>
            </a:r>
            <a:r>
              <a:rPr lang="es-MX" sz="1400" b="1" dirty="0">
                <a:solidFill>
                  <a:srgbClr val="00B050"/>
                </a:solidFill>
              </a:rPr>
              <a:t>riesgos relevantes </a:t>
            </a:r>
            <a:r>
              <a:rPr lang="es-MX" sz="1400" dirty="0"/>
              <a:t>para las finanzas públicas, incluyendo los montos de Deuda Contingente, acompañados de propuestas de acción para enfrentarlos.</a:t>
            </a:r>
          </a:p>
          <a:p>
            <a:pPr algn="just"/>
            <a:endParaRPr lang="es-MX" sz="1400" dirty="0"/>
          </a:p>
          <a:p>
            <a:pPr marL="285750" indent="-285750" algn="just">
              <a:buFont typeface="Wingdings" panose="05000000000000000000" pitchFamily="2" charset="2"/>
              <a:buChar char="ü"/>
            </a:pPr>
            <a:r>
              <a:rPr lang="es-MX" sz="1400" dirty="0"/>
              <a:t>Los </a:t>
            </a:r>
            <a:r>
              <a:rPr lang="es-MX" sz="1400" b="1" dirty="0">
                <a:solidFill>
                  <a:schemeClr val="accent6"/>
                </a:solidFill>
              </a:rPr>
              <a:t>resultados de las finanzas públicas </a:t>
            </a:r>
            <a:r>
              <a:rPr lang="es-MX" sz="1400" dirty="0"/>
              <a:t>que abarquen un periodo de los tres últimos años y el ejercicio fiscal en cuestión, de acuerdo con los formatos que emita el Consejo Nacional de Armonización Contable para este fin.</a:t>
            </a:r>
          </a:p>
          <a:p>
            <a:pPr algn="just"/>
            <a:endParaRPr lang="es-MX" sz="1400" dirty="0"/>
          </a:p>
          <a:p>
            <a:pPr marL="285750" indent="-285750" algn="just">
              <a:buFont typeface="Wingdings" panose="05000000000000000000" pitchFamily="2" charset="2"/>
              <a:buChar char="ü"/>
            </a:pPr>
            <a:r>
              <a:rPr lang="es-MX" sz="1400" b="1" dirty="0">
                <a:solidFill>
                  <a:srgbClr val="FF0000"/>
                </a:solidFill>
              </a:rPr>
              <a:t>Un estudio actuarial </a:t>
            </a:r>
            <a:r>
              <a:rPr lang="es-MX" sz="1400" dirty="0"/>
              <a:t>de las pensiones de sus trabajadores, el cual como mínimo deberá actualizarse cada cuatro años. El estudio deberá incluir la población afiliada, la edad promedio, las características de las prestaciones otorgadas por la ley aplicable, el monto de reservas de pensiones, así como el periodo de suficiencia y el balance actuarial en valor presente.</a:t>
            </a:r>
          </a:p>
        </p:txBody>
      </p:sp>
      <p:sp>
        <p:nvSpPr>
          <p:cNvPr id="4" name="AutoShape 2" descr="Resultado de imagen para LEY DE INGRES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LEY DE INGRES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910075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LEY DE INGRES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LEY DE INGRES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CuadroTexto 10"/>
          <p:cNvSpPr txBox="1"/>
          <p:nvPr/>
        </p:nvSpPr>
        <p:spPr>
          <a:xfrm>
            <a:off x="731466" y="1677511"/>
            <a:ext cx="7283813" cy="4524315"/>
          </a:xfrm>
          <a:prstGeom prst="rect">
            <a:avLst/>
          </a:prstGeom>
          <a:noFill/>
        </p:spPr>
        <p:txBody>
          <a:bodyPr wrap="square" rtlCol="0">
            <a:spAutoFit/>
          </a:bodyPr>
          <a:lstStyle/>
          <a:p>
            <a:pPr marL="285750" indent="-285750">
              <a:buFont typeface="Wingdings" panose="05000000000000000000" pitchFamily="2" charset="2"/>
              <a:buChar char="Ø"/>
            </a:pPr>
            <a:r>
              <a:rPr lang="es-MX" sz="1600" dirty="0"/>
              <a:t>Criterios Generales de Política Económica</a:t>
            </a:r>
          </a:p>
          <a:p>
            <a:pPr marL="742950" lvl="1" indent="-285750">
              <a:buFont typeface="Wingdings" panose="05000000000000000000" pitchFamily="2" charset="2"/>
              <a:buChar char="ü"/>
            </a:pPr>
            <a:r>
              <a:rPr lang="es-MX" sz="1600" dirty="0"/>
              <a:t>Crecimiento del PIB</a:t>
            </a:r>
          </a:p>
          <a:p>
            <a:pPr marL="742950" lvl="1" indent="-285750">
              <a:buFont typeface="Wingdings" panose="05000000000000000000" pitchFamily="2" charset="2"/>
              <a:buChar char="ü"/>
            </a:pPr>
            <a:r>
              <a:rPr lang="es-MX" sz="1600" dirty="0"/>
              <a:t>Inflación </a:t>
            </a:r>
          </a:p>
          <a:p>
            <a:pPr marL="742950" lvl="1" indent="-285750">
              <a:buFont typeface="Wingdings" panose="05000000000000000000" pitchFamily="2" charset="2"/>
              <a:buChar char="ü"/>
            </a:pPr>
            <a:r>
              <a:rPr lang="es-MX" sz="1600" dirty="0"/>
              <a:t>Etc.</a:t>
            </a:r>
          </a:p>
          <a:p>
            <a:pPr marL="742950" lvl="1" indent="-285750">
              <a:buFont typeface="Wingdings" panose="05000000000000000000" pitchFamily="2" charset="2"/>
              <a:buChar char="ü"/>
            </a:pPr>
            <a:endParaRPr lang="es-MX" sz="1600" dirty="0"/>
          </a:p>
          <a:p>
            <a:pPr marL="285750" indent="-285750">
              <a:buFont typeface="Wingdings" panose="05000000000000000000" pitchFamily="2" charset="2"/>
              <a:buChar char="Ø"/>
            </a:pPr>
            <a:r>
              <a:rPr lang="es-ES" sz="1600" dirty="0"/>
              <a:t>Las proyecciones se realizarán con base en los formatos que emita el Consejo Nacional de Armonización Contable</a:t>
            </a:r>
          </a:p>
          <a:p>
            <a:r>
              <a:rPr lang="es-ES" sz="1600" dirty="0"/>
              <a:t> </a:t>
            </a:r>
          </a:p>
          <a:p>
            <a:pPr marL="285750" indent="-285750">
              <a:buFont typeface="Wingdings" panose="05000000000000000000" pitchFamily="2" charset="2"/>
              <a:buChar char="Ø"/>
            </a:pPr>
            <a:r>
              <a:rPr lang="es-ES" sz="1600" dirty="0"/>
              <a:t>La </a:t>
            </a:r>
            <a:r>
              <a:rPr lang="es-ES" sz="1600" dirty="0">
                <a:solidFill>
                  <a:srgbClr val="FF0000"/>
                </a:solidFill>
              </a:rPr>
              <a:t>proyecciones abarcarán un periodo de tres años en adición al ejercicio fiscal en cuestión</a:t>
            </a:r>
            <a:r>
              <a:rPr lang="es-ES" sz="1600" dirty="0"/>
              <a:t>, las que se revisarán y, en su caso, se adecuarán anualmente en los ejercicios subsecuentes</a:t>
            </a:r>
          </a:p>
          <a:p>
            <a:pPr marL="285750" indent="-285750">
              <a:buFont typeface="Wingdings" panose="05000000000000000000" pitchFamily="2" charset="2"/>
              <a:buChar char="Ø"/>
            </a:pPr>
            <a:endParaRPr lang="es-ES" sz="1600" dirty="0"/>
          </a:p>
          <a:p>
            <a:pPr marL="285750" indent="-285750">
              <a:buFont typeface="Wingdings" panose="05000000000000000000" pitchFamily="2" charset="2"/>
              <a:buChar char="Ø"/>
            </a:pPr>
            <a:r>
              <a:rPr lang="es-MX" sz="1600" dirty="0"/>
              <a:t>Los </a:t>
            </a:r>
            <a:r>
              <a:rPr lang="es-ES" sz="1600" dirty="0">
                <a:solidFill>
                  <a:srgbClr val="FF0000"/>
                </a:solidFill>
              </a:rPr>
              <a:t>resultados de las finanzas públicas que abarquen un periodo de los tres últimos años y el ejercicio fiscal </a:t>
            </a:r>
            <a:r>
              <a:rPr lang="es-ES" sz="1600" dirty="0"/>
              <a:t>en cuestión</a:t>
            </a:r>
          </a:p>
          <a:p>
            <a:pPr marL="285750" indent="-285750">
              <a:buFont typeface="Wingdings" panose="05000000000000000000" pitchFamily="2" charset="2"/>
              <a:buChar char="Ø"/>
            </a:pPr>
            <a:endParaRPr lang="es-ES" sz="1600" dirty="0"/>
          </a:p>
          <a:p>
            <a:pPr marL="285750" indent="-285750" algn="just">
              <a:buFont typeface="Wingdings" panose="05000000000000000000" pitchFamily="2" charset="2"/>
              <a:buChar char="Ø"/>
            </a:pPr>
            <a:r>
              <a:rPr lang="es-MX" sz="1600" dirty="0"/>
              <a:t>Para los municipios con una </a:t>
            </a:r>
            <a:r>
              <a:rPr lang="es-MX" sz="1600" dirty="0">
                <a:solidFill>
                  <a:srgbClr val="FF0000"/>
                </a:solidFill>
              </a:rPr>
              <a:t>población menor a 200,000 habitantes</a:t>
            </a:r>
            <a:r>
              <a:rPr lang="es-MX" sz="1600" dirty="0"/>
              <a:t>, de acuerdo al último censo o conteo del INEGI, las proyecciones y resultados se realizarán </a:t>
            </a:r>
            <a:r>
              <a:rPr lang="es-MX" sz="1600" dirty="0">
                <a:solidFill>
                  <a:srgbClr val="FF0000"/>
                </a:solidFill>
              </a:rPr>
              <a:t>para un año, además del ejercicio en cuestión.</a:t>
            </a:r>
            <a:endParaRPr lang="es-ES" sz="1600" dirty="0"/>
          </a:p>
        </p:txBody>
      </p:sp>
      <p:sp>
        <p:nvSpPr>
          <p:cNvPr id="12" name="Rectángulo 11"/>
          <p:cNvSpPr/>
          <p:nvPr/>
        </p:nvSpPr>
        <p:spPr>
          <a:xfrm>
            <a:off x="612775" y="1225957"/>
            <a:ext cx="1774162" cy="347202"/>
          </a:xfrm>
          <a:prstGeom prst="rect">
            <a:avLst/>
          </a:prstGeom>
        </p:spPr>
        <p:txBody>
          <a:bodyPr wrap="square">
            <a:spAutoFit/>
          </a:bodyPr>
          <a:lstStyle/>
          <a:p>
            <a:r>
              <a:rPr lang="es-ES_tradnl" sz="1600" b="1" dirty="0">
                <a:latin typeface="Helvetica" charset="0"/>
              </a:rPr>
              <a:t>Artículo 18 LDF </a:t>
            </a:r>
            <a:endParaRPr lang="es-ES_tradnl" sz="1600" dirty="0"/>
          </a:p>
        </p:txBody>
      </p:sp>
      <p:sp>
        <p:nvSpPr>
          <p:cNvPr id="13" name="CuadroTexto 12"/>
          <p:cNvSpPr txBox="1"/>
          <p:nvPr/>
        </p:nvSpPr>
        <p:spPr>
          <a:xfrm>
            <a:off x="195097" y="417090"/>
            <a:ext cx="8064896" cy="461665"/>
          </a:xfrm>
          <a:prstGeom prst="rect">
            <a:avLst/>
          </a:prstGeom>
          <a:noFill/>
        </p:spPr>
        <p:txBody>
          <a:bodyPr wrap="square" rtlCol="0">
            <a:spAutoFit/>
          </a:bodyPr>
          <a:lstStyle/>
          <a:p>
            <a:r>
              <a:rPr lang="es-MX" sz="2400" b="1" dirty="0">
                <a:solidFill>
                  <a:srgbClr val="7030A0"/>
                </a:solidFill>
              </a:rPr>
              <a:t>Proyecciones y Resultados de Finanzas Públicas: </a:t>
            </a:r>
            <a:endParaRPr lang="es-ES" sz="2400" b="1" dirty="0">
              <a:solidFill>
                <a:srgbClr val="7030A0"/>
              </a:solidFill>
            </a:endParaRPr>
          </a:p>
        </p:txBody>
      </p:sp>
    </p:spTree>
    <p:extLst>
      <p:ext uri="{BB962C8B-B14F-4D97-AF65-F5344CB8AC3E}">
        <p14:creationId xmlns:p14="http://schemas.microsoft.com/office/powerpoint/2010/main" val="1885247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LEY DE INGRES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LEY DE INGRES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Rectángulo 11"/>
          <p:cNvSpPr/>
          <p:nvPr/>
        </p:nvSpPr>
        <p:spPr>
          <a:xfrm>
            <a:off x="307975" y="612151"/>
            <a:ext cx="6625088"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_tradnl" sz="2400" b="1" dirty="0">
                <a:solidFill>
                  <a:srgbClr val="7030A0"/>
                </a:solidFill>
              </a:rPr>
              <a:t>Regla Descripción de Riesgos Relevantes para las Finanzas Públicas:</a:t>
            </a:r>
          </a:p>
        </p:txBody>
      </p:sp>
      <p:sp>
        <p:nvSpPr>
          <p:cNvPr id="13" name="CuadroTexto 12"/>
          <p:cNvSpPr txBox="1"/>
          <p:nvPr/>
        </p:nvSpPr>
        <p:spPr>
          <a:xfrm>
            <a:off x="1234538" y="1742561"/>
            <a:ext cx="7122947" cy="4278094"/>
          </a:xfrm>
          <a:prstGeom prst="rect">
            <a:avLst/>
          </a:prstGeom>
          <a:noFill/>
        </p:spPr>
        <p:txBody>
          <a:bodyPr wrap="square" rtlCol="0">
            <a:spAutoFit/>
          </a:bodyPr>
          <a:lstStyle/>
          <a:p>
            <a:pPr marL="342900" indent="-342900">
              <a:buFont typeface="Wingdings" panose="05000000000000000000" pitchFamily="2" charset="2"/>
              <a:buChar char="Ø"/>
            </a:pPr>
            <a:r>
              <a:rPr lang="es-MX" sz="1600" dirty="0">
                <a:solidFill>
                  <a:srgbClr val="FF0000"/>
                </a:solidFill>
              </a:rPr>
              <a:t>Disminución de las transferencias federales:</a:t>
            </a:r>
          </a:p>
          <a:p>
            <a:pPr marL="800100" lvl="1" indent="-342900">
              <a:buFont typeface="Wingdings" panose="05000000000000000000" pitchFamily="2" charset="2"/>
              <a:buChar char="ü"/>
            </a:pPr>
            <a:r>
              <a:rPr lang="es-MX" sz="1600" dirty="0"/>
              <a:t>Baja en la Recaudación Federal Participable</a:t>
            </a:r>
          </a:p>
          <a:p>
            <a:pPr marL="800100" lvl="1" indent="-342900">
              <a:buFont typeface="Wingdings" panose="05000000000000000000" pitchFamily="2" charset="2"/>
              <a:buChar char="ü"/>
            </a:pPr>
            <a:r>
              <a:rPr lang="es-MX" sz="1600" dirty="0"/>
              <a:t>Disminución de los coeficientes de participación</a:t>
            </a:r>
          </a:p>
          <a:p>
            <a:pPr marL="800100" lvl="1" indent="-342900">
              <a:buFont typeface="Wingdings" panose="05000000000000000000" pitchFamily="2" charset="2"/>
              <a:buChar char="ü"/>
            </a:pPr>
            <a:r>
              <a:rPr lang="es-MX" sz="1600" dirty="0"/>
              <a:t>No poder acceder en tiempo y forma a transferencias bajo el esquema de reglas de operación</a:t>
            </a:r>
          </a:p>
          <a:p>
            <a:pPr marL="285750" indent="-285750">
              <a:buFont typeface="Wingdings" panose="05000000000000000000" pitchFamily="2" charset="2"/>
              <a:buChar char="Ø"/>
            </a:pPr>
            <a:r>
              <a:rPr lang="es-MX" sz="1600" dirty="0">
                <a:solidFill>
                  <a:srgbClr val="FF0000"/>
                </a:solidFill>
              </a:rPr>
              <a:t>Disminución en la recaudación de impuestos:</a:t>
            </a:r>
          </a:p>
          <a:p>
            <a:pPr marL="800100" lvl="1" indent="-342900">
              <a:buFont typeface="Wingdings" panose="05000000000000000000" pitchFamily="2" charset="2"/>
              <a:buChar char="ü"/>
            </a:pPr>
            <a:r>
              <a:rPr lang="es-MX" sz="1600" dirty="0"/>
              <a:t>Eliminación de potestades por compromisos de campaña</a:t>
            </a:r>
          </a:p>
          <a:p>
            <a:pPr marL="800100" lvl="1" indent="-342900">
              <a:buFont typeface="Wingdings" panose="05000000000000000000" pitchFamily="2" charset="2"/>
              <a:buChar char="ü"/>
            </a:pPr>
            <a:r>
              <a:rPr lang="es-MX" sz="1600" dirty="0"/>
              <a:t>Amparos fiscales sobre impuestos y derechos municipales</a:t>
            </a:r>
          </a:p>
          <a:p>
            <a:pPr marL="285750" indent="-285750">
              <a:buFont typeface="Wingdings" panose="05000000000000000000" pitchFamily="2" charset="2"/>
              <a:buChar char="Ø"/>
            </a:pPr>
            <a:r>
              <a:rPr lang="es-MX" sz="1600" dirty="0">
                <a:solidFill>
                  <a:srgbClr val="FF0000"/>
                </a:solidFill>
              </a:rPr>
              <a:t>Presiones contingentes sobre el gasto derivado de:</a:t>
            </a:r>
          </a:p>
          <a:p>
            <a:pPr marL="800100" lvl="1" indent="-342900">
              <a:buFont typeface="Wingdings" panose="05000000000000000000" pitchFamily="2" charset="2"/>
              <a:buChar char="ü"/>
            </a:pPr>
            <a:r>
              <a:rPr lang="es-MX" sz="1600" dirty="0"/>
              <a:t>Laudos laborales</a:t>
            </a:r>
          </a:p>
          <a:p>
            <a:pPr marL="800100" lvl="1" indent="-342900">
              <a:buFont typeface="Wingdings" panose="05000000000000000000" pitchFamily="2" charset="2"/>
              <a:buChar char="ü"/>
            </a:pPr>
            <a:r>
              <a:rPr lang="es-MX" sz="1600" dirty="0"/>
              <a:t>Fenómenos meteorológicos o climáticos recurrentes</a:t>
            </a:r>
          </a:p>
          <a:p>
            <a:pPr marL="285750" indent="-285750">
              <a:buFont typeface="Wingdings" panose="05000000000000000000" pitchFamily="2" charset="2"/>
              <a:buChar char="Ø"/>
            </a:pPr>
            <a:r>
              <a:rPr lang="es-MX" sz="1600" dirty="0">
                <a:solidFill>
                  <a:srgbClr val="FF0000"/>
                </a:solidFill>
              </a:rPr>
              <a:t>Nuevas funciones de gobierno, más presupuesto:</a:t>
            </a:r>
          </a:p>
          <a:p>
            <a:pPr marL="800100" lvl="1" indent="-342900">
              <a:buFont typeface="Wingdings" panose="05000000000000000000" pitchFamily="2" charset="2"/>
              <a:buChar char="ü"/>
            </a:pPr>
            <a:r>
              <a:rPr lang="es-MX" sz="1600" dirty="0"/>
              <a:t>Impactos de nueva legislación o creación de nuevas instituciones </a:t>
            </a:r>
            <a:endParaRPr lang="es-ES" sz="1600" dirty="0"/>
          </a:p>
          <a:p>
            <a:pPr lvl="1"/>
            <a:r>
              <a:rPr lang="es-MX" sz="1600" dirty="0"/>
              <a:t>(instancias anticorrupción, juzgados, derechos humanos, atención a migrantes, Etc.).</a:t>
            </a:r>
          </a:p>
          <a:p>
            <a:pPr marL="285750" indent="-285750">
              <a:buFont typeface="Wingdings" panose="05000000000000000000" pitchFamily="2" charset="2"/>
              <a:buChar char="Ø"/>
            </a:pPr>
            <a:r>
              <a:rPr lang="es-MX" sz="1600" dirty="0">
                <a:solidFill>
                  <a:srgbClr val="FF0000"/>
                </a:solidFill>
              </a:rPr>
              <a:t>Deuda Contingente, </a:t>
            </a:r>
            <a:endParaRPr lang="es-ES" sz="1600" dirty="0">
              <a:solidFill>
                <a:srgbClr val="FF0000"/>
              </a:solidFill>
            </a:endParaRPr>
          </a:p>
          <a:p>
            <a:pPr marL="285750" indent="-285750">
              <a:buFont typeface="Wingdings" panose="05000000000000000000" pitchFamily="2" charset="2"/>
              <a:buChar char="Ø"/>
            </a:pPr>
            <a:r>
              <a:rPr lang="es-MX" sz="1600" dirty="0">
                <a:solidFill>
                  <a:srgbClr val="FF0000"/>
                </a:solidFill>
              </a:rPr>
              <a:t>Pensiones</a:t>
            </a:r>
            <a:endParaRPr lang="es-MX" sz="1600" dirty="0"/>
          </a:p>
        </p:txBody>
      </p:sp>
    </p:spTree>
    <p:extLst>
      <p:ext uri="{BB962C8B-B14F-4D97-AF65-F5344CB8AC3E}">
        <p14:creationId xmlns:p14="http://schemas.microsoft.com/office/powerpoint/2010/main" val="981243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LEY DE INGRES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LEY DE INGRES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CuadroTexto 6"/>
          <p:cNvSpPr txBox="1"/>
          <p:nvPr/>
        </p:nvSpPr>
        <p:spPr>
          <a:xfrm>
            <a:off x="661776" y="2335138"/>
            <a:ext cx="7683401" cy="3416320"/>
          </a:xfrm>
          <a:prstGeom prst="rect">
            <a:avLst/>
          </a:prstGeom>
          <a:solidFill>
            <a:schemeClr val="bg1"/>
          </a:solidFill>
        </p:spPr>
        <p:txBody>
          <a:bodyPr wrap="square" rtlCol="0">
            <a:spAutoFit/>
          </a:bodyPr>
          <a:lstStyle/>
          <a:p>
            <a:pPr marL="342900" indent="-342900">
              <a:buFont typeface="Wingdings" panose="05000000000000000000" pitchFamily="2" charset="2"/>
              <a:buChar char="Ø"/>
            </a:pPr>
            <a:r>
              <a:rPr lang="es-MX" sz="2400" dirty="0"/>
              <a:t>C</a:t>
            </a:r>
            <a:r>
              <a:rPr lang="es-ES" sz="2400" dirty="0" err="1"/>
              <a:t>omo</a:t>
            </a:r>
            <a:r>
              <a:rPr lang="es-ES" sz="2400" dirty="0"/>
              <a:t> mínimo deberá actualizarse cada cuatro años </a:t>
            </a:r>
          </a:p>
          <a:p>
            <a:pPr marL="342900" indent="-342900">
              <a:buFont typeface="Wingdings" panose="05000000000000000000" pitchFamily="2" charset="2"/>
              <a:buChar char="Ø"/>
            </a:pPr>
            <a:r>
              <a:rPr lang="es-ES" sz="2400" dirty="0"/>
              <a:t>El estudio deberá incluir:</a:t>
            </a:r>
          </a:p>
          <a:p>
            <a:pPr marL="800100" lvl="1" indent="-342900">
              <a:buFont typeface="Wingdings" panose="05000000000000000000" pitchFamily="2" charset="2"/>
              <a:buChar char="ü"/>
            </a:pPr>
            <a:r>
              <a:rPr lang="es-ES" sz="2400" dirty="0"/>
              <a:t>población afiliada</a:t>
            </a:r>
          </a:p>
          <a:p>
            <a:pPr marL="800100" lvl="1" indent="-342900">
              <a:buFont typeface="Wingdings" panose="05000000000000000000" pitchFamily="2" charset="2"/>
              <a:buChar char="ü"/>
            </a:pPr>
            <a:r>
              <a:rPr lang="es-ES" sz="2400" dirty="0"/>
              <a:t>edad promedio, </a:t>
            </a:r>
          </a:p>
          <a:p>
            <a:pPr marL="800100" lvl="1" indent="-342900">
              <a:buFont typeface="Wingdings" panose="05000000000000000000" pitchFamily="2" charset="2"/>
              <a:buChar char="ü"/>
            </a:pPr>
            <a:r>
              <a:rPr lang="es-ES" sz="2400" dirty="0"/>
              <a:t>las características de las prestaciones otorgadas por la ley aplicable, </a:t>
            </a:r>
          </a:p>
          <a:p>
            <a:pPr marL="800100" lvl="1" indent="-342900">
              <a:buFont typeface="Wingdings" panose="05000000000000000000" pitchFamily="2" charset="2"/>
              <a:buChar char="ü"/>
            </a:pPr>
            <a:r>
              <a:rPr lang="es-ES" sz="2400" dirty="0"/>
              <a:t>monto de reservas de pensiones, </a:t>
            </a:r>
          </a:p>
          <a:p>
            <a:pPr marL="800100" lvl="1" indent="-342900">
              <a:buFont typeface="Wingdings" panose="05000000000000000000" pitchFamily="2" charset="2"/>
              <a:buChar char="ü"/>
            </a:pPr>
            <a:r>
              <a:rPr lang="es-ES" sz="2400" dirty="0"/>
              <a:t>periodo de suficiencia y</a:t>
            </a:r>
          </a:p>
          <a:p>
            <a:pPr marL="800100" lvl="1" indent="-342900">
              <a:buFont typeface="Wingdings" panose="05000000000000000000" pitchFamily="2" charset="2"/>
              <a:buChar char="ü"/>
            </a:pPr>
            <a:r>
              <a:rPr lang="es-ES" sz="2400" dirty="0"/>
              <a:t>el balance actuarial en valor presente</a:t>
            </a:r>
            <a:endParaRPr lang="es-MX" sz="2400" dirty="0"/>
          </a:p>
        </p:txBody>
      </p:sp>
      <p:sp>
        <p:nvSpPr>
          <p:cNvPr id="11" name="CuadroTexto 10"/>
          <p:cNvSpPr txBox="1"/>
          <p:nvPr/>
        </p:nvSpPr>
        <p:spPr>
          <a:xfrm>
            <a:off x="612775" y="877662"/>
            <a:ext cx="7732402" cy="892552"/>
          </a:xfrm>
          <a:prstGeom prst="rect">
            <a:avLst/>
          </a:prstGeom>
          <a:noFill/>
        </p:spPr>
        <p:txBody>
          <a:bodyPr wrap="square" rtlCol="0">
            <a:spAutoFit/>
          </a:bodyPr>
          <a:lstStyle/>
          <a:p>
            <a:r>
              <a:rPr lang="es-ES_tradnl" sz="2600" b="1" dirty="0"/>
              <a:t>E</a:t>
            </a:r>
            <a:r>
              <a:rPr lang="es-ES" sz="2600" b="1" dirty="0"/>
              <a:t>estudio Actuarial de las Pensiones </a:t>
            </a:r>
          </a:p>
          <a:p>
            <a:r>
              <a:rPr lang="es-ES" sz="2600" b="1" dirty="0"/>
              <a:t>de sus Trabajadores:</a:t>
            </a:r>
            <a:endParaRPr lang="es-ES_tradnl" sz="2600" b="1" dirty="0"/>
          </a:p>
        </p:txBody>
      </p:sp>
    </p:spTree>
    <p:extLst>
      <p:ext uri="{BB962C8B-B14F-4D97-AF65-F5344CB8AC3E}">
        <p14:creationId xmlns:p14="http://schemas.microsoft.com/office/powerpoint/2010/main" val="3216209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financiami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863" y="685673"/>
            <a:ext cx="4818671" cy="557953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94127" y="1935156"/>
            <a:ext cx="4996895" cy="2308324"/>
          </a:xfrm>
          <a:prstGeom prst="rect">
            <a:avLst/>
          </a:prstGeom>
          <a:noFill/>
        </p:spPr>
        <p:txBody>
          <a:bodyPr wrap="square" rtlCol="0">
            <a:spAutoFit/>
          </a:bodyPr>
          <a:lstStyle/>
          <a:p>
            <a:r>
              <a:rPr lang="es-MX" sz="4800" b="1" dirty="0"/>
              <a:t>Contratación de Financiamientos y Obligaciones</a:t>
            </a:r>
          </a:p>
        </p:txBody>
      </p:sp>
    </p:spTree>
    <p:extLst>
      <p:ext uri="{BB962C8B-B14F-4D97-AF65-F5344CB8AC3E}">
        <p14:creationId xmlns:p14="http://schemas.microsoft.com/office/powerpoint/2010/main" val="1396779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74723223"/>
              </p:ext>
            </p:extLst>
          </p:nvPr>
        </p:nvGraphicFramePr>
        <p:xfrm>
          <a:off x="2692400" y="1930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058333" y="1284069"/>
            <a:ext cx="3268133" cy="646331"/>
          </a:xfrm>
          <a:prstGeom prst="rect">
            <a:avLst/>
          </a:prstGeom>
          <a:noFill/>
        </p:spPr>
        <p:txBody>
          <a:bodyPr wrap="square" rtlCol="0">
            <a:spAutoFit/>
          </a:bodyPr>
          <a:lstStyle/>
          <a:p>
            <a:r>
              <a:rPr lang="es-MX" b="1" dirty="0"/>
              <a:t>Contratación y Registro de Deuda largo y Corto plazo.</a:t>
            </a:r>
          </a:p>
        </p:txBody>
      </p:sp>
    </p:spTree>
    <p:extLst>
      <p:ext uri="{BB962C8B-B14F-4D97-AF65-F5344CB8AC3E}">
        <p14:creationId xmlns:p14="http://schemas.microsoft.com/office/powerpoint/2010/main" val="450797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09196" y="1622146"/>
            <a:ext cx="7103534" cy="4585871"/>
          </a:xfrm>
          <a:prstGeom prst="rect">
            <a:avLst/>
          </a:prstGeom>
          <a:noFill/>
        </p:spPr>
        <p:txBody>
          <a:bodyPr wrap="square" rtlCol="0">
            <a:spAutoFit/>
          </a:bodyPr>
          <a:lstStyle/>
          <a:p>
            <a:endParaRPr lang="es-MX" dirty="0"/>
          </a:p>
          <a:p>
            <a:pPr marL="285750" indent="-285750" algn="just">
              <a:buFont typeface="Arial" panose="020B0604020202020204" pitchFamily="34" charset="0"/>
              <a:buChar char="•"/>
            </a:pPr>
            <a:r>
              <a:rPr lang="es-MX" sz="1600" dirty="0"/>
              <a:t>Opción de </a:t>
            </a:r>
            <a:r>
              <a:rPr lang="es-MX" sz="1600" b="1" dirty="0">
                <a:solidFill>
                  <a:srgbClr val="7030A0"/>
                </a:solidFill>
              </a:rPr>
              <a:t>restructuración</a:t>
            </a:r>
            <a:r>
              <a:rPr lang="es-MX" sz="1600" dirty="0"/>
              <a:t> o</a:t>
            </a:r>
            <a:r>
              <a:rPr lang="es-MX" sz="1600" b="1" i="1" dirty="0">
                <a:solidFill>
                  <a:srgbClr val="7030A0"/>
                </a:solidFill>
              </a:rPr>
              <a:t> refinanciamiento </a:t>
            </a:r>
            <a:r>
              <a:rPr lang="es-MX" sz="1600" dirty="0"/>
              <a:t>de la deuda pública. Sin autorización de la Legislatura Local cuando: 1) exista mejora en la tasa de interés; 2) no se incremente el saldo absoluto; y 3) No se amplié el plazo de vencimiento de la obligación original.</a:t>
            </a:r>
          </a:p>
          <a:p>
            <a:pPr marL="285750" indent="-285750" algn="just">
              <a:buFont typeface="Arial" panose="020B0604020202020204" pitchFamily="34" charset="0"/>
              <a:buChar char="•"/>
            </a:pPr>
            <a:r>
              <a:rPr lang="es-MX" sz="1600" dirty="0"/>
              <a:t>Autorización de la Legislatura Local (voto de 2/3 partes de sus miembros presentes). Debe contener:</a:t>
            </a:r>
          </a:p>
          <a:p>
            <a:pPr marL="2514600" indent="-285750" algn="just">
              <a:buFont typeface="Wingdings" panose="05000000000000000000" pitchFamily="2" charset="2"/>
              <a:buChar char="ü"/>
            </a:pPr>
            <a:r>
              <a:rPr lang="es-MX" sz="1600" dirty="0"/>
              <a:t>Monto autorizado de la deuda u obligación.</a:t>
            </a:r>
          </a:p>
          <a:p>
            <a:pPr marL="2514600" indent="-285750" algn="just">
              <a:buFont typeface="Wingdings" panose="05000000000000000000" pitchFamily="2" charset="2"/>
              <a:buChar char="ü"/>
            </a:pPr>
            <a:r>
              <a:rPr lang="es-MX" sz="1600" dirty="0"/>
              <a:t>Plazo máximo autorizado para el pago.</a:t>
            </a:r>
          </a:p>
          <a:p>
            <a:pPr marL="2514600" indent="-285750" algn="just">
              <a:buFont typeface="Wingdings" panose="05000000000000000000" pitchFamily="2" charset="2"/>
              <a:buChar char="ü"/>
            </a:pPr>
            <a:r>
              <a:rPr lang="es-MX" sz="1600" dirty="0"/>
              <a:t>Destino de Recursos.</a:t>
            </a:r>
          </a:p>
          <a:p>
            <a:pPr marL="2514600" indent="-285750" algn="just">
              <a:buFont typeface="Wingdings" panose="05000000000000000000" pitchFamily="2" charset="2"/>
              <a:buChar char="ü"/>
            </a:pPr>
            <a:r>
              <a:rPr lang="es-MX" sz="1600" dirty="0"/>
              <a:t>Fuente de pago o garantía. </a:t>
            </a:r>
          </a:p>
          <a:p>
            <a:pPr marL="2514600" indent="-285750" algn="just">
              <a:buFont typeface="Wingdings" panose="05000000000000000000" pitchFamily="2" charset="2"/>
              <a:buChar char="ü"/>
            </a:pPr>
            <a:r>
              <a:rPr lang="es-MX" sz="1600" dirty="0"/>
              <a:t>Vigencia de la autorización.</a:t>
            </a:r>
          </a:p>
          <a:p>
            <a:pPr marL="285750" indent="-285750" algn="just">
              <a:buFont typeface="Arial" panose="020B0604020202020204" pitchFamily="34" charset="0"/>
              <a:buChar char="•"/>
            </a:pPr>
            <a:r>
              <a:rPr lang="es-MX" sz="1600" dirty="0"/>
              <a:t>Contratación de Financiamientos y obligaciones mediante proceso competitivo y bajo las mejores condiciones del mercado.</a:t>
            </a:r>
          </a:p>
          <a:p>
            <a:pPr marL="285750" indent="-285750" algn="just">
              <a:buFont typeface="Arial" panose="020B0604020202020204" pitchFamily="34" charset="0"/>
              <a:buChar char="•"/>
            </a:pPr>
            <a:r>
              <a:rPr lang="es-MX" sz="1600" dirty="0"/>
              <a:t>Mínimo 5 ofertas.</a:t>
            </a:r>
          </a:p>
          <a:p>
            <a:pPr marL="285750" indent="-285750" algn="just">
              <a:buFont typeface="Arial" panose="020B0604020202020204" pitchFamily="34" charset="0"/>
              <a:buChar char="•"/>
            </a:pPr>
            <a:r>
              <a:rPr lang="es-MX" sz="1600" dirty="0"/>
              <a:t>Contratación de la oferta que represente el mejor costo financiero.</a:t>
            </a:r>
          </a:p>
          <a:p>
            <a:pPr marL="285750" indent="-285750" algn="just">
              <a:buFont typeface="Arial" panose="020B0604020202020204" pitchFamily="34" charset="0"/>
              <a:buChar char="•"/>
            </a:pPr>
            <a:r>
              <a:rPr lang="es-MX" sz="1600" dirty="0"/>
              <a:t>Inscripción de la deuda en SFA y en UCEF-SHCP.</a:t>
            </a:r>
          </a:p>
          <a:p>
            <a:pPr marL="285750" indent="-285750">
              <a:buFont typeface="Arial" panose="020B0604020202020204" pitchFamily="34" charset="0"/>
              <a:buChar char="•"/>
            </a:pPr>
            <a:endParaRPr lang="es-MX" dirty="0"/>
          </a:p>
        </p:txBody>
      </p:sp>
      <p:sp>
        <p:nvSpPr>
          <p:cNvPr id="4" name="Rectángulo 3"/>
          <p:cNvSpPr/>
          <p:nvPr/>
        </p:nvSpPr>
        <p:spPr>
          <a:xfrm>
            <a:off x="390097" y="560359"/>
            <a:ext cx="7941733" cy="954107"/>
          </a:xfrm>
          <a:prstGeom prst="rect">
            <a:avLst/>
          </a:prstGeom>
        </p:spPr>
        <p:txBody>
          <a:bodyPr wrap="square">
            <a:spAutoFit/>
          </a:bodyPr>
          <a:lstStyle/>
          <a:p>
            <a:r>
              <a:rPr lang="es-MX" sz="2800" dirty="0"/>
              <a:t>Contratación de Financiamientos y</a:t>
            </a:r>
          </a:p>
          <a:p>
            <a:r>
              <a:rPr lang="es-MX" sz="2800" dirty="0"/>
              <a:t>Obligaciones a </a:t>
            </a:r>
            <a:r>
              <a:rPr lang="es-MX" sz="2800" b="1" i="1" dirty="0"/>
              <a:t>Largo plazo:</a:t>
            </a:r>
          </a:p>
        </p:txBody>
      </p:sp>
      <p:sp>
        <p:nvSpPr>
          <p:cNvPr id="6" name="CuadroTexto 5"/>
          <p:cNvSpPr txBox="1"/>
          <p:nvPr/>
        </p:nvSpPr>
        <p:spPr>
          <a:xfrm>
            <a:off x="6299200" y="6315697"/>
            <a:ext cx="2844800" cy="369332"/>
          </a:xfrm>
          <a:prstGeom prst="rect">
            <a:avLst/>
          </a:prstGeom>
          <a:noFill/>
        </p:spPr>
        <p:txBody>
          <a:bodyPr wrap="square" rtlCol="0">
            <a:spAutoFit/>
          </a:bodyPr>
          <a:lstStyle/>
          <a:p>
            <a:r>
              <a:rPr lang="es-MX" dirty="0"/>
              <a:t>Arts. 22 al 29 LDF</a:t>
            </a:r>
          </a:p>
        </p:txBody>
      </p:sp>
    </p:spTree>
    <p:extLst>
      <p:ext uri="{BB962C8B-B14F-4D97-AF65-F5344CB8AC3E}">
        <p14:creationId xmlns:p14="http://schemas.microsoft.com/office/powerpoint/2010/main" val="1373422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9744" y="659053"/>
            <a:ext cx="7941733" cy="523220"/>
          </a:xfrm>
          <a:prstGeom prst="rect">
            <a:avLst/>
          </a:prstGeom>
        </p:spPr>
        <p:txBody>
          <a:bodyPr wrap="square">
            <a:spAutoFit/>
          </a:bodyPr>
          <a:lstStyle/>
          <a:p>
            <a:r>
              <a:rPr lang="es-MX" sz="2800" dirty="0"/>
              <a:t>Contratación de Obligaciones a </a:t>
            </a:r>
            <a:r>
              <a:rPr lang="es-MX" sz="2800" b="1" i="1" dirty="0"/>
              <a:t>Corto plazo:</a:t>
            </a:r>
          </a:p>
        </p:txBody>
      </p:sp>
      <p:sp>
        <p:nvSpPr>
          <p:cNvPr id="2" name="Rectángulo 1"/>
          <p:cNvSpPr/>
          <p:nvPr/>
        </p:nvSpPr>
        <p:spPr>
          <a:xfrm>
            <a:off x="722795" y="1881159"/>
            <a:ext cx="7861648" cy="3970318"/>
          </a:xfrm>
          <a:prstGeom prst="rect">
            <a:avLst/>
          </a:prstGeom>
          <a:solidFill>
            <a:schemeClr val="bg1"/>
          </a:solidFill>
        </p:spPr>
        <p:txBody>
          <a:bodyPr wrap="square">
            <a:spAutoFit/>
          </a:bodyPr>
          <a:lstStyle/>
          <a:p>
            <a:pPr marL="285750" indent="-285750" algn="just">
              <a:buFont typeface="Wingdings" panose="05000000000000000000" pitchFamily="2" charset="2"/>
              <a:buChar char="q"/>
            </a:pPr>
            <a:r>
              <a:rPr lang="es-MX" dirty="0"/>
              <a:t>En todo momento, el saldo insoluto total del monto principal de estas Obligaciones a corto plazo no exceda del 6 por ciento de los Ingresos totales aprobados en su Ley de Ingresos, sin incluir Financiamiento Neto, de la Entidad Federativa o del Municipio durante el ejercicio fiscal correspondiente; </a:t>
            </a:r>
          </a:p>
          <a:p>
            <a:pPr algn="just"/>
            <a:endParaRPr lang="es-MX" dirty="0"/>
          </a:p>
          <a:p>
            <a:pPr marL="285750" indent="-285750" algn="just">
              <a:buFont typeface="Wingdings" panose="05000000000000000000" pitchFamily="2" charset="2"/>
              <a:buChar char="q"/>
            </a:pPr>
            <a:r>
              <a:rPr lang="es-MX" dirty="0"/>
              <a:t>Las Obligaciones a corto plazo queden totalmente pagadas a más tardar tres meses antes de que concluya el periodo de gobierno de la administración correspondiente, no pudiendo contratar nuevas Obligaciones a corto plazo durante esos últimos tres meses; </a:t>
            </a:r>
          </a:p>
          <a:p>
            <a:pPr algn="just"/>
            <a:endParaRPr lang="es-MX" dirty="0"/>
          </a:p>
          <a:p>
            <a:pPr marL="285750" indent="-285750" algn="just">
              <a:buFont typeface="Wingdings" panose="05000000000000000000" pitchFamily="2" charset="2"/>
              <a:buChar char="q"/>
            </a:pPr>
            <a:r>
              <a:rPr lang="es-MX" dirty="0"/>
              <a:t>Las Obligaciones a corto plazo deberán ser quirografarias, y </a:t>
            </a:r>
          </a:p>
          <a:p>
            <a:pPr algn="just"/>
            <a:endParaRPr lang="es-MX" dirty="0"/>
          </a:p>
          <a:p>
            <a:pPr marL="285750" indent="-285750" algn="just">
              <a:buFont typeface="Wingdings" panose="05000000000000000000" pitchFamily="2" charset="2"/>
              <a:buChar char="q"/>
            </a:pPr>
            <a:r>
              <a:rPr lang="es-MX" dirty="0"/>
              <a:t>Ser inscritas en el Registro Público Único.</a:t>
            </a:r>
          </a:p>
        </p:txBody>
      </p:sp>
      <p:sp>
        <p:nvSpPr>
          <p:cNvPr id="7" name="CuadroTexto 6"/>
          <p:cNvSpPr txBox="1"/>
          <p:nvPr/>
        </p:nvSpPr>
        <p:spPr>
          <a:xfrm>
            <a:off x="6135427" y="5974503"/>
            <a:ext cx="2844800" cy="369332"/>
          </a:xfrm>
          <a:prstGeom prst="rect">
            <a:avLst/>
          </a:prstGeom>
          <a:noFill/>
        </p:spPr>
        <p:txBody>
          <a:bodyPr wrap="square" rtlCol="0">
            <a:spAutoFit/>
          </a:bodyPr>
          <a:lstStyle/>
          <a:p>
            <a:r>
              <a:rPr lang="es-MX" dirty="0"/>
              <a:t>Arts. 30 al 32 LDF</a:t>
            </a:r>
          </a:p>
        </p:txBody>
      </p:sp>
    </p:spTree>
    <p:extLst>
      <p:ext uri="{BB962C8B-B14F-4D97-AF65-F5344CB8AC3E}">
        <p14:creationId xmlns:p14="http://schemas.microsoft.com/office/powerpoint/2010/main" val="2826938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repùblica mex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533" y="1346200"/>
            <a:ext cx="3818467" cy="511280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01726" y="2619315"/>
            <a:ext cx="6308337" cy="1938992"/>
          </a:xfrm>
          <a:prstGeom prst="rect">
            <a:avLst/>
          </a:prstGeom>
          <a:noFill/>
        </p:spPr>
        <p:txBody>
          <a:bodyPr wrap="square" rtlCol="0">
            <a:spAutoFit/>
          </a:bodyPr>
          <a:lstStyle/>
          <a:p>
            <a:r>
              <a:rPr lang="es-MX" sz="6000" b="1" dirty="0"/>
              <a:t>Deuda Estatal Garantizada</a:t>
            </a:r>
          </a:p>
        </p:txBody>
      </p:sp>
    </p:spTree>
    <p:extLst>
      <p:ext uri="{BB962C8B-B14F-4D97-AF65-F5344CB8AC3E}">
        <p14:creationId xmlns:p14="http://schemas.microsoft.com/office/powerpoint/2010/main" val="1972290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5"/>
          <p:cNvPicPr>
            <a:picLocks noChangeAspect="1"/>
          </p:cNvPicPr>
          <p:nvPr/>
        </p:nvPicPr>
        <p:blipFill>
          <a:blip r:embed="rId2"/>
          <a:stretch>
            <a:fillRect/>
          </a:stretch>
        </p:blipFill>
        <p:spPr>
          <a:xfrm>
            <a:off x="614149" y="1439839"/>
            <a:ext cx="8167118" cy="5111086"/>
          </a:xfrm>
          <a:prstGeom prst="rect">
            <a:avLst/>
          </a:prstGeom>
        </p:spPr>
      </p:pic>
      <p:sp>
        <p:nvSpPr>
          <p:cNvPr id="14" name="Título 1"/>
          <p:cNvSpPr txBox="1">
            <a:spLocks/>
          </p:cNvSpPr>
          <p:nvPr/>
        </p:nvSpPr>
        <p:spPr>
          <a:xfrm>
            <a:off x="338605" y="534377"/>
            <a:ext cx="7886700" cy="994172"/>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MX" sz="2000" b="1" dirty="0"/>
              <a:t>La generación de ingresos propios de los municipios </a:t>
            </a:r>
          </a:p>
          <a:p>
            <a:pPr algn="l"/>
            <a:r>
              <a:rPr lang="es-MX" sz="2000" b="1" dirty="0"/>
              <a:t>en México se ha deteriorado en los últimos años:</a:t>
            </a:r>
            <a:endParaRPr lang="es-ES" sz="2000" b="1" dirty="0"/>
          </a:p>
        </p:txBody>
      </p:sp>
      <p:sp>
        <p:nvSpPr>
          <p:cNvPr id="15" name="CuadroTexto 14"/>
          <p:cNvSpPr txBox="1"/>
          <p:nvPr/>
        </p:nvSpPr>
        <p:spPr>
          <a:xfrm>
            <a:off x="6876267" y="6117258"/>
            <a:ext cx="1905000" cy="307777"/>
          </a:xfrm>
          <a:prstGeom prst="rect">
            <a:avLst/>
          </a:prstGeom>
          <a:noFill/>
        </p:spPr>
        <p:txBody>
          <a:bodyPr wrap="square" rtlCol="0">
            <a:spAutoFit/>
          </a:bodyPr>
          <a:lstStyle/>
          <a:p>
            <a:r>
              <a:rPr lang="es-MX" sz="1400" dirty="0"/>
              <a:t>Datos de INEGI</a:t>
            </a:r>
          </a:p>
        </p:txBody>
      </p:sp>
    </p:spTree>
    <p:extLst>
      <p:ext uri="{BB962C8B-B14F-4D97-AF65-F5344CB8AC3E}">
        <p14:creationId xmlns:p14="http://schemas.microsoft.com/office/powerpoint/2010/main" val="722025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0664" y="942034"/>
            <a:ext cx="7426158" cy="3970318"/>
          </a:xfrm>
          <a:prstGeom prst="rect">
            <a:avLst/>
          </a:prstGeom>
        </p:spPr>
        <p:txBody>
          <a:bodyPr wrap="square">
            <a:spAutoFit/>
          </a:bodyPr>
          <a:lstStyle/>
          <a:p>
            <a:pPr algn="just"/>
            <a:r>
              <a:rPr lang="es-MX" b="1" dirty="0">
                <a:solidFill>
                  <a:srgbClr val="7030A0"/>
                </a:solidFill>
              </a:rPr>
              <a:t>Artículo 34.- </a:t>
            </a:r>
            <a:r>
              <a:rPr lang="es-MX" dirty="0"/>
              <a:t>El Ejecutivo Federal, por conducto de la Secretaría, podrá otorgar la garantía del Gobierno Federal a las Obligaciones constitutivas de Deuda Pública de los Estados y los Municipios.</a:t>
            </a:r>
          </a:p>
          <a:p>
            <a:pPr algn="just"/>
            <a:endParaRPr lang="es-MX" dirty="0"/>
          </a:p>
          <a:p>
            <a:pPr algn="just"/>
            <a:endParaRPr lang="es-MX" dirty="0"/>
          </a:p>
          <a:p>
            <a:pPr algn="just"/>
            <a:r>
              <a:rPr lang="es-MX" dirty="0"/>
              <a:t>Sólo podrán adherirse al mecanismo de contratación de Deuda Estatal Garantizada, los Estados y Municipios que cumplan con lo siguiente:</a:t>
            </a:r>
          </a:p>
          <a:p>
            <a:pPr marL="719138" algn="just"/>
            <a:endParaRPr lang="es-MX" dirty="0"/>
          </a:p>
          <a:p>
            <a:pPr marL="719138" algn="just"/>
            <a:endParaRPr lang="es-MX" dirty="0"/>
          </a:p>
          <a:p>
            <a:pPr marL="719138" algn="just"/>
            <a:r>
              <a:rPr lang="es-MX" dirty="0"/>
              <a:t> I. Que hayan celebrado convenio con la Secretaría, en términos de este Capítulo, y </a:t>
            </a:r>
          </a:p>
          <a:p>
            <a:pPr marL="719138" algn="just"/>
            <a:r>
              <a:rPr lang="es-MX" dirty="0"/>
              <a:t>II. Afecten participaciones federales suficientes que les correspondan, conforme a la Ley de Coordinación Fiscal, bajo un vehículo específico de pago y en los términos que se convengan con la Secretaría.</a:t>
            </a:r>
          </a:p>
        </p:txBody>
      </p:sp>
      <p:sp>
        <p:nvSpPr>
          <p:cNvPr id="3" name="CuadroTexto 2"/>
          <p:cNvSpPr txBox="1"/>
          <p:nvPr/>
        </p:nvSpPr>
        <p:spPr>
          <a:xfrm>
            <a:off x="625898" y="5487664"/>
            <a:ext cx="7721600" cy="738664"/>
          </a:xfrm>
          <a:prstGeom prst="rect">
            <a:avLst/>
          </a:prstGeom>
          <a:solidFill>
            <a:srgbClr val="FFFF00"/>
          </a:solidFill>
        </p:spPr>
        <p:txBody>
          <a:bodyPr wrap="square" rtlCol="0">
            <a:spAutoFit/>
          </a:bodyPr>
          <a:lstStyle/>
          <a:p>
            <a:pPr algn="just"/>
            <a:r>
              <a:rPr lang="es-MX" sz="1400" b="1" dirty="0">
                <a:solidFill>
                  <a:srgbClr val="7030A0"/>
                </a:solidFill>
              </a:rPr>
              <a:t>Nota: </a:t>
            </a:r>
            <a:r>
              <a:rPr lang="es-MX" sz="1400" dirty="0"/>
              <a:t>Aun no hay convenio firmado por el Estado y la Federación, por lo que aun no puede realizarse esa modalidad. Debe de signarse ese convenio para los  Municipios acceder al beneficio de que el Gobierno Federal sea aval en su deuda.</a:t>
            </a:r>
          </a:p>
        </p:txBody>
      </p:sp>
    </p:spTree>
    <p:extLst>
      <p:ext uri="{BB962C8B-B14F-4D97-AF65-F5344CB8AC3E}">
        <p14:creationId xmlns:p14="http://schemas.microsoft.com/office/powerpoint/2010/main" val="1908426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883" y="1625599"/>
            <a:ext cx="3643117" cy="462279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037230" y="2701455"/>
            <a:ext cx="6816211" cy="1938992"/>
          </a:xfrm>
          <a:prstGeom prst="rect">
            <a:avLst/>
          </a:prstGeom>
          <a:noFill/>
        </p:spPr>
        <p:txBody>
          <a:bodyPr wrap="square" rtlCol="0">
            <a:spAutoFit/>
          </a:bodyPr>
          <a:lstStyle/>
          <a:p>
            <a:r>
              <a:rPr lang="es-MX" sz="6000" b="1" dirty="0"/>
              <a:t>Sistema </a:t>
            </a:r>
          </a:p>
          <a:p>
            <a:r>
              <a:rPr lang="es-MX" sz="6000" b="1" dirty="0"/>
              <a:t>de Alertas</a:t>
            </a:r>
          </a:p>
        </p:txBody>
      </p:sp>
    </p:spTree>
    <p:extLst>
      <p:ext uri="{BB962C8B-B14F-4D97-AF65-F5344CB8AC3E}">
        <p14:creationId xmlns:p14="http://schemas.microsoft.com/office/powerpoint/2010/main" val="158876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LEY DE INGRES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LEY DE INGRES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1 CuadroTexto"/>
          <p:cNvSpPr txBox="1"/>
          <p:nvPr/>
        </p:nvSpPr>
        <p:spPr>
          <a:xfrm>
            <a:off x="1188481" y="1014925"/>
            <a:ext cx="7643866" cy="2369880"/>
          </a:xfrm>
          <a:prstGeom prst="rect">
            <a:avLst/>
          </a:prstGeom>
          <a:solidFill>
            <a:schemeClr val="bg1"/>
          </a:solidFill>
          <a:ln w="38100">
            <a:solidFill>
              <a:schemeClr val="tx1"/>
            </a:solidFill>
          </a:ln>
        </p:spPr>
        <p:txBody>
          <a:bodyPr wrap="square" rtlCol="0">
            <a:spAutoFit/>
          </a:bodyPr>
          <a:lstStyle/>
          <a:p>
            <a:pPr algn="ctr"/>
            <a:r>
              <a:rPr lang="es-MX" sz="2000" b="1" dirty="0">
                <a:solidFill>
                  <a:srgbClr val="7030A0"/>
                </a:solidFill>
              </a:rPr>
              <a:t>Medición del Sistema de Alertas </a:t>
            </a:r>
            <a:r>
              <a:rPr lang="es-MX" sz="2000" b="1" dirty="0"/>
              <a:t> </a:t>
            </a:r>
          </a:p>
          <a:p>
            <a:pPr algn="ctr"/>
            <a:endParaRPr lang="es-MX" sz="1600" b="1" dirty="0"/>
          </a:p>
          <a:p>
            <a:pPr marL="358775" indent="-358775" algn="just">
              <a:buFont typeface="Arial" pitchFamily="34" charset="0"/>
              <a:buChar char="•"/>
            </a:pPr>
            <a:r>
              <a:rPr lang="es-MX" sz="1600" dirty="0"/>
              <a:t>Indicador de Deuda Pública y Obligaciones sobre Ingresos de libre disposición, vinculado con la sostenibilidad de la deuda de un Ente Público; </a:t>
            </a:r>
          </a:p>
          <a:p>
            <a:pPr marL="358775" indent="-358775" algn="just">
              <a:buFont typeface="Arial" pitchFamily="34" charset="0"/>
              <a:buChar char="•"/>
            </a:pPr>
            <a:r>
              <a:rPr lang="es-MX" sz="1600" dirty="0"/>
              <a:t>Indicador de Servicio de la Deuda y de Obligaciones sobre Ingresos de libre disposición, el cual está vinculado con la capacidad de pago, y </a:t>
            </a:r>
          </a:p>
          <a:p>
            <a:pPr marL="358775" indent="-358775" algn="just">
              <a:buFont typeface="Arial" pitchFamily="34" charset="0"/>
              <a:buChar char="•"/>
            </a:pPr>
            <a:r>
              <a:rPr lang="es-MX" sz="1600" dirty="0"/>
              <a:t>Indicador de Obligaciones a Corto Plazo y Proveedores y Contratistas sobre Ingresos totales.</a:t>
            </a:r>
          </a:p>
          <a:p>
            <a:pPr algn="r"/>
            <a:r>
              <a:rPr lang="es-MX" sz="1600" b="1" dirty="0">
                <a:solidFill>
                  <a:srgbClr val="FF0000"/>
                </a:solidFill>
              </a:rPr>
              <a:t>Art. 44</a:t>
            </a:r>
            <a:endParaRPr lang="es-MX" sz="1600" dirty="0"/>
          </a:p>
        </p:txBody>
      </p:sp>
      <p:sp>
        <p:nvSpPr>
          <p:cNvPr id="11" name="1 CuadroTexto"/>
          <p:cNvSpPr txBox="1"/>
          <p:nvPr/>
        </p:nvSpPr>
        <p:spPr>
          <a:xfrm>
            <a:off x="1188481" y="3800872"/>
            <a:ext cx="7643866" cy="2723823"/>
          </a:xfrm>
          <a:prstGeom prst="rect">
            <a:avLst/>
          </a:prstGeom>
          <a:solidFill>
            <a:schemeClr val="bg1"/>
          </a:solidFill>
          <a:ln w="38100">
            <a:solidFill>
              <a:schemeClr val="tx1"/>
            </a:solidFill>
          </a:ln>
        </p:spPr>
        <p:txBody>
          <a:bodyPr wrap="square" rtlCol="0">
            <a:spAutoFit/>
          </a:bodyPr>
          <a:lstStyle/>
          <a:p>
            <a:pPr algn="ctr"/>
            <a:r>
              <a:rPr lang="es-MX" sz="2400" b="1" i="1" dirty="0">
                <a:solidFill>
                  <a:srgbClr val="FF0000"/>
                </a:solidFill>
              </a:rPr>
              <a:t>Resultados del Sistema de Alertas  </a:t>
            </a:r>
          </a:p>
          <a:p>
            <a:endParaRPr lang="es-MX" sz="1900" b="1" dirty="0">
              <a:solidFill>
                <a:srgbClr val="FF0000"/>
              </a:solidFill>
            </a:endParaRPr>
          </a:p>
          <a:p>
            <a:r>
              <a:rPr lang="es-MX" sz="1600" dirty="0"/>
              <a:t>Los resultados obtenidos de acuerdo con la medición de los indicadores a que hace referencia el artículo anterior, serán publicados en el Sistema de Alertas, el cual clasificará a cada uno de los Entes Públicos de acuerdo con los siguientes niveles: </a:t>
            </a:r>
          </a:p>
          <a:p>
            <a:r>
              <a:rPr lang="es-MX" sz="1600" b="1" dirty="0"/>
              <a:t> </a:t>
            </a:r>
            <a:endParaRPr lang="es-MX" sz="1600" dirty="0"/>
          </a:p>
          <a:p>
            <a:r>
              <a:rPr lang="es-MX" sz="1600" b="1" dirty="0"/>
              <a:t>I. </a:t>
            </a:r>
            <a:r>
              <a:rPr lang="es-MX" sz="1600" dirty="0"/>
              <a:t>Endeudamiento </a:t>
            </a:r>
            <a:r>
              <a:rPr lang="es-MX" sz="1600" b="1" dirty="0">
                <a:solidFill>
                  <a:srgbClr val="00B050"/>
                </a:solidFill>
              </a:rPr>
              <a:t>sostenible</a:t>
            </a:r>
            <a:r>
              <a:rPr lang="es-MX" sz="1600" dirty="0"/>
              <a:t>; </a:t>
            </a:r>
          </a:p>
          <a:p>
            <a:r>
              <a:rPr lang="es-MX" sz="1600" b="1" dirty="0"/>
              <a:t>II. </a:t>
            </a:r>
            <a:r>
              <a:rPr lang="es-MX" sz="1600" dirty="0"/>
              <a:t>Endeudamiento en </a:t>
            </a:r>
            <a:r>
              <a:rPr lang="es-MX" sz="1600" b="1" dirty="0">
                <a:solidFill>
                  <a:srgbClr val="FFC000"/>
                </a:solidFill>
              </a:rPr>
              <a:t>observació</a:t>
            </a:r>
            <a:r>
              <a:rPr lang="es-MX" sz="1600" dirty="0"/>
              <a:t>n, y </a:t>
            </a:r>
          </a:p>
          <a:p>
            <a:r>
              <a:rPr lang="es-MX" sz="1600" b="1" dirty="0"/>
              <a:t>III. </a:t>
            </a:r>
            <a:r>
              <a:rPr lang="es-MX" sz="1600" dirty="0"/>
              <a:t>Endeudamiento </a:t>
            </a:r>
            <a:r>
              <a:rPr lang="es-MX" sz="1600" b="1" i="1" dirty="0">
                <a:solidFill>
                  <a:srgbClr val="FF0000"/>
                </a:solidFill>
              </a:rPr>
              <a:t>elevado</a:t>
            </a:r>
            <a:r>
              <a:rPr lang="es-MX" sz="1600" dirty="0"/>
              <a:t>. </a:t>
            </a:r>
          </a:p>
          <a:p>
            <a:pPr algn="r"/>
            <a:r>
              <a:rPr lang="es-MX" sz="1600" b="1" dirty="0">
                <a:solidFill>
                  <a:srgbClr val="FF0000"/>
                </a:solidFill>
              </a:rPr>
              <a:t>Art. 45</a:t>
            </a:r>
            <a:endParaRPr lang="es-MX" sz="1600" b="1" dirty="0"/>
          </a:p>
        </p:txBody>
      </p:sp>
    </p:spTree>
    <p:extLst>
      <p:ext uri="{BB962C8B-B14F-4D97-AF65-F5344CB8AC3E}">
        <p14:creationId xmlns:p14="http://schemas.microsoft.com/office/powerpoint/2010/main" val="2202309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1 Conector recto"/>
          <p:cNvCxnSpPr/>
          <p:nvPr/>
        </p:nvCxnSpPr>
        <p:spPr>
          <a:xfrm>
            <a:off x="0" y="1125538"/>
            <a:ext cx="9144000" cy="0"/>
          </a:xfrm>
          <a:prstGeom prst="line">
            <a:avLst/>
          </a:prstGeom>
          <a:ln>
            <a:solidFill>
              <a:schemeClr val="accent4"/>
            </a:solidFill>
          </a:ln>
        </p:spPr>
        <p:style>
          <a:lnRef idx="3">
            <a:schemeClr val="accent4"/>
          </a:lnRef>
          <a:fillRef idx="0">
            <a:schemeClr val="accent4"/>
          </a:fillRef>
          <a:effectRef idx="2">
            <a:schemeClr val="accent4"/>
          </a:effectRef>
          <a:fontRef idx="minor">
            <a:schemeClr val="tx1"/>
          </a:fontRef>
        </p:style>
      </p:cxnSp>
      <p:sp>
        <p:nvSpPr>
          <p:cNvPr id="7" name="CuadroTexto 6"/>
          <p:cNvSpPr txBox="1"/>
          <p:nvPr/>
        </p:nvSpPr>
        <p:spPr>
          <a:xfrm>
            <a:off x="1187624" y="116632"/>
            <a:ext cx="7525469" cy="769441"/>
          </a:xfrm>
          <a:prstGeom prst="rect">
            <a:avLst/>
          </a:prstGeom>
          <a:solidFill>
            <a:schemeClr val="bg1">
              <a:lumMod val="75000"/>
            </a:schemeClr>
          </a:solidFill>
          <a:ln w="12700">
            <a:solidFill>
              <a:schemeClr val="tx1"/>
            </a:solidFill>
          </a:ln>
          <a:scene3d>
            <a:camera prst="orthographicFront"/>
            <a:lightRig rig="threePt" dir="t"/>
          </a:scene3d>
          <a:sp3d>
            <a:bevelT w="152400" h="50800" prst="softRound"/>
          </a:sp3d>
        </p:spPr>
        <p:txBody>
          <a:bodyPr wrap="square" rtlCol="0">
            <a:spAutoFit/>
          </a:bodyPr>
          <a:lstStyle>
            <a:defPPr>
              <a:defRPr lang="es-MX"/>
            </a:defPPr>
            <a:lvl1pPr algn="ctr">
              <a:defRPr b="1"/>
            </a:lvl1pPr>
          </a:lstStyle>
          <a:p>
            <a:r>
              <a:rPr lang="es-MX" sz="2200" dirty="0"/>
              <a:t>Sistema de Alertas</a:t>
            </a:r>
          </a:p>
          <a:p>
            <a:r>
              <a:rPr lang="es-MX" sz="2200" dirty="0"/>
              <a:t>Nivel de Endeudamiento y Techo Financiero Neto</a:t>
            </a:r>
          </a:p>
        </p:txBody>
      </p:sp>
      <p:sp>
        <p:nvSpPr>
          <p:cNvPr id="56324" name="CuadroTexto 1"/>
          <p:cNvSpPr txBox="1">
            <a:spLocks noChangeArrowheads="1"/>
          </p:cNvSpPr>
          <p:nvPr/>
        </p:nvSpPr>
        <p:spPr bwMode="auto">
          <a:xfrm>
            <a:off x="7045672" y="5805264"/>
            <a:ext cx="2592388" cy="307777"/>
          </a:xfrm>
          <a:prstGeom prst="rect">
            <a:avLst/>
          </a:prstGeom>
          <a:noFill/>
          <a:ln w="9525">
            <a:noFill/>
            <a:miter lim="800000"/>
            <a:headEnd/>
            <a:tailEnd/>
          </a:ln>
        </p:spPr>
        <p:txBody>
          <a:bodyPr>
            <a:spAutoFit/>
          </a:bodyPr>
          <a:lstStyle/>
          <a:p>
            <a:r>
              <a:rPr lang="es-MX" altLang="es-MX" sz="1400" b="1" dirty="0"/>
              <a:t>Artículos 45 y  46.</a:t>
            </a:r>
          </a:p>
        </p:txBody>
      </p:sp>
      <p:sp>
        <p:nvSpPr>
          <p:cNvPr id="2" name="Rectángulo redondeado 1"/>
          <p:cNvSpPr/>
          <p:nvPr/>
        </p:nvSpPr>
        <p:spPr>
          <a:xfrm>
            <a:off x="252288" y="2276872"/>
            <a:ext cx="4103688" cy="7810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dirty="0">
                <a:solidFill>
                  <a:schemeClr val="tx1"/>
                </a:solidFill>
                <a:latin typeface="Arial" panose="020B0604020202020204" pitchFamily="34" charset="0"/>
                <a:cs typeface="Arial" panose="020B0604020202020204" pitchFamily="34" charset="0"/>
              </a:rPr>
              <a:t>Endeudamiento Sostenible</a:t>
            </a:r>
          </a:p>
        </p:txBody>
      </p:sp>
      <p:sp>
        <p:nvSpPr>
          <p:cNvPr id="18" name="Rectángulo redondeado 17"/>
          <p:cNvSpPr/>
          <p:nvPr/>
        </p:nvSpPr>
        <p:spPr>
          <a:xfrm>
            <a:off x="252288" y="3356992"/>
            <a:ext cx="4103688" cy="746125"/>
          </a:xfrm>
          <a:prstGeom prst="roundRect">
            <a:avLst/>
          </a:prstGeom>
          <a:solidFill>
            <a:srgbClr val="FFCC00"/>
          </a:solidFill>
          <a:ln>
            <a:solidFill>
              <a:srgbClr val="F9E7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dirty="0">
                <a:solidFill>
                  <a:schemeClr val="tx1"/>
                </a:solidFill>
                <a:latin typeface="Arial" panose="020B0604020202020204" pitchFamily="34" charset="0"/>
                <a:cs typeface="Arial" panose="020B0604020202020204" pitchFamily="34" charset="0"/>
              </a:rPr>
              <a:t>Endeudamiento en Observación</a:t>
            </a:r>
          </a:p>
        </p:txBody>
      </p:sp>
      <p:sp>
        <p:nvSpPr>
          <p:cNvPr id="22" name="Rectángulo redondeado 21"/>
          <p:cNvSpPr/>
          <p:nvPr/>
        </p:nvSpPr>
        <p:spPr>
          <a:xfrm>
            <a:off x="252288" y="4365104"/>
            <a:ext cx="4103688" cy="74612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dirty="0">
                <a:latin typeface="Arial" panose="020B0604020202020204" pitchFamily="34" charset="0"/>
                <a:cs typeface="Arial" panose="020B0604020202020204" pitchFamily="34" charset="0"/>
              </a:rPr>
              <a:t>Endeudamiento Elevado</a:t>
            </a:r>
          </a:p>
        </p:txBody>
      </p:sp>
      <p:sp>
        <p:nvSpPr>
          <p:cNvPr id="15" name="Rectángulo redondeado 14"/>
          <p:cNvSpPr/>
          <p:nvPr/>
        </p:nvSpPr>
        <p:spPr>
          <a:xfrm>
            <a:off x="4644008" y="2204864"/>
            <a:ext cx="4176713" cy="7810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dirty="0">
                <a:solidFill>
                  <a:schemeClr val="tx1"/>
                </a:solidFill>
                <a:latin typeface="Arial" panose="020B0604020202020204" pitchFamily="34" charset="0"/>
                <a:cs typeface="Arial" panose="020B0604020202020204" pitchFamily="34" charset="0"/>
              </a:rPr>
              <a:t>15% Ingresos de Libre Disposición</a:t>
            </a:r>
          </a:p>
        </p:txBody>
      </p:sp>
      <p:sp>
        <p:nvSpPr>
          <p:cNvPr id="17" name="Rectángulo redondeado 16"/>
          <p:cNvSpPr/>
          <p:nvPr/>
        </p:nvSpPr>
        <p:spPr>
          <a:xfrm>
            <a:off x="250825" y="1358900"/>
            <a:ext cx="3384550" cy="781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panose="020B0604020202020204" pitchFamily="34" charset="0"/>
                <a:cs typeface="Arial" panose="020B0604020202020204" pitchFamily="34" charset="0"/>
              </a:rPr>
              <a:t>Nivel de Endeudamiento</a:t>
            </a:r>
          </a:p>
        </p:txBody>
      </p:sp>
      <p:sp>
        <p:nvSpPr>
          <p:cNvPr id="20" name="Rectángulo redondeado 19"/>
          <p:cNvSpPr/>
          <p:nvPr/>
        </p:nvSpPr>
        <p:spPr>
          <a:xfrm>
            <a:off x="4699000" y="1358900"/>
            <a:ext cx="3833813" cy="7794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panose="020B0604020202020204" pitchFamily="34" charset="0"/>
                <a:cs typeface="Arial" panose="020B0604020202020204" pitchFamily="34" charset="0"/>
              </a:rPr>
              <a:t>Techo de Financiamiento Neto Anual</a:t>
            </a:r>
          </a:p>
        </p:txBody>
      </p:sp>
      <p:sp>
        <p:nvSpPr>
          <p:cNvPr id="24" name="Rectángulo redondeado 23"/>
          <p:cNvSpPr/>
          <p:nvPr/>
        </p:nvSpPr>
        <p:spPr>
          <a:xfrm>
            <a:off x="4608513" y="3284984"/>
            <a:ext cx="4103687" cy="746125"/>
          </a:xfrm>
          <a:prstGeom prst="roundRect">
            <a:avLst/>
          </a:prstGeom>
          <a:solidFill>
            <a:srgbClr val="FFCC00"/>
          </a:solidFill>
          <a:ln>
            <a:solidFill>
              <a:srgbClr val="F9E7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dirty="0">
                <a:solidFill>
                  <a:schemeClr val="tx1"/>
                </a:solidFill>
                <a:latin typeface="Arial" panose="020B0604020202020204" pitchFamily="34" charset="0"/>
                <a:cs typeface="Arial" panose="020B0604020202020204" pitchFamily="34" charset="0"/>
              </a:rPr>
              <a:t>5% Ingresos de Libre Disposición</a:t>
            </a:r>
          </a:p>
        </p:txBody>
      </p:sp>
      <p:sp>
        <p:nvSpPr>
          <p:cNvPr id="25" name="Rectángulo redondeado 24"/>
          <p:cNvSpPr/>
          <p:nvPr/>
        </p:nvSpPr>
        <p:spPr>
          <a:xfrm>
            <a:off x="4549775" y="4365104"/>
            <a:ext cx="4105275" cy="74612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dirty="0">
                <a:latin typeface="Arial" panose="020B0604020202020204" pitchFamily="34" charset="0"/>
                <a:cs typeface="Arial" panose="020B0604020202020204" pitchFamily="34" charset="0"/>
              </a:rPr>
              <a:t>Techo de Financiamiento Neto </a:t>
            </a:r>
          </a:p>
          <a:p>
            <a:pPr algn="ctr">
              <a:defRPr/>
            </a:pPr>
            <a:r>
              <a:rPr lang="es-MX" sz="2000" dirty="0">
                <a:latin typeface="Arial" panose="020B0604020202020204" pitchFamily="34" charset="0"/>
                <a:cs typeface="Arial" panose="020B0604020202020204" pitchFamily="34" charset="0"/>
              </a:rPr>
              <a:t>= 0</a:t>
            </a:r>
          </a:p>
        </p:txBody>
      </p:sp>
    </p:spTree>
    <p:extLst>
      <p:ext uri="{BB962C8B-B14F-4D97-AF65-F5344CB8AC3E}">
        <p14:creationId xmlns:p14="http://schemas.microsoft.com/office/powerpoint/2010/main" val="163068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015329" y="1101002"/>
            <a:ext cx="6308337" cy="584775"/>
          </a:xfrm>
          <a:prstGeom prst="rect">
            <a:avLst/>
          </a:prstGeom>
          <a:noFill/>
        </p:spPr>
        <p:txBody>
          <a:bodyPr wrap="square" rtlCol="0">
            <a:spAutoFit/>
          </a:bodyPr>
          <a:lstStyle/>
          <a:p>
            <a:r>
              <a:rPr lang="es-MX" sz="3200" b="1" dirty="0">
                <a:solidFill>
                  <a:srgbClr val="7030A0"/>
                </a:solidFill>
              </a:rPr>
              <a:t>¿Porque poner atención?</a:t>
            </a:r>
          </a:p>
        </p:txBody>
      </p:sp>
      <p:graphicFrame>
        <p:nvGraphicFramePr>
          <p:cNvPr id="2" name="Diagrama 1"/>
          <p:cNvGraphicFramePr/>
          <p:nvPr>
            <p:extLst>
              <p:ext uri="{D42A27DB-BD31-4B8C-83A1-F6EECF244321}">
                <p14:modId xmlns:p14="http://schemas.microsoft.com/office/powerpoint/2010/main" val="3948592011"/>
              </p:ext>
            </p:extLst>
          </p:nvPr>
        </p:nvGraphicFramePr>
        <p:xfrm>
          <a:off x="1617133" y="1685777"/>
          <a:ext cx="6976534" cy="4655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8068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06464" y="2330635"/>
            <a:ext cx="4954479" cy="2862322"/>
          </a:xfrm>
          <a:prstGeom prst="rect">
            <a:avLst/>
          </a:prstGeom>
          <a:noFill/>
        </p:spPr>
        <p:txBody>
          <a:bodyPr wrap="square" rtlCol="0">
            <a:spAutoFit/>
          </a:bodyPr>
          <a:lstStyle/>
          <a:p>
            <a:r>
              <a:rPr lang="es-MX" sz="6000" b="1" dirty="0"/>
              <a:t>Registro </a:t>
            </a:r>
          </a:p>
          <a:p>
            <a:r>
              <a:rPr lang="es-MX" sz="6000" b="1" dirty="0"/>
              <a:t>Público Único.</a:t>
            </a:r>
          </a:p>
        </p:txBody>
      </p:sp>
      <p:pic>
        <p:nvPicPr>
          <p:cNvPr id="18438" name="Picture 6" descr="Resultado de imagen para registro público un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445" y="872271"/>
            <a:ext cx="3717613" cy="577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310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91763233"/>
              </p:ext>
            </p:extLst>
          </p:nvPr>
        </p:nvGraphicFramePr>
        <p:xfrm>
          <a:off x="637176" y="771072"/>
          <a:ext cx="8130108" cy="4394200"/>
        </p:xfrm>
        <a:graphic>
          <a:graphicData uri="http://schemas.openxmlformats.org/drawingml/2006/table">
            <a:tbl>
              <a:tblPr firstRow="1" bandRow="1">
                <a:tableStyleId>{00A15C55-8517-42AA-B614-E9B94910E393}</a:tableStyleId>
              </a:tblPr>
              <a:tblGrid>
                <a:gridCol w="4065054">
                  <a:extLst>
                    <a:ext uri="{9D8B030D-6E8A-4147-A177-3AD203B41FA5}">
                      <a16:colId xmlns="" xmlns:a16="http://schemas.microsoft.com/office/drawing/2014/main" val="593980929"/>
                    </a:ext>
                  </a:extLst>
                </a:gridCol>
                <a:gridCol w="4065054">
                  <a:extLst>
                    <a:ext uri="{9D8B030D-6E8A-4147-A177-3AD203B41FA5}">
                      <a16:colId xmlns="" xmlns:a16="http://schemas.microsoft.com/office/drawing/2014/main" val="2728197666"/>
                    </a:ext>
                  </a:extLst>
                </a:gridCol>
              </a:tblGrid>
              <a:tr h="370840">
                <a:tc>
                  <a:txBody>
                    <a:bodyPr/>
                    <a:lstStyle/>
                    <a:p>
                      <a:r>
                        <a:rPr lang="es-MX" dirty="0"/>
                        <a:t>A cargo</a:t>
                      </a:r>
                      <a:r>
                        <a:rPr lang="es-MX" baseline="0" dirty="0"/>
                        <a:t> de:</a:t>
                      </a:r>
                      <a:endParaRPr lang="es-MX" dirty="0"/>
                    </a:p>
                  </a:txBody>
                  <a:tcPr>
                    <a:solidFill>
                      <a:schemeClr val="bg1">
                        <a:lumMod val="65000"/>
                      </a:schemeClr>
                    </a:solidFill>
                  </a:tcPr>
                </a:tc>
                <a:tc>
                  <a:txBody>
                    <a:bodyPr/>
                    <a:lstStyle/>
                    <a:p>
                      <a:r>
                        <a:rPr lang="es-MX" dirty="0"/>
                        <a:t>SHCP-UCEF</a:t>
                      </a:r>
                    </a:p>
                  </a:txBody>
                  <a:tcPr>
                    <a:solidFill>
                      <a:schemeClr val="bg1">
                        <a:lumMod val="75000"/>
                      </a:schemeClr>
                    </a:solidFill>
                  </a:tcPr>
                </a:tc>
                <a:extLst>
                  <a:ext uri="{0D108BD9-81ED-4DB2-BD59-A6C34878D82A}">
                    <a16:rowId xmlns="" xmlns:a16="http://schemas.microsoft.com/office/drawing/2014/main" val="1790437270"/>
                  </a:ext>
                </a:extLst>
              </a:tr>
              <a:tr h="370840">
                <a:tc>
                  <a:txBody>
                    <a:bodyPr/>
                    <a:lstStyle/>
                    <a:p>
                      <a:r>
                        <a:rPr lang="es-MX" b="1" dirty="0"/>
                        <a:t>OBEJETO:</a:t>
                      </a:r>
                    </a:p>
                  </a:txBody>
                  <a:tcPr>
                    <a:solidFill>
                      <a:schemeClr val="bg1">
                        <a:lumMod val="65000"/>
                      </a:schemeClr>
                    </a:solidFill>
                  </a:tcPr>
                </a:tc>
                <a:tc>
                  <a:txBody>
                    <a:bodyPr/>
                    <a:lstStyle/>
                    <a:p>
                      <a:r>
                        <a:rPr lang="es-MX" dirty="0"/>
                        <a:t>Inscribir</a:t>
                      </a:r>
                      <a:r>
                        <a:rPr lang="es-MX" baseline="0" dirty="0"/>
                        <a:t> y transparentar la totalidad de los financiamientos y obligaciones de los Entes Públicos.</a:t>
                      </a:r>
                      <a:endParaRPr lang="es-MX" dirty="0"/>
                    </a:p>
                  </a:txBody>
                  <a:tcPr>
                    <a:solidFill>
                      <a:schemeClr val="bg1">
                        <a:lumMod val="75000"/>
                      </a:schemeClr>
                    </a:solidFill>
                  </a:tcPr>
                </a:tc>
                <a:extLst>
                  <a:ext uri="{0D108BD9-81ED-4DB2-BD59-A6C34878D82A}">
                    <a16:rowId xmlns="" xmlns:a16="http://schemas.microsoft.com/office/drawing/2014/main" val="346447395"/>
                  </a:ext>
                </a:extLst>
              </a:tr>
              <a:tr h="370840">
                <a:tc>
                  <a:txBody>
                    <a:bodyPr/>
                    <a:lstStyle/>
                    <a:p>
                      <a:r>
                        <a:rPr lang="es-MX" b="1" dirty="0"/>
                        <a:t>TIPO DE INSCRIPCIÓN:</a:t>
                      </a:r>
                    </a:p>
                  </a:txBody>
                  <a:tcPr>
                    <a:solidFill>
                      <a:schemeClr val="bg1">
                        <a:lumMod val="65000"/>
                      </a:schemeClr>
                    </a:solidFill>
                  </a:tcPr>
                </a:tc>
                <a:tc>
                  <a:txBody>
                    <a:bodyPr/>
                    <a:lstStyle/>
                    <a:p>
                      <a:r>
                        <a:rPr lang="es-MX" dirty="0"/>
                        <a:t>Enunciativa más no limitativa</a:t>
                      </a:r>
                      <a:r>
                        <a:rPr lang="es-MX" baseline="0" dirty="0"/>
                        <a:t> son: </a:t>
                      </a:r>
                    </a:p>
                    <a:p>
                      <a:pPr marL="342900" indent="-342900">
                        <a:buAutoNum type="arabicPeriod"/>
                      </a:pPr>
                      <a:r>
                        <a:rPr lang="es-MX" baseline="0" dirty="0"/>
                        <a:t>Créditos.</a:t>
                      </a:r>
                    </a:p>
                    <a:p>
                      <a:pPr marL="342900" indent="-342900">
                        <a:buAutoNum type="arabicPeriod"/>
                      </a:pPr>
                      <a:r>
                        <a:rPr lang="es-MX" baseline="0" dirty="0"/>
                        <a:t> Emisiones Bursátiles.</a:t>
                      </a:r>
                    </a:p>
                    <a:p>
                      <a:pPr marL="342900" indent="-342900">
                        <a:buAutoNum type="arabicPeriod"/>
                      </a:pPr>
                      <a:r>
                        <a:rPr lang="es-MX" baseline="0" dirty="0"/>
                        <a:t>Contratos de arrendamiento financiero.</a:t>
                      </a:r>
                    </a:p>
                    <a:p>
                      <a:pPr marL="342900" indent="-342900">
                        <a:buAutoNum type="arabicPeriod"/>
                      </a:pPr>
                      <a:r>
                        <a:rPr lang="es-MX" baseline="0" dirty="0"/>
                        <a:t>Operaciones de factoraje.</a:t>
                      </a:r>
                    </a:p>
                    <a:p>
                      <a:pPr marL="342900" indent="-342900">
                        <a:buAutoNum type="arabicPeriod"/>
                      </a:pPr>
                      <a:r>
                        <a:rPr lang="es-MX" baseline="0" dirty="0"/>
                        <a:t>Garantías o fuentes de pagos (participaciones).</a:t>
                      </a:r>
                    </a:p>
                    <a:p>
                      <a:pPr marL="342900" indent="-342900">
                        <a:buAutoNum type="arabicPeriod"/>
                      </a:pPr>
                      <a:r>
                        <a:rPr lang="es-MX" baseline="0" dirty="0"/>
                        <a:t>Instrumentos derivados.</a:t>
                      </a:r>
                    </a:p>
                    <a:p>
                      <a:pPr marL="342900" indent="-342900">
                        <a:buAutoNum type="arabicPeriod"/>
                      </a:pPr>
                      <a:r>
                        <a:rPr lang="es-MX" baseline="0" dirty="0"/>
                        <a:t>Contratos de APPS.</a:t>
                      </a:r>
                    </a:p>
                    <a:p>
                      <a:pPr marL="0" indent="0" algn="r">
                        <a:buNone/>
                      </a:pPr>
                      <a:r>
                        <a:rPr lang="es-MX" baseline="0" dirty="0"/>
                        <a:t>Art. 49 LDF</a:t>
                      </a:r>
                    </a:p>
                  </a:txBody>
                  <a:tcPr>
                    <a:solidFill>
                      <a:schemeClr val="bg1">
                        <a:lumMod val="75000"/>
                      </a:schemeClr>
                    </a:solidFill>
                  </a:tcPr>
                </a:tc>
                <a:extLst>
                  <a:ext uri="{0D108BD9-81ED-4DB2-BD59-A6C34878D82A}">
                    <a16:rowId xmlns="" xmlns:a16="http://schemas.microsoft.com/office/drawing/2014/main" val="3244709126"/>
                  </a:ext>
                </a:extLst>
              </a:tr>
            </a:tbl>
          </a:graphicData>
        </a:graphic>
      </p:graphicFrame>
      <p:sp>
        <p:nvSpPr>
          <p:cNvPr id="6" name="Rectángulo 5"/>
          <p:cNvSpPr/>
          <p:nvPr/>
        </p:nvSpPr>
        <p:spPr>
          <a:xfrm>
            <a:off x="637176" y="5435031"/>
            <a:ext cx="8130108" cy="923330"/>
          </a:xfrm>
          <a:prstGeom prst="rect">
            <a:avLst/>
          </a:prstGeom>
          <a:solidFill>
            <a:schemeClr val="bg1"/>
          </a:solidFill>
        </p:spPr>
        <p:txBody>
          <a:bodyPr wrap="square">
            <a:spAutoFit/>
          </a:bodyPr>
          <a:lstStyle/>
          <a:p>
            <a:pPr algn="just"/>
            <a:r>
              <a:rPr lang="es-MX" b="1" dirty="0"/>
              <a:t>Los efectos del Registro Público Único son únicamente </a:t>
            </a:r>
            <a:r>
              <a:rPr lang="es-MX" b="1" dirty="0">
                <a:solidFill>
                  <a:srgbClr val="FF0000"/>
                </a:solidFill>
              </a:rPr>
              <a:t>declarativos e informativos</a:t>
            </a:r>
            <a:r>
              <a:rPr lang="es-MX" b="1" dirty="0"/>
              <a:t>, por lo que no prejuzgan ni validan los actos jurídicos por los cuales se celebraron las operaciones relativas.</a:t>
            </a:r>
          </a:p>
        </p:txBody>
      </p:sp>
    </p:spTree>
    <p:extLst>
      <p:ext uri="{BB962C8B-B14F-4D97-AF65-F5344CB8AC3E}">
        <p14:creationId xmlns:p14="http://schemas.microsoft.com/office/powerpoint/2010/main" val="1629859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182684419"/>
              </p:ext>
            </p:extLst>
          </p:nvPr>
        </p:nvGraphicFramePr>
        <p:xfrm>
          <a:off x="637175" y="534500"/>
          <a:ext cx="8130108" cy="5852160"/>
        </p:xfrm>
        <a:graphic>
          <a:graphicData uri="http://schemas.openxmlformats.org/drawingml/2006/table">
            <a:tbl>
              <a:tblPr firstRow="1" bandRow="1">
                <a:tableStyleId>{00A15C55-8517-42AA-B614-E9B94910E393}</a:tableStyleId>
              </a:tblPr>
              <a:tblGrid>
                <a:gridCol w="4065054">
                  <a:extLst>
                    <a:ext uri="{9D8B030D-6E8A-4147-A177-3AD203B41FA5}">
                      <a16:colId xmlns="" xmlns:a16="http://schemas.microsoft.com/office/drawing/2014/main" val="593980929"/>
                    </a:ext>
                  </a:extLst>
                </a:gridCol>
                <a:gridCol w="4065054">
                  <a:extLst>
                    <a:ext uri="{9D8B030D-6E8A-4147-A177-3AD203B41FA5}">
                      <a16:colId xmlns="" xmlns:a16="http://schemas.microsoft.com/office/drawing/2014/main" val="2728197666"/>
                    </a:ext>
                  </a:extLst>
                </a:gridCol>
              </a:tblGrid>
              <a:tr h="0">
                <a:tc>
                  <a:txBody>
                    <a:bodyPr/>
                    <a:lstStyle/>
                    <a:p>
                      <a:r>
                        <a:rPr lang="es-MX" dirty="0"/>
                        <a:t>Acciones</a:t>
                      </a:r>
                      <a:r>
                        <a:rPr lang="es-MX" baseline="0" dirty="0"/>
                        <a:t> Registrales</a:t>
                      </a:r>
                      <a:endParaRPr lang="es-MX" dirty="0"/>
                    </a:p>
                  </a:txBody>
                  <a:tcPr>
                    <a:solidFill>
                      <a:schemeClr val="bg1">
                        <a:lumMod val="65000"/>
                      </a:schemeClr>
                    </a:solidFill>
                  </a:tcPr>
                </a:tc>
                <a:tc>
                  <a:txBody>
                    <a:bodyPr/>
                    <a:lstStyle/>
                    <a:p>
                      <a:r>
                        <a:rPr lang="es-MX" dirty="0"/>
                        <a:t>Inscripción,</a:t>
                      </a:r>
                      <a:r>
                        <a:rPr lang="es-MX" baseline="0" dirty="0"/>
                        <a:t> Modificación y cancelación de financiamientos u obligaciones.</a:t>
                      </a:r>
                    </a:p>
                    <a:p>
                      <a:pPr algn="r"/>
                      <a:r>
                        <a:rPr lang="es-MX" baseline="0" dirty="0"/>
                        <a:t>Art. 50. LDF</a:t>
                      </a:r>
                      <a:endParaRPr lang="es-MX" dirty="0"/>
                    </a:p>
                  </a:txBody>
                  <a:tcPr>
                    <a:solidFill>
                      <a:schemeClr val="bg1">
                        <a:lumMod val="75000"/>
                      </a:schemeClr>
                    </a:solidFill>
                  </a:tcPr>
                </a:tc>
                <a:extLst>
                  <a:ext uri="{0D108BD9-81ED-4DB2-BD59-A6C34878D82A}">
                    <a16:rowId xmlns="" xmlns:a16="http://schemas.microsoft.com/office/drawing/2014/main" val="1790437270"/>
                  </a:ext>
                </a:extLst>
              </a:tr>
              <a:tr h="370840">
                <a:tc>
                  <a:txBody>
                    <a:bodyPr/>
                    <a:lstStyle/>
                    <a:p>
                      <a:r>
                        <a:rPr lang="es-MX" b="1" dirty="0">
                          <a:solidFill>
                            <a:srgbClr val="FFFF00"/>
                          </a:solidFill>
                        </a:rPr>
                        <a:t>REQUISITOS.</a:t>
                      </a:r>
                    </a:p>
                    <a:p>
                      <a:r>
                        <a:rPr lang="es-MX" b="1" dirty="0"/>
                        <a:t>Inscripciones:</a:t>
                      </a:r>
                    </a:p>
                  </a:txBody>
                  <a:tcPr>
                    <a:solidFill>
                      <a:schemeClr val="bg1">
                        <a:lumMod val="65000"/>
                      </a:schemeClr>
                    </a:solidFill>
                  </a:tcPr>
                </a:tc>
                <a:tc>
                  <a:txBody>
                    <a:bodyPr/>
                    <a:lstStyle/>
                    <a:p>
                      <a:pPr algn="just"/>
                      <a:r>
                        <a:rPr lang="es-MX" dirty="0"/>
                        <a:t>Dependiendo</a:t>
                      </a:r>
                      <a:r>
                        <a:rPr lang="es-MX" baseline="0" dirty="0"/>
                        <a:t> el Tipo de Financiamiento u obligación conforme al Reglamento respectivo.</a:t>
                      </a:r>
                      <a:endParaRPr lang="es-MX" dirty="0"/>
                    </a:p>
                  </a:txBody>
                  <a:tcPr>
                    <a:solidFill>
                      <a:schemeClr val="bg1">
                        <a:lumMod val="75000"/>
                      </a:schemeClr>
                    </a:solidFill>
                  </a:tcPr>
                </a:tc>
                <a:extLst>
                  <a:ext uri="{0D108BD9-81ED-4DB2-BD59-A6C34878D82A}">
                    <a16:rowId xmlns="" xmlns:a16="http://schemas.microsoft.com/office/drawing/2014/main" val="346447395"/>
                  </a:ext>
                </a:extLst>
              </a:tr>
              <a:tr h="370840">
                <a:tc>
                  <a:txBody>
                    <a:bodyPr/>
                    <a:lstStyle/>
                    <a:p>
                      <a:r>
                        <a:rPr lang="es-MX" b="1" dirty="0"/>
                        <a:t>Modificaciones</a:t>
                      </a:r>
                    </a:p>
                  </a:txBody>
                  <a:tcPr>
                    <a:solidFill>
                      <a:schemeClr val="bg1">
                        <a:lumMod val="65000"/>
                      </a:schemeClr>
                    </a:solidFill>
                  </a:tcPr>
                </a:tc>
                <a:tc>
                  <a:txBody>
                    <a:bodyPr/>
                    <a:lstStyle/>
                    <a:p>
                      <a:pPr algn="just"/>
                      <a:r>
                        <a:rPr lang="es-MX" baseline="0" dirty="0"/>
                        <a:t>Cuando hay algún cambio en la situación de contratación original del financiamiento u obligación.</a:t>
                      </a:r>
                    </a:p>
                  </a:txBody>
                  <a:tcPr>
                    <a:solidFill>
                      <a:schemeClr val="bg1">
                        <a:lumMod val="75000"/>
                      </a:schemeClr>
                    </a:solidFill>
                  </a:tcPr>
                </a:tc>
                <a:extLst>
                  <a:ext uri="{0D108BD9-81ED-4DB2-BD59-A6C34878D82A}">
                    <a16:rowId xmlns="" xmlns:a16="http://schemas.microsoft.com/office/drawing/2014/main" val="3244709126"/>
                  </a:ext>
                </a:extLst>
              </a:tr>
              <a:tr h="370840">
                <a:tc>
                  <a:txBody>
                    <a:bodyPr/>
                    <a:lstStyle/>
                    <a:p>
                      <a:r>
                        <a:rPr lang="es-MX" b="1" dirty="0"/>
                        <a:t>Cancelaciones</a:t>
                      </a:r>
                    </a:p>
                  </a:txBody>
                  <a:tcPr>
                    <a:solidFill>
                      <a:schemeClr val="bg1">
                        <a:lumMod val="65000"/>
                      </a:schemeClr>
                    </a:solidFill>
                  </a:tcPr>
                </a:tc>
                <a:tc>
                  <a:txBody>
                    <a:bodyPr/>
                    <a:lstStyle/>
                    <a:p>
                      <a:pPr algn="just"/>
                      <a:r>
                        <a:rPr lang="es-MX" dirty="0"/>
                        <a:t>Para la cancelación de la inscripción en el Registro Público Único de un Financiamiento u Obligación, el Ente Público deberá presentar la documentación mediante la cual el acreedor manifieste que el Financiamiento u Obligación fue liquidado o, en su caso, que no ha sido dispuesto. </a:t>
                      </a:r>
                    </a:p>
                    <a:p>
                      <a:pPr algn="r"/>
                      <a:r>
                        <a:rPr lang="es-MX" dirty="0"/>
                        <a:t> </a:t>
                      </a:r>
                      <a:r>
                        <a:rPr lang="es-MX" dirty="0" err="1"/>
                        <a:t>ArtS.</a:t>
                      </a:r>
                      <a:r>
                        <a:rPr lang="es-MX" dirty="0"/>
                        <a:t> 54 LDF. y 4 del</a:t>
                      </a:r>
                      <a:r>
                        <a:rPr lang="es-MX" baseline="0" dirty="0"/>
                        <a:t> RRPU</a:t>
                      </a:r>
                      <a:endParaRPr lang="es-MX" dirty="0"/>
                    </a:p>
                  </a:txBody>
                  <a:tcPr>
                    <a:solidFill>
                      <a:schemeClr val="bg1">
                        <a:lumMod val="75000"/>
                      </a:schemeClr>
                    </a:solidFill>
                  </a:tcPr>
                </a:tc>
                <a:extLst>
                  <a:ext uri="{0D108BD9-81ED-4DB2-BD59-A6C34878D82A}">
                    <a16:rowId xmlns="" xmlns:a16="http://schemas.microsoft.com/office/drawing/2014/main" val="1514371697"/>
                  </a:ext>
                </a:extLst>
              </a:tr>
            </a:tbl>
          </a:graphicData>
        </a:graphic>
      </p:graphicFrame>
    </p:spTree>
    <p:extLst>
      <p:ext uri="{BB962C8B-B14F-4D97-AF65-F5344CB8AC3E}">
        <p14:creationId xmlns:p14="http://schemas.microsoft.com/office/powerpoint/2010/main" val="3004883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6162" y="1288124"/>
            <a:ext cx="8209223" cy="4708981"/>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s-MX" sz="2000" dirty="0"/>
              <a:t> Publicación en internet que para tal efecto haga la SHCP, contendrá: 1) deudor u obligado; 2) monto contratado; 3) fecha de contratación; 4) tasa de interés; 5) plazo contratado; 6) garantía o fuente de pago; 7) fecha de inscripción y en su caso de modificación; 8) tasa efectiva; </a:t>
            </a:r>
          </a:p>
          <a:p>
            <a:pPr marL="285750" indent="-285750" algn="just">
              <a:buFont typeface="Arial" panose="020B0604020202020204" pitchFamily="34" charset="0"/>
              <a:buChar char="•"/>
            </a:pPr>
            <a:r>
              <a:rPr lang="es-MX" sz="2000" dirty="0"/>
              <a:t>Conciliaciones de la SHCP con la información que aporte la CNB (Comisión Nacional Bancaria), informes trimestrales a SFA, diferencias se publicaran en el RPU.</a:t>
            </a:r>
          </a:p>
          <a:p>
            <a:pPr marL="285750" indent="-285750" algn="just">
              <a:buFont typeface="Arial" panose="020B0604020202020204" pitchFamily="34" charset="0"/>
              <a:buChar char="•"/>
            </a:pPr>
            <a:r>
              <a:rPr lang="es-MX" sz="2000" dirty="0"/>
              <a:t>Reportes cada 60 días después de cada trimestre.</a:t>
            </a:r>
          </a:p>
          <a:p>
            <a:pPr marL="285750" indent="-285750" algn="just">
              <a:buFont typeface="Arial" panose="020B0604020202020204" pitchFamily="34" charset="0"/>
              <a:buChar char="•"/>
            </a:pPr>
            <a:r>
              <a:rPr lang="es-MX" sz="2000" dirty="0"/>
              <a:t>Los entes publico para lo anterior enviaran 30 días después de cada trimestre la información financiera.</a:t>
            </a:r>
          </a:p>
          <a:p>
            <a:pPr marL="285750" indent="-285750" algn="just">
              <a:buFont typeface="Arial" panose="020B0604020202020204" pitchFamily="34" charset="0"/>
              <a:buChar char="•"/>
            </a:pPr>
            <a:r>
              <a:rPr lang="es-MX" sz="2000" dirty="0">
                <a:solidFill>
                  <a:srgbClr val="FF0000"/>
                </a:solidFill>
              </a:rPr>
              <a:t>Antes: </a:t>
            </a:r>
            <a:r>
              <a:rPr lang="es-MX" sz="2000" dirty="0"/>
              <a:t>presentación física de documentos. Desde 28 de abril de 2016 hasta octubre 2107.</a:t>
            </a:r>
          </a:p>
          <a:p>
            <a:pPr marL="285750" indent="-285750" algn="just">
              <a:buFont typeface="Arial" panose="020B0604020202020204" pitchFamily="34" charset="0"/>
              <a:buChar char="•"/>
            </a:pPr>
            <a:r>
              <a:rPr lang="es-MX" sz="2000" b="1" dirty="0">
                <a:solidFill>
                  <a:srgbClr val="FF0000"/>
                </a:solidFill>
              </a:rPr>
              <a:t>Ahora: </a:t>
            </a:r>
            <a:r>
              <a:rPr lang="es-MX" sz="2000" dirty="0"/>
              <a:t>presentación en forma digital de documentos. </a:t>
            </a:r>
          </a:p>
          <a:p>
            <a:pPr marL="285750" indent="-285750" algn="just">
              <a:buFont typeface="Arial" panose="020B0604020202020204" pitchFamily="34" charset="0"/>
              <a:buChar char="•"/>
            </a:pPr>
            <a:r>
              <a:rPr lang="es-MX" sz="2000" b="1" dirty="0">
                <a:solidFill>
                  <a:srgbClr val="FF0000"/>
                </a:solidFill>
              </a:rPr>
              <a:t>IMPORTANTE: OPINION DEL AUDITOR. ART. 51 FRACCION IX LDF</a:t>
            </a:r>
          </a:p>
        </p:txBody>
      </p:sp>
    </p:spTree>
    <p:extLst>
      <p:ext uri="{BB962C8B-B14F-4D97-AF65-F5344CB8AC3E}">
        <p14:creationId xmlns:p14="http://schemas.microsoft.com/office/powerpoint/2010/main" val="2734921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8725" y="474026"/>
            <a:ext cx="7390355" cy="1354217"/>
          </a:xfrm>
          <a:prstGeom prst="rect">
            <a:avLst/>
          </a:prstGeom>
          <a:solidFill>
            <a:srgbClr val="FF0000"/>
          </a:solidFill>
        </p:spPr>
        <p:txBody>
          <a:bodyPr wrap="square">
            <a:spAutoFit/>
          </a:bodyPr>
          <a:lstStyle/>
          <a:p>
            <a:pPr algn="just"/>
            <a:r>
              <a:rPr lang="es-MX" sz="1600" b="1" i="1" dirty="0">
                <a:solidFill>
                  <a:schemeClr val="bg1"/>
                </a:solidFill>
              </a:rPr>
              <a:t>Artículo 3. </a:t>
            </a:r>
            <a:r>
              <a:rPr lang="es-MX" sz="1600" dirty="0">
                <a:solidFill>
                  <a:schemeClr val="bg1"/>
                </a:solidFill>
              </a:rPr>
              <a:t>El Registro Público Único está a cargo de la Secretaría y tendrá únicamente efectos </a:t>
            </a:r>
            <a:r>
              <a:rPr lang="es-MX" sz="1600" b="1" i="1" dirty="0">
                <a:solidFill>
                  <a:srgbClr val="FFFF00"/>
                </a:solidFill>
              </a:rPr>
              <a:t>declarativos e informativos</a:t>
            </a:r>
            <a:r>
              <a:rPr lang="es-MX" sz="1600" dirty="0">
                <a:solidFill>
                  <a:schemeClr val="bg1"/>
                </a:solidFill>
              </a:rPr>
              <a:t>, por lo que no prejuzga ni valida los actos jurídicos por los cuales se celebraron las operaciones registradas.                               </a:t>
            </a:r>
          </a:p>
          <a:p>
            <a:pPr algn="r"/>
            <a:r>
              <a:rPr lang="es-MX" sz="1600" dirty="0">
                <a:solidFill>
                  <a:schemeClr val="bg1"/>
                </a:solidFill>
              </a:rPr>
              <a:t>                                                                               </a:t>
            </a:r>
            <a:r>
              <a:rPr lang="es-MX" dirty="0">
                <a:solidFill>
                  <a:schemeClr val="bg1"/>
                </a:solidFill>
              </a:rPr>
              <a:t>RRPU.</a:t>
            </a:r>
          </a:p>
        </p:txBody>
      </p:sp>
      <p:sp>
        <p:nvSpPr>
          <p:cNvPr id="3" name="Rectángulo 2"/>
          <p:cNvSpPr/>
          <p:nvPr/>
        </p:nvSpPr>
        <p:spPr>
          <a:xfrm>
            <a:off x="588725" y="2341609"/>
            <a:ext cx="7766135" cy="3785652"/>
          </a:xfrm>
          <a:prstGeom prst="rect">
            <a:avLst/>
          </a:prstGeom>
          <a:solidFill>
            <a:schemeClr val="bg1"/>
          </a:solidFill>
        </p:spPr>
        <p:txBody>
          <a:bodyPr wrap="square">
            <a:spAutoFit/>
          </a:bodyPr>
          <a:lstStyle/>
          <a:p>
            <a:pPr algn="just"/>
            <a:r>
              <a:rPr lang="es-MX" sz="1600" b="1" dirty="0">
                <a:solidFill>
                  <a:srgbClr val="7030A0"/>
                </a:solidFill>
              </a:rPr>
              <a:t>Artículo 5. </a:t>
            </a:r>
            <a:r>
              <a:rPr lang="es-MX" sz="1600" dirty="0"/>
              <a:t>Los Entes Públicos, para efectos de llevar a cabo los trámites a que se refiere el artículo 4 del presente Reglamento, utilizarán la Firma Electrónica Avanzada, para lo cual deberán cumplir con las disposiciones jurídicas a que se refieren los artículos 8, 9 y los Capítulos I y II del Título Tercero de la Ley de Firma Electrónica Avanzada. A falta de disposición expresa en este Reglamento, en el caso del uso de la Firma Electrónica Avanzada se aplicará supletoriamente la Ley de Firma Electrónica Avanzada, su Reglamento y la Ley Federal de Procedimiento Administrativo. </a:t>
            </a:r>
          </a:p>
          <a:p>
            <a:pPr algn="just"/>
            <a:endParaRPr lang="es-MX" sz="1600" dirty="0"/>
          </a:p>
          <a:p>
            <a:pPr algn="just"/>
            <a:r>
              <a:rPr lang="es-MX" sz="1600" b="1" dirty="0">
                <a:solidFill>
                  <a:srgbClr val="7030A0"/>
                </a:solidFill>
              </a:rPr>
              <a:t>Artículo 6. </a:t>
            </a:r>
            <a:r>
              <a:rPr lang="es-MX" sz="1600" dirty="0"/>
              <a:t>El Solicitante Autorizado presentará los trámites a que se refiere el artículo 4 del presente Reglamento, a través del Sistema del Registro Público Único utilizando la Firma Electrónica Avanzada. Para el Procedimiento Registral, </a:t>
            </a:r>
            <a:r>
              <a:rPr lang="es-MX" sz="1600" u="sng" dirty="0">
                <a:solidFill>
                  <a:srgbClr val="FF0000"/>
                </a:solidFill>
              </a:rPr>
              <a:t>el Solicitante Autorizado deberá ser el Secretario de Finanzas, Tesorero Municipal o su equivalente de cada Ente Público</a:t>
            </a:r>
            <a:r>
              <a:rPr lang="es-MX" sz="1600" dirty="0"/>
              <a:t>, según corresponda.</a:t>
            </a:r>
          </a:p>
          <a:p>
            <a:pPr algn="just"/>
            <a:r>
              <a:rPr lang="es-MX" sz="1600" dirty="0"/>
              <a:t> </a:t>
            </a:r>
          </a:p>
        </p:txBody>
      </p:sp>
    </p:spTree>
    <p:extLst>
      <p:ext uri="{BB962C8B-B14F-4D97-AF65-F5344CB8AC3E}">
        <p14:creationId xmlns:p14="http://schemas.microsoft.com/office/powerpoint/2010/main" val="3237923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608967" y="1310185"/>
            <a:ext cx="7525099" cy="4768882"/>
          </a:xfrm>
          <a:prstGeom prst="rect">
            <a:avLst/>
          </a:prstGeom>
        </p:spPr>
      </p:pic>
      <p:sp>
        <p:nvSpPr>
          <p:cNvPr id="14" name="Rectángulo 13"/>
          <p:cNvSpPr/>
          <p:nvPr/>
        </p:nvSpPr>
        <p:spPr>
          <a:xfrm>
            <a:off x="608967" y="375030"/>
            <a:ext cx="5283200" cy="646331"/>
          </a:xfrm>
          <a:prstGeom prst="rect">
            <a:avLst/>
          </a:prstGeom>
        </p:spPr>
        <p:txBody>
          <a:bodyPr wrap="square">
            <a:spAutoFit/>
          </a:bodyPr>
          <a:lstStyle/>
          <a:p>
            <a:r>
              <a:rPr lang="es-MX" b="1" dirty="0"/>
              <a:t>Los municipios de Michoacán mantienen una alta dependencia financiera:</a:t>
            </a:r>
            <a:endParaRPr lang="es-ES" b="1" dirty="0"/>
          </a:p>
        </p:txBody>
      </p:sp>
      <p:sp>
        <p:nvSpPr>
          <p:cNvPr id="15" name="CuadroTexto 14"/>
          <p:cNvSpPr txBox="1"/>
          <p:nvPr/>
        </p:nvSpPr>
        <p:spPr>
          <a:xfrm>
            <a:off x="6558887" y="5925178"/>
            <a:ext cx="1905000" cy="307777"/>
          </a:xfrm>
          <a:prstGeom prst="rect">
            <a:avLst/>
          </a:prstGeom>
          <a:noFill/>
        </p:spPr>
        <p:txBody>
          <a:bodyPr wrap="square" rtlCol="0">
            <a:spAutoFit/>
          </a:bodyPr>
          <a:lstStyle/>
          <a:p>
            <a:r>
              <a:rPr lang="es-MX" sz="1400" dirty="0"/>
              <a:t>Datos de INEGI</a:t>
            </a:r>
          </a:p>
        </p:txBody>
      </p:sp>
    </p:spTree>
    <p:extLst>
      <p:ext uri="{BB962C8B-B14F-4D97-AF65-F5344CB8AC3E}">
        <p14:creationId xmlns:p14="http://schemas.microsoft.com/office/powerpoint/2010/main" val="3360621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4726" y="749881"/>
            <a:ext cx="7762677" cy="5816977"/>
          </a:xfrm>
          <a:prstGeom prst="rect">
            <a:avLst/>
          </a:prstGeom>
          <a:noFill/>
        </p:spPr>
        <p:txBody>
          <a:bodyPr wrap="square" rtlCol="0">
            <a:spAutoFit/>
          </a:bodyPr>
          <a:lstStyle/>
          <a:p>
            <a:pPr algn="just"/>
            <a:r>
              <a:rPr lang="es-MX" sz="2400" b="1" dirty="0">
                <a:solidFill>
                  <a:srgbClr val="FF0000"/>
                </a:solidFill>
              </a:rPr>
              <a:t>Para contratar deuda pública: </a:t>
            </a:r>
          </a:p>
          <a:p>
            <a:pPr algn="just"/>
            <a:endParaRPr lang="es-MX" sz="2400" b="1" dirty="0">
              <a:solidFill>
                <a:srgbClr val="7030A0"/>
              </a:solidFill>
            </a:endParaRPr>
          </a:p>
          <a:p>
            <a:pPr algn="just"/>
            <a:r>
              <a:rPr lang="es-MX" sz="2400" b="1" dirty="0"/>
              <a:t>Ley de Deuda Pública Para el Estado de Michoacán de Ocampo y sus Municipios (Requisitos):</a:t>
            </a:r>
          </a:p>
          <a:p>
            <a:pPr algn="just"/>
            <a:endParaRPr lang="es-MX" sz="2400" b="1" dirty="0">
              <a:solidFill>
                <a:srgbClr val="7030A0"/>
              </a:solidFill>
            </a:endParaRPr>
          </a:p>
          <a:p>
            <a:pPr marL="285750" indent="-285750" algn="just">
              <a:buFont typeface="Arial" panose="020B0604020202020204" pitchFamily="34" charset="0"/>
              <a:buChar char="•"/>
            </a:pPr>
            <a:r>
              <a:rPr lang="es-MX" sz="2400" dirty="0"/>
              <a:t>Constancia de ingresos suficientes (presentación de información financiera ultimo trimestre).</a:t>
            </a:r>
          </a:p>
          <a:p>
            <a:pPr marL="285750" indent="-285750" algn="just">
              <a:buFont typeface="Arial" panose="020B0604020202020204" pitchFamily="34" charset="0"/>
              <a:buChar char="•"/>
            </a:pPr>
            <a:r>
              <a:rPr lang="es-MX" sz="2400" dirty="0"/>
              <a:t>Contar con por lo menos 2 calificaciones financieras reconocidas por la SHCP.</a:t>
            </a:r>
          </a:p>
          <a:p>
            <a:pPr marL="285750" indent="-285750" algn="just">
              <a:buFont typeface="Arial" panose="020B0604020202020204" pitchFamily="34" charset="0"/>
              <a:buChar char="•"/>
            </a:pPr>
            <a:r>
              <a:rPr lang="es-MX" sz="2400" dirty="0"/>
              <a:t>Evaluación del Ente Público (sistema de alertas).</a:t>
            </a:r>
          </a:p>
          <a:p>
            <a:pPr marL="285750" indent="-285750" algn="just">
              <a:buFont typeface="Arial" panose="020B0604020202020204" pitchFamily="34" charset="0"/>
              <a:buChar char="•"/>
            </a:pPr>
            <a:r>
              <a:rPr lang="es-MX" sz="2400" dirty="0"/>
              <a:t>Si son municipios que no rebasen 30 millones de unidades de inversión, no calificaciones financieras, sí dictamen financiero emitido por institución financiera y la SFA.  </a:t>
            </a:r>
          </a:p>
          <a:p>
            <a:pPr marL="285750" indent="-285750" algn="just">
              <a:buFont typeface="Arial" panose="020B0604020202020204" pitchFamily="34" charset="0"/>
              <a:buChar char="•"/>
            </a:pPr>
            <a:endParaRPr lang="es-MX" b="1" dirty="0"/>
          </a:p>
          <a:p>
            <a:pPr marL="285750" indent="-285750" algn="r">
              <a:buFont typeface="Arial" panose="020B0604020202020204" pitchFamily="34" charset="0"/>
              <a:buChar char="•"/>
            </a:pPr>
            <a:r>
              <a:rPr lang="es-MX" b="1" dirty="0"/>
              <a:t>Art. 7.</a:t>
            </a:r>
          </a:p>
        </p:txBody>
      </p:sp>
    </p:spTree>
    <p:extLst>
      <p:ext uri="{BB962C8B-B14F-4D97-AF65-F5344CB8AC3E}">
        <p14:creationId xmlns:p14="http://schemas.microsoft.com/office/powerpoint/2010/main" val="12582145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407370266"/>
              </p:ext>
            </p:extLst>
          </p:nvPr>
        </p:nvGraphicFramePr>
        <p:xfrm>
          <a:off x="2950649" y="14471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563669" y="5988592"/>
            <a:ext cx="7816243" cy="523220"/>
          </a:xfrm>
          <a:prstGeom prst="rect">
            <a:avLst/>
          </a:prstGeom>
          <a:solidFill>
            <a:srgbClr val="7030A0"/>
          </a:solidFill>
        </p:spPr>
        <p:txBody>
          <a:bodyPr wrap="square" rtlCol="0">
            <a:spAutoFit/>
          </a:bodyPr>
          <a:lstStyle/>
          <a:p>
            <a:pPr algn="just"/>
            <a:r>
              <a:rPr lang="es-MX" sz="1400" dirty="0">
                <a:solidFill>
                  <a:srgbClr val="FFFF00"/>
                </a:solidFill>
              </a:rPr>
              <a:t>En caso de desachamiento queda a salvo el derecho del ente público para solicitar nuevamente el trámite. Art. 17 ultimo párrafo. </a:t>
            </a:r>
          </a:p>
        </p:txBody>
      </p:sp>
      <p:sp>
        <p:nvSpPr>
          <p:cNvPr id="7" name="Rectángulo 6"/>
          <p:cNvSpPr/>
          <p:nvPr/>
        </p:nvSpPr>
        <p:spPr>
          <a:xfrm>
            <a:off x="399896" y="4641852"/>
            <a:ext cx="3425869" cy="954107"/>
          </a:xfrm>
          <a:prstGeom prst="rect">
            <a:avLst/>
          </a:prstGeom>
          <a:solidFill>
            <a:srgbClr val="FFFF00"/>
          </a:solidFill>
        </p:spPr>
        <p:txBody>
          <a:bodyPr wrap="square">
            <a:spAutoFit/>
          </a:bodyPr>
          <a:lstStyle/>
          <a:p>
            <a:pPr algn="just"/>
            <a:r>
              <a:rPr lang="es-MX" sz="1400" dirty="0"/>
              <a:t>Artículo 7. La interpretación del presente Reglamento para efectos administrativos estará a cargo de la Secretaría. </a:t>
            </a:r>
          </a:p>
        </p:txBody>
      </p:sp>
      <p:sp>
        <p:nvSpPr>
          <p:cNvPr id="4" name="CuadroTexto 3"/>
          <p:cNvSpPr txBox="1"/>
          <p:nvPr/>
        </p:nvSpPr>
        <p:spPr>
          <a:xfrm>
            <a:off x="695193" y="1262438"/>
            <a:ext cx="3294345" cy="369332"/>
          </a:xfrm>
          <a:prstGeom prst="rect">
            <a:avLst/>
          </a:prstGeom>
          <a:noFill/>
        </p:spPr>
        <p:txBody>
          <a:bodyPr wrap="square" rtlCol="0">
            <a:spAutoFit/>
          </a:bodyPr>
          <a:lstStyle/>
          <a:p>
            <a:r>
              <a:rPr lang="es-MX" b="1" dirty="0"/>
              <a:t>PROCEDIMIENTO REGISTRAL:</a:t>
            </a:r>
          </a:p>
        </p:txBody>
      </p:sp>
    </p:spTree>
    <p:extLst>
      <p:ext uri="{BB962C8B-B14F-4D97-AF65-F5344CB8AC3E}">
        <p14:creationId xmlns:p14="http://schemas.microsoft.com/office/powerpoint/2010/main" val="25322652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6721" y="418148"/>
            <a:ext cx="8392437" cy="5355312"/>
          </a:xfrm>
          <a:prstGeom prst="rect">
            <a:avLst/>
          </a:prstGeom>
          <a:solidFill>
            <a:schemeClr val="bg1"/>
          </a:solidFill>
        </p:spPr>
        <p:txBody>
          <a:bodyPr wrap="square">
            <a:spAutoFit/>
          </a:bodyPr>
          <a:lstStyle/>
          <a:p>
            <a:pPr algn="just"/>
            <a:r>
              <a:rPr lang="es-MX" dirty="0">
                <a:solidFill>
                  <a:srgbClr val="7030A0"/>
                </a:solidFill>
              </a:rPr>
              <a:t>Procedimiento Registral Artículo 16. El Registro Público Único determinará si la información que el Solicitante Autorizado presente en el Sistema del Registro Público Único, </a:t>
            </a:r>
            <a:r>
              <a:rPr lang="es-MX" b="1" i="1" dirty="0">
                <a:solidFill>
                  <a:srgbClr val="FF0000"/>
                </a:solidFill>
              </a:rPr>
              <a:t>cumple con los requisitos </a:t>
            </a:r>
            <a:r>
              <a:rPr lang="es-MX" dirty="0">
                <a:solidFill>
                  <a:srgbClr val="7030A0"/>
                </a:solidFill>
              </a:rPr>
              <a:t>correspondientes a la solicitud del trámite de que se trate en los términos de la Ley, este Reglamento y demás disposiciones jurídicas aplicables, y de conformidad con el procedimiento siguiente: </a:t>
            </a:r>
          </a:p>
          <a:p>
            <a:endParaRPr lang="es-MX" dirty="0"/>
          </a:p>
          <a:p>
            <a:pPr marL="400050" indent="-400050" algn="just">
              <a:buAutoNum type="romanUcPeriod"/>
            </a:pPr>
            <a:r>
              <a:rPr lang="es-MX" dirty="0"/>
              <a:t>El Registro Público Único determinará la procedencia de la solicitud en un plazo de treinta días hábiles, contado a partir del día siguiente al de su ingreso en el Sistema del Registro Público Único, sólo en caso de que la documentación entregada cumpla con los requisitos establecidos para el trámite de la solicitud ingresada; </a:t>
            </a:r>
          </a:p>
          <a:p>
            <a:pPr marL="400050" indent="-400050" algn="just">
              <a:buAutoNum type="romanUcPeriod"/>
            </a:pPr>
            <a:r>
              <a:rPr lang="es-MX" dirty="0"/>
              <a:t>Si la documentación o información presentada en el Sistema del Registro Público Único, no cumple con los requisitos establecidos en la Ley, este Reglamento y demás disposiciones jurídicas aplicables o se detectan inconsistencias u omisiones en dicha documentación o información, el Registro Público Único emitirá una prevención por una sola vez al Solicitante Autorizado, en un plazo no mayor de diez días hábiles contado a partir del día siguiente al de su ingreso en el Sistema del Registro Público Único. En dicha prevención se le señalará al Solicitante Autorizado las observaciones que deberá subsanar respecto de los requisitos que incumpla, inconsistencias o, en su caso, omisiones detectadas.</a:t>
            </a:r>
          </a:p>
        </p:txBody>
      </p:sp>
    </p:spTree>
    <p:extLst>
      <p:ext uri="{BB962C8B-B14F-4D97-AF65-F5344CB8AC3E}">
        <p14:creationId xmlns:p14="http://schemas.microsoft.com/office/powerpoint/2010/main" val="40684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98489" y="1034408"/>
            <a:ext cx="7803714" cy="4524315"/>
          </a:xfrm>
          <a:prstGeom prst="rect">
            <a:avLst/>
          </a:prstGeom>
          <a:solidFill>
            <a:schemeClr val="bg1"/>
          </a:solidFill>
        </p:spPr>
        <p:txBody>
          <a:bodyPr wrap="square">
            <a:spAutoFit/>
          </a:bodyPr>
          <a:lstStyle/>
          <a:p>
            <a:pPr algn="just"/>
            <a:r>
              <a:rPr lang="es-MX" sz="2400" dirty="0"/>
              <a:t>III. El Solicitante Autorizado, una vez que sea notificado de la </a:t>
            </a:r>
            <a:r>
              <a:rPr lang="es-MX" sz="2400" i="1" dirty="0">
                <a:solidFill>
                  <a:srgbClr val="00B0F0"/>
                </a:solidFill>
              </a:rPr>
              <a:t>prevención</a:t>
            </a:r>
            <a:r>
              <a:rPr lang="es-MX" sz="2400" dirty="0"/>
              <a:t> en los términos de la fracción anterior, tendrá un </a:t>
            </a:r>
            <a:r>
              <a:rPr lang="es-MX" sz="2400" dirty="0">
                <a:solidFill>
                  <a:srgbClr val="FF0000"/>
                </a:solidFill>
              </a:rPr>
              <a:t>plazo de diez días hábiles </a:t>
            </a:r>
            <a:r>
              <a:rPr lang="es-MX" sz="2400" dirty="0"/>
              <a:t>para responder a la misma, el cual se contará a partir del día hábil siguiente a aquél en que se realice la notificación respectiva;</a:t>
            </a:r>
          </a:p>
          <a:p>
            <a:pPr algn="just"/>
            <a:endParaRPr lang="es-MX" sz="2400" dirty="0"/>
          </a:p>
          <a:p>
            <a:pPr algn="just"/>
            <a:r>
              <a:rPr lang="es-MX" sz="2400" dirty="0"/>
              <a:t> IV. El plazo para que el Registro Público Único resuelva el trámite se suspenderá a partir del día siguiente a la emisión de la prevención y se reanudará a partir del día hábil inmediato siguiente a aquél en el que el Solicitante Autorizado, a través del Sistema del Registro Público Único, atienda la prevención realizada, y </a:t>
            </a:r>
          </a:p>
        </p:txBody>
      </p:sp>
    </p:spTree>
    <p:extLst>
      <p:ext uri="{BB962C8B-B14F-4D97-AF65-F5344CB8AC3E}">
        <p14:creationId xmlns:p14="http://schemas.microsoft.com/office/powerpoint/2010/main" val="16596350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6614" y="1720840"/>
            <a:ext cx="8166970" cy="4154984"/>
          </a:xfrm>
          <a:prstGeom prst="rect">
            <a:avLst/>
          </a:prstGeom>
          <a:solidFill>
            <a:schemeClr val="bg1"/>
          </a:solidFill>
        </p:spPr>
        <p:txBody>
          <a:bodyPr wrap="square">
            <a:spAutoFit/>
          </a:bodyPr>
          <a:lstStyle/>
          <a:p>
            <a:pPr algn="just"/>
            <a:r>
              <a:rPr lang="es-MX" sz="2400" dirty="0"/>
              <a:t>V. El Registro Público Único revisará la respuesta a la prevención y, en su caso, los documentos presentados. Si la prevención está subsanada se emitirá la Constancia en un plazo de veinte días hábiles contado a partir del día hábil siguiente a aquél en que sea recibida la respuesta a la prevención. </a:t>
            </a:r>
          </a:p>
          <a:p>
            <a:pPr algn="just"/>
            <a:endParaRPr lang="es-MX" sz="2400" dirty="0"/>
          </a:p>
          <a:p>
            <a:pPr algn="just"/>
            <a:r>
              <a:rPr lang="es-MX" sz="2400" dirty="0"/>
              <a:t>Las notificaciones al Solicitante Autorizado que resulten de las etapas del procedimiento a que se refiere este artículo se realizarán a través del Tablero Electrónico en los términos del presente Reglamento.</a:t>
            </a:r>
          </a:p>
        </p:txBody>
      </p:sp>
    </p:spTree>
    <p:extLst>
      <p:ext uri="{BB962C8B-B14F-4D97-AF65-F5344CB8AC3E}">
        <p14:creationId xmlns:p14="http://schemas.microsoft.com/office/powerpoint/2010/main" val="26050974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76012" y="3071246"/>
            <a:ext cx="4954479" cy="1015663"/>
          </a:xfrm>
          <a:prstGeom prst="rect">
            <a:avLst/>
          </a:prstGeom>
          <a:noFill/>
        </p:spPr>
        <p:txBody>
          <a:bodyPr wrap="square" rtlCol="0">
            <a:spAutoFit/>
          </a:bodyPr>
          <a:lstStyle/>
          <a:p>
            <a:r>
              <a:rPr lang="es-MX" sz="6000" b="1" dirty="0"/>
              <a:t>SANCIONES</a:t>
            </a:r>
          </a:p>
        </p:txBody>
      </p:sp>
      <p:sp>
        <p:nvSpPr>
          <p:cNvPr id="2" name="AutoShape 2" descr="Resultado de imagen para SAN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9462" name="Picture 6" descr="Resultado de imagen para SAN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340" y="1623336"/>
            <a:ext cx="3351296" cy="391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94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8593" y="1364863"/>
            <a:ext cx="7653402" cy="4093428"/>
          </a:xfrm>
          <a:prstGeom prst="rect">
            <a:avLst/>
          </a:prstGeom>
          <a:solidFill>
            <a:schemeClr val="bg1"/>
          </a:solidFill>
        </p:spPr>
        <p:txBody>
          <a:bodyPr wrap="square">
            <a:spAutoFit/>
          </a:bodyPr>
          <a:lstStyle/>
          <a:p>
            <a:pPr algn="just"/>
            <a:r>
              <a:rPr lang="es-MX" sz="2000" b="1" dirty="0">
                <a:solidFill>
                  <a:srgbClr val="7030A0"/>
                </a:solidFill>
              </a:rPr>
              <a:t>Artículo 60.- </a:t>
            </a:r>
            <a:r>
              <a:rPr lang="es-MX" sz="2000" dirty="0"/>
              <a:t>La fiscalización sobre el cumplimiento de lo dispuesto en esta Ley corresponderá a las entidades de fiscalización superior de las Entidades Federativas, así como a la Auditoría Superior de la Federación, conforme a lo dispuesto en el artículo 79 de la Constitución Política de los Estados Unidos Mexicanos. </a:t>
            </a:r>
          </a:p>
          <a:p>
            <a:pPr algn="just"/>
            <a:r>
              <a:rPr lang="es-MX" sz="2000" dirty="0"/>
              <a:t> </a:t>
            </a:r>
          </a:p>
          <a:p>
            <a:pPr algn="just"/>
            <a:r>
              <a:rPr lang="es-MX" sz="2000" dirty="0"/>
              <a:t>La Auditoría Superior de la Federación, en los términos de las disposiciones federales aplicables, fiscalizará las garantías que, en su caso, otorgue el Gobierno Federal respecto a Financiamientos de los Estados y Municipios, así como el destino y ejercicio de los recursos correspondientes que hayan realizado dichos gobiernos locales.</a:t>
            </a:r>
          </a:p>
        </p:txBody>
      </p:sp>
    </p:spTree>
    <p:extLst>
      <p:ext uri="{BB962C8B-B14F-4D97-AF65-F5344CB8AC3E}">
        <p14:creationId xmlns:p14="http://schemas.microsoft.com/office/powerpoint/2010/main" val="27151222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6719" y="1859340"/>
            <a:ext cx="7640876" cy="3046988"/>
          </a:xfrm>
          <a:prstGeom prst="rect">
            <a:avLst/>
          </a:prstGeom>
        </p:spPr>
        <p:txBody>
          <a:bodyPr wrap="square">
            <a:spAutoFit/>
          </a:bodyPr>
          <a:lstStyle/>
          <a:p>
            <a:pPr algn="just"/>
            <a:r>
              <a:rPr lang="es-MX" sz="2400" b="1" dirty="0">
                <a:solidFill>
                  <a:srgbClr val="7030A0"/>
                </a:solidFill>
              </a:rPr>
              <a:t>Artículo 61.- </a:t>
            </a:r>
            <a:r>
              <a:rPr lang="es-MX" sz="2400" dirty="0"/>
              <a:t>Los actos u omisiones que impliquen el incumplimiento a los preceptos establecidos en la presente Ley y demás disposiciones aplicables en la materia, serán sancionados de conformidad con lo previsto en la legislación en materia de responsabilidades administrativas de los servidores públicos y demás disposiciones aplicables, en términos del Título Cuarto de la Constitución Política de los Estados Unidos Mexicanos.</a:t>
            </a:r>
          </a:p>
        </p:txBody>
      </p:sp>
    </p:spTree>
    <p:extLst>
      <p:ext uri="{BB962C8B-B14F-4D97-AF65-F5344CB8AC3E}">
        <p14:creationId xmlns:p14="http://schemas.microsoft.com/office/powerpoint/2010/main" val="21958519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1334" y="1081785"/>
            <a:ext cx="8079286" cy="4524315"/>
          </a:xfrm>
          <a:prstGeom prst="rect">
            <a:avLst/>
          </a:prstGeom>
          <a:solidFill>
            <a:schemeClr val="bg1"/>
          </a:solidFill>
        </p:spPr>
        <p:txBody>
          <a:bodyPr wrap="square">
            <a:spAutoFit/>
          </a:bodyPr>
          <a:lstStyle/>
          <a:p>
            <a:pPr algn="just"/>
            <a:r>
              <a:rPr lang="es-MX" b="1" dirty="0">
                <a:solidFill>
                  <a:srgbClr val="7030A0"/>
                </a:solidFill>
              </a:rPr>
              <a:t>Artículo 62.- </a:t>
            </a:r>
            <a:r>
              <a:rPr lang="es-MX" dirty="0"/>
              <a:t>Los servidores públicos y las personas físicas o morales que causen daño o perjuicio estimable en dinero a la hacienda de las Entidades Federativas o de los Municipios, incluyendo en su caso, los beneficios obtenidos indebidamente por actos u omisiones que les sean imputables, o por incumplimiento de obligaciones derivadas de esta Ley, serán responsables del pago de la indemnización correspondiente, en los términos de las disposiciones generales aplicables. </a:t>
            </a:r>
          </a:p>
          <a:p>
            <a:pPr algn="just"/>
            <a:r>
              <a:rPr lang="es-MX" dirty="0"/>
              <a:t> </a:t>
            </a:r>
          </a:p>
          <a:p>
            <a:pPr algn="just"/>
            <a:r>
              <a:rPr lang="es-MX" dirty="0">
                <a:solidFill>
                  <a:srgbClr val="FF0000"/>
                </a:solidFill>
              </a:rPr>
              <a:t>Las responsabilidades se fincarán en primer término a quienes directamente hayan ejecutado los actos o incurran en las omisiones que las originaron y, subsidiariamente, a los que por la naturaleza de sus funciones, hayan omitido la revisión o autorizado tales actos por causas que impliquen dolo, culpa o negligencia por parte de los mismos</a:t>
            </a:r>
            <a:r>
              <a:rPr lang="es-MX" dirty="0"/>
              <a:t>. </a:t>
            </a:r>
          </a:p>
          <a:p>
            <a:pPr algn="just"/>
            <a:r>
              <a:rPr lang="es-MX" dirty="0"/>
              <a:t> </a:t>
            </a:r>
          </a:p>
          <a:p>
            <a:pPr algn="just"/>
            <a:r>
              <a:rPr lang="es-MX" dirty="0"/>
              <a:t>Serán responsables solidarios con los servidores públicos respectivos, las personas físicas o morales privadas en los casos en que hayan participado y originen una responsabilidad.</a:t>
            </a:r>
          </a:p>
        </p:txBody>
      </p:sp>
    </p:spTree>
    <p:extLst>
      <p:ext uri="{BB962C8B-B14F-4D97-AF65-F5344CB8AC3E}">
        <p14:creationId xmlns:p14="http://schemas.microsoft.com/office/powerpoint/2010/main" val="295673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71183" y="1610516"/>
            <a:ext cx="7271359" cy="1631216"/>
          </a:xfrm>
          <a:prstGeom prst="rect">
            <a:avLst/>
          </a:prstGeom>
          <a:solidFill>
            <a:schemeClr val="bg1"/>
          </a:solidFill>
        </p:spPr>
        <p:txBody>
          <a:bodyPr wrap="square">
            <a:spAutoFit/>
          </a:bodyPr>
          <a:lstStyle/>
          <a:p>
            <a:pPr algn="just"/>
            <a:r>
              <a:rPr lang="es-MX" sz="2000" b="1" dirty="0">
                <a:solidFill>
                  <a:srgbClr val="7030A0"/>
                </a:solidFill>
              </a:rPr>
              <a:t>Artículo 63.- </a:t>
            </a:r>
            <a:r>
              <a:rPr lang="es-MX" sz="2000" dirty="0"/>
              <a:t>Las sanciones e indemnizaciones que se determinen por el incumplimiento a las disposiciones de esta Ley tendrán el carácter de créditos fiscales y se fijarán en cantidad líquida, sujetándose al procedimiento de ejecución que establece la legislación aplicable</a:t>
            </a:r>
          </a:p>
        </p:txBody>
      </p:sp>
      <p:sp>
        <p:nvSpPr>
          <p:cNvPr id="4" name="Rectángulo 3"/>
          <p:cNvSpPr/>
          <p:nvPr/>
        </p:nvSpPr>
        <p:spPr>
          <a:xfrm>
            <a:off x="1171183" y="3865423"/>
            <a:ext cx="7371567" cy="1631216"/>
          </a:xfrm>
          <a:prstGeom prst="rect">
            <a:avLst/>
          </a:prstGeom>
          <a:solidFill>
            <a:schemeClr val="bg1"/>
          </a:solidFill>
        </p:spPr>
        <p:txBody>
          <a:bodyPr wrap="square">
            <a:spAutoFit/>
          </a:bodyPr>
          <a:lstStyle/>
          <a:p>
            <a:pPr algn="just"/>
            <a:r>
              <a:rPr lang="es-MX" sz="2000" b="1" dirty="0">
                <a:solidFill>
                  <a:srgbClr val="7030A0"/>
                </a:solidFill>
              </a:rPr>
              <a:t>Artículo 65.- </a:t>
            </a:r>
            <a:r>
              <a:rPr lang="es-MX" sz="2000" dirty="0"/>
              <a:t>Las sanciones e indemnizaciones a que se refiere esta Ley se impondrán y exigirán con independencia de las responsabilidades de carácter político, penal, administrativo o civil que, en su caso, lleguen a determinarse por las autoridades competentes. </a:t>
            </a:r>
          </a:p>
        </p:txBody>
      </p:sp>
    </p:spTree>
    <p:extLst>
      <p:ext uri="{BB962C8B-B14F-4D97-AF65-F5344CB8AC3E}">
        <p14:creationId xmlns:p14="http://schemas.microsoft.com/office/powerpoint/2010/main" val="3994896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349611" y="749069"/>
            <a:ext cx="3464508" cy="344800"/>
          </a:xfrm>
        </p:spPr>
        <p:txBody>
          <a:bodyPr>
            <a:normAutofit fontScale="90000"/>
          </a:bodyPr>
          <a:lstStyle/>
          <a:p>
            <a:pPr lvl="0"/>
            <a:r>
              <a:rPr lang="es-MX" sz="2700" b="1" dirty="0">
                <a:solidFill>
                  <a:schemeClr val="tx1"/>
                </a:solidFill>
              </a:rPr>
              <a:t>ASPECTOS LEGALES</a:t>
            </a:r>
            <a:r>
              <a:rPr lang="es-MX" sz="1800" b="1" dirty="0">
                <a:solidFill>
                  <a:schemeClr val="tx1"/>
                </a:solidFill>
              </a:rPr>
              <a:t>:</a:t>
            </a:r>
          </a:p>
        </p:txBody>
      </p:sp>
      <p:graphicFrame>
        <p:nvGraphicFramePr>
          <p:cNvPr id="6" name="Marcador de contenido 9"/>
          <p:cNvGraphicFramePr>
            <a:graphicFrameLocks/>
          </p:cNvGraphicFramePr>
          <p:nvPr>
            <p:extLst>
              <p:ext uri="{D42A27DB-BD31-4B8C-83A1-F6EECF244321}">
                <p14:modId xmlns:p14="http://schemas.microsoft.com/office/powerpoint/2010/main" val="2455843717"/>
              </p:ext>
            </p:extLst>
          </p:nvPr>
        </p:nvGraphicFramePr>
        <p:xfrm>
          <a:off x="58189" y="749069"/>
          <a:ext cx="7373389" cy="4769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380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a imagen puede contener: tex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37" y="0"/>
            <a:ext cx="6701050" cy="603231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38837" y="4111043"/>
            <a:ext cx="6701050" cy="1200329"/>
          </a:xfrm>
          <a:prstGeom prst="rect">
            <a:avLst/>
          </a:prstGeom>
          <a:noFill/>
        </p:spPr>
        <p:txBody>
          <a:bodyPr wrap="square" rtlCol="0">
            <a:spAutoFit/>
          </a:bodyPr>
          <a:lstStyle/>
          <a:p>
            <a:pPr algn="ctr"/>
            <a:r>
              <a:rPr lang="es-MX" sz="7200" dirty="0">
                <a:solidFill>
                  <a:schemeClr val="tx1">
                    <a:lumMod val="50000"/>
                    <a:lumOff val="50000"/>
                  </a:schemeClr>
                </a:solidFill>
                <a:latin typeface="Arial Black" panose="020B0A04020102020204" pitchFamily="34" charset="0"/>
              </a:rPr>
              <a:t>GRACIAS</a:t>
            </a:r>
          </a:p>
        </p:txBody>
      </p:sp>
    </p:spTree>
    <p:extLst>
      <p:ext uri="{BB962C8B-B14F-4D97-AF65-F5344CB8AC3E}">
        <p14:creationId xmlns:p14="http://schemas.microsoft.com/office/powerpoint/2010/main" val="1874186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380073" y="584197"/>
            <a:ext cx="3464508" cy="344800"/>
          </a:xfrm>
        </p:spPr>
        <p:txBody>
          <a:bodyPr>
            <a:normAutofit fontScale="90000"/>
          </a:bodyPr>
          <a:lstStyle/>
          <a:p>
            <a:pPr lvl="0"/>
            <a:r>
              <a:rPr lang="es-MX" sz="2700" b="1" dirty="0">
                <a:solidFill>
                  <a:srgbClr val="92D050"/>
                </a:solidFill>
              </a:rPr>
              <a:t>MARCO JURÍDICO</a:t>
            </a:r>
            <a:r>
              <a:rPr lang="es-MX" sz="1800" b="1" dirty="0">
                <a:solidFill>
                  <a:srgbClr val="92D050"/>
                </a:solidFill>
              </a:rPr>
              <a:t>:</a:t>
            </a:r>
          </a:p>
        </p:txBody>
      </p:sp>
      <p:sp>
        <p:nvSpPr>
          <p:cNvPr id="2" name="CuadroTexto 1"/>
          <p:cNvSpPr txBox="1"/>
          <p:nvPr/>
        </p:nvSpPr>
        <p:spPr>
          <a:xfrm>
            <a:off x="380073" y="1278131"/>
            <a:ext cx="6980412" cy="5062924"/>
          </a:xfrm>
          <a:prstGeom prst="rect">
            <a:avLst/>
          </a:prstGeom>
          <a:solidFill>
            <a:schemeClr val="bg1"/>
          </a:solidFill>
        </p:spPr>
        <p:txBody>
          <a:bodyPr wrap="square" rtlCol="0">
            <a:spAutoFit/>
          </a:bodyPr>
          <a:lstStyle/>
          <a:p>
            <a:pPr marL="342900" indent="-342900" algn="just">
              <a:buFont typeface="+mj-lt"/>
              <a:buAutoNum type="arabicPeriod"/>
            </a:pPr>
            <a:r>
              <a:rPr lang="es-MX" sz="1700" b="1" dirty="0"/>
              <a:t>Constitución Política de los Estados Unidos Mexicanos.</a:t>
            </a:r>
          </a:p>
          <a:p>
            <a:pPr marL="342900" indent="-342900" algn="just">
              <a:buFont typeface="+mj-lt"/>
              <a:buAutoNum type="arabicPeriod"/>
            </a:pPr>
            <a:r>
              <a:rPr lang="es-MX" sz="1700" b="1" dirty="0"/>
              <a:t>Ley de Disciplina Financiera de las Entidades Federativas y los Municipios.</a:t>
            </a:r>
          </a:p>
          <a:p>
            <a:pPr marL="342900" indent="-342900" algn="just">
              <a:buFont typeface="+mj-lt"/>
              <a:buAutoNum type="arabicPeriod"/>
            </a:pPr>
            <a:r>
              <a:rPr lang="es-MX" sz="1700" b="1" dirty="0"/>
              <a:t>Reglamento del Registro Público Único  de Financiamientos y Obligaciones de Entidades Federativas y Municipios.</a:t>
            </a:r>
          </a:p>
          <a:p>
            <a:pPr marL="342900" indent="-342900" algn="just">
              <a:buFont typeface="+mj-lt"/>
              <a:buAutoNum type="arabicPeriod"/>
            </a:pPr>
            <a:r>
              <a:rPr lang="es-MX" sz="1700" b="1" dirty="0"/>
              <a:t>Acuerdo por el que se establecen los Lineamientos de la Metodología para el Cálculo del Menor Costo Financiero y de los Procesos Competitivos de los Financiamientos y Obligaciones a contratar por parte de las Entidades Federativas, los Municipios y sus Entes.</a:t>
            </a:r>
          </a:p>
          <a:p>
            <a:pPr marL="342900" indent="-342900" algn="just">
              <a:buFont typeface="+mj-lt"/>
              <a:buAutoNum type="arabicPeriod"/>
            </a:pPr>
            <a:r>
              <a:rPr lang="es-MX" sz="1700" b="1" dirty="0"/>
              <a:t>Lineamientos del Sistema del Registro Público Único de Financiamientos y Obligaciones de Entidades Federativas y Municipios. </a:t>
            </a:r>
          </a:p>
          <a:p>
            <a:pPr marL="342900" indent="-342900" algn="just">
              <a:buFont typeface="+mj-lt"/>
              <a:buAutoNum type="arabicPeriod"/>
            </a:pPr>
            <a:r>
              <a:rPr lang="es-MX" sz="1700" b="1" dirty="0"/>
              <a:t>Ley de Planeación Hacendaria, Presupuesto, Gasto Público y Contabilidad Gubernamental del Estado de Michoacán.</a:t>
            </a:r>
          </a:p>
          <a:p>
            <a:pPr marL="342900" indent="-342900" algn="just">
              <a:buFont typeface="+mj-lt"/>
              <a:buAutoNum type="arabicPeriod"/>
            </a:pPr>
            <a:r>
              <a:rPr lang="es-MX" sz="1700" b="1" dirty="0"/>
              <a:t>Ley de Deuda Pública para el Estado de Michoacán de Ocampo y Sus Municipios.</a:t>
            </a:r>
          </a:p>
          <a:p>
            <a:pPr marL="342900" indent="-342900" algn="just">
              <a:buFont typeface="+mj-lt"/>
              <a:buAutoNum type="arabicPeriod"/>
            </a:pPr>
            <a:r>
              <a:rPr lang="es-MX" sz="1700" b="1" dirty="0"/>
              <a:t>Acuerdo que Establece el Registro Estatal de Financiamientos y Obligaciones</a:t>
            </a:r>
            <a:r>
              <a:rPr lang="es-MX" sz="1700" dirty="0"/>
              <a:t>.</a:t>
            </a:r>
          </a:p>
        </p:txBody>
      </p:sp>
    </p:spTree>
    <p:extLst>
      <p:ext uri="{BB962C8B-B14F-4D97-AF65-F5344CB8AC3E}">
        <p14:creationId xmlns:p14="http://schemas.microsoft.com/office/powerpoint/2010/main" val="11173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3802518670"/>
              </p:ext>
            </p:extLst>
          </p:nvPr>
        </p:nvGraphicFramePr>
        <p:xfrm>
          <a:off x="4357816" y="1346885"/>
          <a:ext cx="4852087" cy="4604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Marcador de contenido 3"/>
          <p:cNvGraphicFramePr>
            <a:graphicFrameLocks/>
          </p:cNvGraphicFramePr>
          <p:nvPr>
            <p:extLst>
              <p:ext uri="{D42A27DB-BD31-4B8C-83A1-F6EECF244321}">
                <p14:modId xmlns:p14="http://schemas.microsoft.com/office/powerpoint/2010/main" val="2604129448"/>
              </p:ext>
            </p:extLst>
          </p:nvPr>
        </p:nvGraphicFramePr>
        <p:xfrm>
          <a:off x="675116" y="1194485"/>
          <a:ext cx="3394376" cy="52557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76304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6101" y="318654"/>
            <a:ext cx="6347713" cy="1320800"/>
          </a:xfrm>
        </p:spPr>
        <p:txBody>
          <a:bodyPr/>
          <a:lstStyle/>
          <a:p>
            <a:r>
              <a:rPr lang="es-MX" dirty="0"/>
              <a:t>COMPONENTES DE LA LEY DE DISCIPLINA FINANCIERA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58448133"/>
              </p:ext>
            </p:extLst>
          </p:nvPr>
        </p:nvGraphicFramePr>
        <p:xfrm>
          <a:off x="609600" y="1778924"/>
          <a:ext cx="6348413" cy="458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714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TotalTime>
  <Words>5760</Words>
  <Application>Microsoft Office PowerPoint</Application>
  <PresentationFormat>Presentación en pantalla (4:3)</PresentationFormat>
  <Paragraphs>398</Paragraphs>
  <Slides>60</Slides>
  <Notes>1</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Faceta</vt:lpstr>
      <vt:lpstr>Presentación de PowerPoint</vt:lpstr>
      <vt:lpstr>¿A QUIÉNES DEBE IMPORTAR SE APLIQUE DISCIPLINA FINANCIERA EN EL  ÁMBITO MUNICIPAL? </vt:lpstr>
      <vt:lpstr>DEUDA PÚBLICA DE LAS ENTIDADES FEDERATIVAS Y LOS MUNICIPIOS.</vt:lpstr>
      <vt:lpstr>Presentación de PowerPoint</vt:lpstr>
      <vt:lpstr>Presentación de PowerPoint</vt:lpstr>
      <vt:lpstr>ASPECTOS LEGALES:</vt:lpstr>
      <vt:lpstr>MARCO JURÍDICO:</vt:lpstr>
      <vt:lpstr>Presentación de PowerPoint</vt:lpstr>
      <vt:lpstr>COMPONENTES DE LA LEY DE DISCIPLINA FINANCIERA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BALANCE PRESUPUESTARIO</vt:lpstr>
      <vt:lpstr>BALANCE PRESUPUESTARIO: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 Ayuntamiento de Morelia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Vianey Bazan Rodriguez</dc:creator>
  <cp:lastModifiedBy>Veronica Martinez</cp:lastModifiedBy>
  <cp:revision>115</cp:revision>
  <dcterms:created xsi:type="dcterms:W3CDTF">2016-04-20T16:00:20Z</dcterms:created>
  <dcterms:modified xsi:type="dcterms:W3CDTF">2019-03-04T17:55:50Z</dcterms:modified>
</cp:coreProperties>
</file>