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14" r:id="rId2"/>
    <p:sldId id="298" r:id="rId3"/>
    <p:sldId id="523" r:id="rId4"/>
    <p:sldId id="465" r:id="rId5"/>
    <p:sldId id="591" r:id="rId6"/>
    <p:sldId id="537" r:id="rId7"/>
    <p:sldId id="309" r:id="rId8"/>
    <p:sldId id="311" r:id="rId9"/>
    <p:sldId id="483" r:id="rId10"/>
    <p:sldId id="482" r:id="rId11"/>
    <p:sldId id="484" r:id="rId12"/>
    <p:sldId id="485" r:id="rId13"/>
    <p:sldId id="486" r:id="rId14"/>
    <p:sldId id="487" r:id="rId15"/>
    <p:sldId id="488" r:id="rId16"/>
    <p:sldId id="489" r:id="rId17"/>
    <p:sldId id="490" r:id="rId18"/>
    <p:sldId id="491" r:id="rId19"/>
    <p:sldId id="595" r:id="rId20"/>
    <p:sldId id="493" r:id="rId21"/>
    <p:sldId id="494" r:id="rId22"/>
    <p:sldId id="495" r:id="rId23"/>
    <p:sldId id="524" r:id="rId24"/>
    <p:sldId id="526" r:id="rId25"/>
    <p:sldId id="536" r:id="rId26"/>
    <p:sldId id="538" r:id="rId27"/>
    <p:sldId id="541" r:id="rId28"/>
    <p:sldId id="571" r:id="rId29"/>
    <p:sldId id="542" r:id="rId30"/>
    <p:sldId id="543" r:id="rId31"/>
    <p:sldId id="544" r:id="rId32"/>
    <p:sldId id="593" r:id="rId33"/>
    <p:sldId id="594" r:id="rId34"/>
    <p:sldId id="546" r:id="rId35"/>
    <p:sldId id="547" r:id="rId36"/>
    <p:sldId id="548" r:id="rId37"/>
    <p:sldId id="549" r:id="rId38"/>
    <p:sldId id="550" r:id="rId39"/>
    <p:sldId id="551" r:id="rId40"/>
    <p:sldId id="552" r:id="rId41"/>
    <p:sldId id="553" r:id="rId42"/>
    <p:sldId id="554" r:id="rId43"/>
    <p:sldId id="556" r:id="rId44"/>
    <p:sldId id="557" r:id="rId45"/>
    <p:sldId id="560" r:id="rId46"/>
    <p:sldId id="562" r:id="rId47"/>
    <p:sldId id="563" r:id="rId48"/>
    <p:sldId id="564" r:id="rId49"/>
    <p:sldId id="565" r:id="rId50"/>
    <p:sldId id="570" r:id="rId51"/>
    <p:sldId id="572" r:id="rId52"/>
    <p:sldId id="574" r:id="rId53"/>
    <p:sldId id="566" r:id="rId54"/>
    <p:sldId id="567" r:id="rId55"/>
    <p:sldId id="568" r:id="rId56"/>
    <p:sldId id="569" r:id="rId57"/>
    <p:sldId id="579" r:id="rId58"/>
    <p:sldId id="580" r:id="rId59"/>
    <p:sldId id="581" r:id="rId60"/>
    <p:sldId id="582" r:id="rId61"/>
    <p:sldId id="583" r:id="rId62"/>
    <p:sldId id="584" r:id="rId63"/>
    <p:sldId id="585" r:id="rId64"/>
    <p:sldId id="586" r:id="rId65"/>
    <p:sldId id="588" r:id="rId66"/>
    <p:sldId id="589" r:id="rId67"/>
    <p:sldId id="590" r:id="rId68"/>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232"/>
    <a:srgbClr val="006600"/>
    <a:srgbClr val="BF0202"/>
    <a:srgbClr val="D9D9D9"/>
    <a:srgbClr val="DFDFDF"/>
    <a:srgbClr val="F3F3F3"/>
    <a:srgbClr val="DEDEDE"/>
    <a:srgbClr val="F2F2F2"/>
    <a:srgbClr val="DADADA"/>
    <a:srgbClr val="C03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91" d="100"/>
          <a:sy n="91"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1F5ED-32B0-4988-819D-41847390166E}"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MX"/>
        </a:p>
      </dgm:t>
    </dgm:pt>
    <dgm:pt modelId="{4CF2690D-8A5D-4C2D-8A29-47597DE74BE1}">
      <dgm:prSet phldrT="[Texto]" custT="1"/>
      <dgm:spPr>
        <a:solidFill>
          <a:schemeClr val="bg1">
            <a:lumMod val="50000"/>
          </a:schemeClr>
        </a:solidFill>
      </dgm:spPr>
      <dgm:t>
        <a:bodyPr/>
        <a:lstStyle/>
        <a:p>
          <a:r>
            <a:rPr lang="es-MX" sz="2000" b="0" dirty="0" smtClean="0">
              <a:latin typeface="Arial" pitchFamily="34" charset="0"/>
              <a:cs typeface="Arial" pitchFamily="34" charset="0"/>
            </a:rPr>
            <a:t>COMPETENCIA DE LA SECRETARÍA DE LA FUNCIÓN PÚBLICA</a:t>
          </a:r>
          <a:endParaRPr lang="es-MX" sz="2000" b="0" dirty="0"/>
        </a:p>
      </dgm:t>
    </dgm:pt>
    <dgm:pt modelId="{81360F65-F562-4938-8AD1-5A2A7BBE063A}" type="parTrans" cxnId="{8EDAC745-EF04-464B-A219-CBBD17B48BBE}">
      <dgm:prSet/>
      <dgm:spPr/>
      <dgm:t>
        <a:bodyPr/>
        <a:lstStyle/>
        <a:p>
          <a:endParaRPr lang="es-MX"/>
        </a:p>
      </dgm:t>
    </dgm:pt>
    <dgm:pt modelId="{7555AF4F-60D5-4C4A-98F6-4AD936096B74}" type="sibTrans" cxnId="{8EDAC745-EF04-464B-A219-CBBD17B48BBE}">
      <dgm:prSet/>
      <dgm:spPr/>
      <dgm:t>
        <a:bodyPr/>
        <a:lstStyle/>
        <a:p>
          <a:endParaRPr lang="es-MX"/>
        </a:p>
      </dgm:t>
    </dgm:pt>
    <dgm:pt modelId="{5A4AB716-7D22-49C4-8EA0-81744E92DDEF}">
      <dgm:prSet phldrT="[Texto]"/>
      <dgm:spPr>
        <a:solidFill>
          <a:schemeClr val="tx2">
            <a:lumMod val="60000"/>
            <a:lumOff val="40000"/>
          </a:schemeClr>
        </a:solidFill>
        <a:ln>
          <a:solidFill>
            <a:srgbClr val="006600"/>
          </a:solidFill>
        </a:ln>
      </dgm:spPr>
      <dgm:t>
        <a:bodyPr/>
        <a:lstStyle/>
        <a:p>
          <a:r>
            <a:rPr lang="es-MX" b="0" dirty="0" smtClean="0">
              <a:effectLst/>
              <a:latin typeface="Arial" panose="020B0604020202020204" pitchFamily="34" charset="0"/>
              <a:cs typeface="Arial" panose="020B0604020202020204" pitchFamily="34" charset="0"/>
            </a:rPr>
            <a:t>Articulo 37 de la Ley Orgánica de la Administración Publica Federal. </a:t>
          </a:r>
        </a:p>
        <a:p>
          <a:r>
            <a:rPr lang="es-MX" b="1" dirty="0" smtClean="0">
              <a:solidFill>
                <a:schemeClr val="tx1"/>
              </a:solidFill>
              <a:latin typeface="Arial" panose="020B0604020202020204" pitchFamily="34" charset="0"/>
              <a:cs typeface="Arial" panose="020B0604020202020204" pitchFamily="34" charset="0"/>
            </a:rPr>
            <a:t>(DOF del 18 de julio de 2016)</a:t>
          </a:r>
          <a:r>
            <a:rPr lang="es-MX" b="0" dirty="0" smtClean="0">
              <a:effectLst/>
              <a:latin typeface="Arial" panose="020B0604020202020204" pitchFamily="34" charset="0"/>
              <a:cs typeface="Arial" panose="020B0604020202020204" pitchFamily="34" charset="0"/>
            </a:rPr>
            <a:t> </a:t>
          </a:r>
          <a:endParaRPr lang="es-MX" dirty="0"/>
        </a:p>
      </dgm:t>
    </dgm:pt>
    <dgm:pt modelId="{9FDD82D2-FF5A-408B-8C81-6E49E0CC251F}" type="parTrans" cxnId="{288D3314-99BF-41A4-A113-E2F2554803E5}">
      <dgm:prSet/>
      <dgm:spPr>
        <a:ln>
          <a:solidFill>
            <a:schemeClr val="tx1"/>
          </a:solidFill>
        </a:ln>
      </dgm:spPr>
      <dgm:t>
        <a:bodyPr/>
        <a:lstStyle/>
        <a:p>
          <a:endParaRPr lang="es-MX" dirty="0"/>
        </a:p>
      </dgm:t>
    </dgm:pt>
    <dgm:pt modelId="{00DFEDEC-6C42-4AE4-8783-4B60BEA98185}" type="sibTrans" cxnId="{288D3314-99BF-41A4-A113-E2F2554803E5}">
      <dgm:prSet/>
      <dgm:spPr/>
      <dgm:t>
        <a:bodyPr/>
        <a:lstStyle/>
        <a:p>
          <a:endParaRPr lang="es-MX"/>
        </a:p>
      </dgm:t>
    </dgm:pt>
    <dgm:pt modelId="{78298B43-0F26-4C51-82B2-7A91B21FEA3E}">
      <dgm:prSet phldrT="[Texto]"/>
      <dgm:spPr>
        <a:solidFill>
          <a:schemeClr val="bg1"/>
        </a:solidFill>
      </dgm:spPr>
      <dgm:t>
        <a:bodyPr/>
        <a:lstStyle/>
        <a:p>
          <a:pPr algn="just"/>
          <a:r>
            <a:rPr lang="es-MX" b="1" dirty="0" smtClean="0">
              <a:solidFill>
                <a:schemeClr val="tx1"/>
              </a:solidFill>
              <a:latin typeface="Arial" pitchFamily="34" charset="0"/>
              <a:cs typeface="Arial" pitchFamily="34" charset="0"/>
            </a:rPr>
            <a:t>Organizar y coordinar el sistema de control y evaluación gubernamental.</a:t>
          </a:r>
          <a:endParaRPr lang="es-MX" b="1" dirty="0">
            <a:solidFill>
              <a:schemeClr val="tx1"/>
            </a:solidFill>
          </a:endParaRPr>
        </a:p>
      </dgm:t>
    </dgm:pt>
    <dgm:pt modelId="{5FF6E75F-D4FE-4733-8997-F23C9B07B797}" type="parTrans" cxnId="{564E83A0-A2CB-4E26-BFC1-753E1203C40B}">
      <dgm:prSet/>
      <dgm:spPr>
        <a:ln>
          <a:solidFill>
            <a:schemeClr val="tx1"/>
          </a:solidFill>
        </a:ln>
      </dgm:spPr>
      <dgm:t>
        <a:bodyPr/>
        <a:lstStyle/>
        <a:p>
          <a:endParaRPr lang="es-MX" dirty="0"/>
        </a:p>
      </dgm:t>
    </dgm:pt>
    <dgm:pt modelId="{461B1F76-8092-4C7A-888A-46A02469734D}" type="sibTrans" cxnId="{564E83A0-A2CB-4E26-BFC1-753E1203C40B}">
      <dgm:prSet/>
      <dgm:spPr/>
      <dgm:t>
        <a:bodyPr/>
        <a:lstStyle/>
        <a:p>
          <a:endParaRPr lang="es-MX"/>
        </a:p>
      </dgm:t>
    </dgm:pt>
    <dgm:pt modelId="{D23FA58A-4B9C-4BE6-A616-6E045C7DDC68}">
      <dgm:prSet phldrT="[Texto]"/>
      <dgm:spPr>
        <a:solidFill>
          <a:schemeClr val="bg1"/>
        </a:solidFill>
      </dgm:spPr>
      <dgm:t>
        <a:bodyPr/>
        <a:lstStyle/>
        <a:p>
          <a:pPr algn="just"/>
          <a:r>
            <a:rPr lang="es-MX" b="1" dirty="0" smtClean="0">
              <a:solidFill>
                <a:schemeClr val="tx1"/>
              </a:solidFill>
              <a:latin typeface="Arial" pitchFamily="34" charset="0"/>
              <a:cs typeface="Arial" pitchFamily="34" charset="0"/>
            </a:rPr>
            <a:t>Inspeccionar el ejercicio del gasto público federal.</a:t>
          </a:r>
          <a:endParaRPr lang="es-MX" b="1" dirty="0">
            <a:solidFill>
              <a:schemeClr val="tx1"/>
            </a:solidFill>
          </a:endParaRPr>
        </a:p>
      </dgm:t>
    </dgm:pt>
    <dgm:pt modelId="{A1D0F4EA-45A9-479A-9E67-0E8583D0BA16}" type="parTrans" cxnId="{09B388A7-FBBD-4D16-88EC-6558671438F8}">
      <dgm:prSet/>
      <dgm:spPr>
        <a:ln>
          <a:solidFill>
            <a:schemeClr val="tx1"/>
          </a:solidFill>
        </a:ln>
      </dgm:spPr>
      <dgm:t>
        <a:bodyPr/>
        <a:lstStyle/>
        <a:p>
          <a:endParaRPr lang="es-MX" dirty="0"/>
        </a:p>
      </dgm:t>
    </dgm:pt>
    <dgm:pt modelId="{38C9BEB6-DC42-4A58-BB10-8C71EA39B0CD}" type="sibTrans" cxnId="{09B388A7-FBBD-4D16-88EC-6558671438F8}">
      <dgm:prSet/>
      <dgm:spPr/>
      <dgm:t>
        <a:bodyPr/>
        <a:lstStyle/>
        <a:p>
          <a:endParaRPr lang="es-MX"/>
        </a:p>
      </dgm:t>
    </dgm:pt>
    <dgm:pt modelId="{7152EC60-7718-4275-A6A1-C255242D34FA}">
      <dgm:prSet phldrT="[Texto]"/>
      <dgm:spPr>
        <a:solidFill>
          <a:schemeClr val="bg1"/>
        </a:solidFill>
      </dgm:spPr>
      <dgm:t>
        <a:bodyPr/>
        <a:lstStyle/>
        <a:p>
          <a:pPr algn="just"/>
          <a:r>
            <a:rPr lang="es-MX" b="1" dirty="0" smtClean="0">
              <a:solidFill>
                <a:schemeClr val="tx1"/>
              </a:solidFill>
              <a:latin typeface="Arial" panose="020B0604020202020204" pitchFamily="34" charset="0"/>
              <a:cs typeface="Arial" panose="020B0604020202020204" pitchFamily="34" charset="0"/>
            </a:rPr>
            <a:t>Coordinar con la SHCP, la evaluación para conocer los resultados de la aplicación de recursos públicos federales.</a:t>
          </a:r>
          <a:endParaRPr lang="es-MX" b="1" dirty="0">
            <a:solidFill>
              <a:schemeClr val="tx1"/>
            </a:solidFill>
          </a:endParaRPr>
        </a:p>
      </dgm:t>
    </dgm:pt>
    <dgm:pt modelId="{6C4604B9-47A9-4FC3-9E3C-3986A73ACC53}" type="parTrans" cxnId="{BA1898F9-B190-4FBE-B015-42DD94CE2DBB}">
      <dgm:prSet/>
      <dgm:spPr>
        <a:ln>
          <a:solidFill>
            <a:schemeClr val="tx1"/>
          </a:solidFill>
        </a:ln>
      </dgm:spPr>
      <dgm:t>
        <a:bodyPr/>
        <a:lstStyle/>
        <a:p>
          <a:endParaRPr lang="es-MX" dirty="0"/>
        </a:p>
      </dgm:t>
    </dgm:pt>
    <dgm:pt modelId="{1C2F432E-1DF5-42C9-B349-0E0D5B26E68F}" type="sibTrans" cxnId="{BA1898F9-B190-4FBE-B015-42DD94CE2DBB}">
      <dgm:prSet/>
      <dgm:spPr/>
      <dgm:t>
        <a:bodyPr/>
        <a:lstStyle/>
        <a:p>
          <a:endParaRPr lang="es-MX"/>
        </a:p>
      </dgm:t>
    </dgm:pt>
    <dgm:pt modelId="{FB3E5353-AC18-46CA-B70D-D6E591C1F7E8}">
      <dgm:prSet phldrT="[Texto]"/>
      <dgm:spPr>
        <a:solidFill>
          <a:schemeClr val="bg1"/>
        </a:solidFill>
      </dgm:spPr>
      <dgm:t>
        <a:bodyPr/>
        <a:lstStyle/>
        <a:p>
          <a:pPr algn="just"/>
          <a:r>
            <a:rPr lang="es-MX" b="1" dirty="0" smtClean="0">
              <a:solidFill>
                <a:schemeClr val="tx1"/>
              </a:solidFill>
              <a:latin typeface="Arial" panose="020B0604020202020204" pitchFamily="34" charset="0"/>
              <a:cs typeface="Arial" panose="020B0604020202020204" pitchFamily="34" charset="0"/>
            </a:rPr>
            <a:t>Opinar sobre  proyectos de normas de contabilidad y de control en materia de programación, presupuestación.</a:t>
          </a:r>
          <a:endParaRPr lang="es-MX" b="1" dirty="0">
            <a:solidFill>
              <a:schemeClr val="tx1"/>
            </a:solidFill>
          </a:endParaRPr>
        </a:p>
      </dgm:t>
    </dgm:pt>
    <dgm:pt modelId="{0690693D-F72C-4CAB-B833-3519E005726F}" type="parTrans" cxnId="{603A29C1-CA6B-4751-95E2-2047E64574E2}">
      <dgm:prSet/>
      <dgm:spPr>
        <a:ln>
          <a:solidFill>
            <a:schemeClr val="tx1"/>
          </a:solidFill>
        </a:ln>
      </dgm:spPr>
      <dgm:t>
        <a:bodyPr/>
        <a:lstStyle/>
        <a:p>
          <a:endParaRPr lang="es-MX" dirty="0"/>
        </a:p>
      </dgm:t>
    </dgm:pt>
    <dgm:pt modelId="{3F201217-1700-4FEF-8149-1C36A1F59475}" type="sibTrans" cxnId="{603A29C1-CA6B-4751-95E2-2047E64574E2}">
      <dgm:prSet/>
      <dgm:spPr/>
      <dgm:t>
        <a:bodyPr/>
        <a:lstStyle/>
        <a:p>
          <a:endParaRPr lang="es-MX"/>
        </a:p>
      </dgm:t>
    </dgm:pt>
    <dgm:pt modelId="{D25FAA42-F035-445B-98B6-C0CD9D3571DE}" type="pres">
      <dgm:prSet presAssocID="{F651F5ED-32B0-4988-819D-41847390166E}" presName="Name0" presStyleCnt="0">
        <dgm:presLayoutVars>
          <dgm:chPref val="1"/>
          <dgm:dir/>
          <dgm:animOne val="branch"/>
          <dgm:animLvl val="lvl"/>
          <dgm:resizeHandles val="exact"/>
        </dgm:presLayoutVars>
      </dgm:prSet>
      <dgm:spPr/>
      <dgm:t>
        <a:bodyPr/>
        <a:lstStyle/>
        <a:p>
          <a:endParaRPr lang="es-MX"/>
        </a:p>
      </dgm:t>
    </dgm:pt>
    <dgm:pt modelId="{0181C348-0B51-4117-8CD6-476CAEC3A378}" type="pres">
      <dgm:prSet presAssocID="{4CF2690D-8A5D-4C2D-8A29-47597DE74BE1}" presName="root1" presStyleCnt="0"/>
      <dgm:spPr/>
    </dgm:pt>
    <dgm:pt modelId="{CEF75067-55B6-48AB-AB86-B5EA5F4379A3}" type="pres">
      <dgm:prSet presAssocID="{4CF2690D-8A5D-4C2D-8A29-47597DE74BE1}" presName="LevelOneTextNode" presStyleLbl="node0" presStyleIdx="0" presStyleCnt="1">
        <dgm:presLayoutVars>
          <dgm:chPref val="3"/>
        </dgm:presLayoutVars>
      </dgm:prSet>
      <dgm:spPr/>
      <dgm:t>
        <a:bodyPr/>
        <a:lstStyle/>
        <a:p>
          <a:endParaRPr lang="es-MX"/>
        </a:p>
      </dgm:t>
    </dgm:pt>
    <dgm:pt modelId="{CDE8279D-7CAE-4508-86C1-D5BE4240A710}" type="pres">
      <dgm:prSet presAssocID="{4CF2690D-8A5D-4C2D-8A29-47597DE74BE1}" presName="level2hierChild" presStyleCnt="0"/>
      <dgm:spPr/>
    </dgm:pt>
    <dgm:pt modelId="{EC20CD08-41F4-4F7A-B0E0-32C22B922B9B}" type="pres">
      <dgm:prSet presAssocID="{9FDD82D2-FF5A-408B-8C81-6E49E0CC251F}" presName="conn2-1" presStyleLbl="parChTrans1D2" presStyleIdx="0" presStyleCnt="1"/>
      <dgm:spPr/>
      <dgm:t>
        <a:bodyPr/>
        <a:lstStyle/>
        <a:p>
          <a:endParaRPr lang="es-MX"/>
        </a:p>
      </dgm:t>
    </dgm:pt>
    <dgm:pt modelId="{3AED8800-A75B-4682-A2BA-E2ACD56929C5}" type="pres">
      <dgm:prSet presAssocID="{9FDD82D2-FF5A-408B-8C81-6E49E0CC251F}" presName="connTx" presStyleLbl="parChTrans1D2" presStyleIdx="0" presStyleCnt="1"/>
      <dgm:spPr/>
      <dgm:t>
        <a:bodyPr/>
        <a:lstStyle/>
        <a:p>
          <a:endParaRPr lang="es-MX"/>
        </a:p>
      </dgm:t>
    </dgm:pt>
    <dgm:pt modelId="{240AA95A-5FD6-4DE0-9DE4-F5EDF385504A}" type="pres">
      <dgm:prSet presAssocID="{5A4AB716-7D22-49C4-8EA0-81744E92DDEF}" presName="root2" presStyleCnt="0"/>
      <dgm:spPr/>
    </dgm:pt>
    <dgm:pt modelId="{9519B8F1-80DA-4751-9333-387F26415FF7}" type="pres">
      <dgm:prSet presAssocID="{5A4AB716-7D22-49C4-8EA0-81744E92DDEF}" presName="LevelTwoTextNode" presStyleLbl="node2" presStyleIdx="0" presStyleCnt="1">
        <dgm:presLayoutVars>
          <dgm:chPref val="3"/>
        </dgm:presLayoutVars>
      </dgm:prSet>
      <dgm:spPr/>
      <dgm:t>
        <a:bodyPr/>
        <a:lstStyle/>
        <a:p>
          <a:endParaRPr lang="es-MX"/>
        </a:p>
      </dgm:t>
    </dgm:pt>
    <dgm:pt modelId="{F776FC31-23B0-4921-A401-73FFBBFB6187}" type="pres">
      <dgm:prSet presAssocID="{5A4AB716-7D22-49C4-8EA0-81744E92DDEF}" presName="level3hierChild" presStyleCnt="0"/>
      <dgm:spPr/>
    </dgm:pt>
    <dgm:pt modelId="{A09C99FD-DABC-4B70-A705-B10AA21B6123}" type="pres">
      <dgm:prSet presAssocID="{5FF6E75F-D4FE-4733-8997-F23C9B07B797}" presName="conn2-1" presStyleLbl="parChTrans1D3" presStyleIdx="0" presStyleCnt="4"/>
      <dgm:spPr/>
      <dgm:t>
        <a:bodyPr/>
        <a:lstStyle/>
        <a:p>
          <a:endParaRPr lang="es-MX"/>
        </a:p>
      </dgm:t>
    </dgm:pt>
    <dgm:pt modelId="{463C943E-43FB-4AA6-818E-D920747B9E5C}" type="pres">
      <dgm:prSet presAssocID="{5FF6E75F-D4FE-4733-8997-F23C9B07B797}" presName="connTx" presStyleLbl="parChTrans1D3" presStyleIdx="0" presStyleCnt="4"/>
      <dgm:spPr/>
      <dgm:t>
        <a:bodyPr/>
        <a:lstStyle/>
        <a:p>
          <a:endParaRPr lang="es-MX"/>
        </a:p>
      </dgm:t>
    </dgm:pt>
    <dgm:pt modelId="{5435BB25-B246-4ED9-9B54-96F8A90C8402}" type="pres">
      <dgm:prSet presAssocID="{78298B43-0F26-4C51-82B2-7A91B21FEA3E}" presName="root2" presStyleCnt="0"/>
      <dgm:spPr/>
    </dgm:pt>
    <dgm:pt modelId="{1F3F1BFA-6E62-4E4F-BD9D-8FFD26F3DCCF}" type="pres">
      <dgm:prSet presAssocID="{78298B43-0F26-4C51-82B2-7A91B21FEA3E}" presName="LevelTwoTextNode" presStyleLbl="node3" presStyleIdx="0" presStyleCnt="4" custScaleY="90909">
        <dgm:presLayoutVars>
          <dgm:chPref val="3"/>
        </dgm:presLayoutVars>
      </dgm:prSet>
      <dgm:spPr/>
      <dgm:t>
        <a:bodyPr/>
        <a:lstStyle/>
        <a:p>
          <a:endParaRPr lang="es-MX"/>
        </a:p>
      </dgm:t>
    </dgm:pt>
    <dgm:pt modelId="{D569EF1A-5751-46AF-AC1E-F33059CAF2AC}" type="pres">
      <dgm:prSet presAssocID="{78298B43-0F26-4C51-82B2-7A91B21FEA3E}" presName="level3hierChild" presStyleCnt="0"/>
      <dgm:spPr/>
    </dgm:pt>
    <dgm:pt modelId="{B2A86859-3C40-46BA-8772-50F15A96AEC0}" type="pres">
      <dgm:prSet presAssocID="{A1D0F4EA-45A9-479A-9E67-0E8583D0BA16}" presName="conn2-1" presStyleLbl="parChTrans1D3" presStyleIdx="1" presStyleCnt="4"/>
      <dgm:spPr/>
      <dgm:t>
        <a:bodyPr/>
        <a:lstStyle/>
        <a:p>
          <a:endParaRPr lang="es-MX"/>
        </a:p>
      </dgm:t>
    </dgm:pt>
    <dgm:pt modelId="{FE1D873B-6F07-4885-A102-424E5CC07422}" type="pres">
      <dgm:prSet presAssocID="{A1D0F4EA-45A9-479A-9E67-0E8583D0BA16}" presName="connTx" presStyleLbl="parChTrans1D3" presStyleIdx="1" presStyleCnt="4"/>
      <dgm:spPr/>
      <dgm:t>
        <a:bodyPr/>
        <a:lstStyle/>
        <a:p>
          <a:endParaRPr lang="es-MX"/>
        </a:p>
      </dgm:t>
    </dgm:pt>
    <dgm:pt modelId="{E9C40374-8594-4106-9761-23471217BFF2}" type="pres">
      <dgm:prSet presAssocID="{D23FA58A-4B9C-4BE6-A616-6E045C7DDC68}" presName="root2" presStyleCnt="0"/>
      <dgm:spPr/>
    </dgm:pt>
    <dgm:pt modelId="{BBE813E9-D87F-4979-8F34-C43963B6D00B}" type="pres">
      <dgm:prSet presAssocID="{D23FA58A-4B9C-4BE6-A616-6E045C7DDC68}" presName="LevelTwoTextNode" presStyleLbl="node3" presStyleIdx="1" presStyleCnt="4">
        <dgm:presLayoutVars>
          <dgm:chPref val="3"/>
        </dgm:presLayoutVars>
      </dgm:prSet>
      <dgm:spPr/>
      <dgm:t>
        <a:bodyPr/>
        <a:lstStyle/>
        <a:p>
          <a:endParaRPr lang="es-MX"/>
        </a:p>
      </dgm:t>
    </dgm:pt>
    <dgm:pt modelId="{14823656-3B99-4B7F-B5D2-E5710251B289}" type="pres">
      <dgm:prSet presAssocID="{D23FA58A-4B9C-4BE6-A616-6E045C7DDC68}" presName="level3hierChild" presStyleCnt="0"/>
      <dgm:spPr/>
    </dgm:pt>
    <dgm:pt modelId="{3076A4FA-EBD3-402A-995B-5E2197964634}" type="pres">
      <dgm:prSet presAssocID="{6C4604B9-47A9-4FC3-9E3C-3986A73ACC53}" presName="conn2-1" presStyleLbl="parChTrans1D3" presStyleIdx="2" presStyleCnt="4"/>
      <dgm:spPr/>
      <dgm:t>
        <a:bodyPr/>
        <a:lstStyle/>
        <a:p>
          <a:endParaRPr lang="es-MX"/>
        </a:p>
      </dgm:t>
    </dgm:pt>
    <dgm:pt modelId="{1A2B358A-2D4F-470F-A4B9-6586076C704F}" type="pres">
      <dgm:prSet presAssocID="{6C4604B9-47A9-4FC3-9E3C-3986A73ACC53}" presName="connTx" presStyleLbl="parChTrans1D3" presStyleIdx="2" presStyleCnt="4"/>
      <dgm:spPr/>
      <dgm:t>
        <a:bodyPr/>
        <a:lstStyle/>
        <a:p>
          <a:endParaRPr lang="es-MX"/>
        </a:p>
      </dgm:t>
    </dgm:pt>
    <dgm:pt modelId="{B754651A-0F91-4105-B0A6-22B978183676}" type="pres">
      <dgm:prSet presAssocID="{7152EC60-7718-4275-A6A1-C255242D34FA}" presName="root2" presStyleCnt="0"/>
      <dgm:spPr/>
    </dgm:pt>
    <dgm:pt modelId="{6E45B5D8-9781-4CCC-94A1-F2D880D1B03F}" type="pres">
      <dgm:prSet presAssocID="{7152EC60-7718-4275-A6A1-C255242D34FA}" presName="LevelTwoTextNode" presStyleLbl="node3" presStyleIdx="2" presStyleCnt="4">
        <dgm:presLayoutVars>
          <dgm:chPref val="3"/>
        </dgm:presLayoutVars>
      </dgm:prSet>
      <dgm:spPr/>
      <dgm:t>
        <a:bodyPr/>
        <a:lstStyle/>
        <a:p>
          <a:endParaRPr lang="es-MX"/>
        </a:p>
      </dgm:t>
    </dgm:pt>
    <dgm:pt modelId="{BB718B5F-28CA-4214-BC2C-B502BDF5C082}" type="pres">
      <dgm:prSet presAssocID="{7152EC60-7718-4275-A6A1-C255242D34FA}" presName="level3hierChild" presStyleCnt="0"/>
      <dgm:spPr/>
    </dgm:pt>
    <dgm:pt modelId="{CEDC7B24-A9C1-4D9A-B759-89DB2C35E073}" type="pres">
      <dgm:prSet presAssocID="{0690693D-F72C-4CAB-B833-3519E005726F}" presName="conn2-1" presStyleLbl="parChTrans1D3" presStyleIdx="3" presStyleCnt="4"/>
      <dgm:spPr/>
      <dgm:t>
        <a:bodyPr/>
        <a:lstStyle/>
        <a:p>
          <a:endParaRPr lang="es-MX"/>
        </a:p>
      </dgm:t>
    </dgm:pt>
    <dgm:pt modelId="{F70E0D49-68A5-4B6B-B17D-A9951038855A}" type="pres">
      <dgm:prSet presAssocID="{0690693D-F72C-4CAB-B833-3519E005726F}" presName="connTx" presStyleLbl="parChTrans1D3" presStyleIdx="3" presStyleCnt="4"/>
      <dgm:spPr/>
      <dgm:t>
        <a:bodyPr/>
        <a:lstStyle/>
        <a:p>
          <a:endParaRPr lang="es-MX"/>
        </a:p>
      </dgm:t>
    </dgm:pt>
    <dgm:pt modelId="{924F55DC-76E2-40CB-9DA5-FBBBC00D5CE1}" type="pres">
      <dgm:prSet presAssocID="{FB3E5353-AC18-46CA-B70D-D6E591C1F7E8}" presName="root2" presStyleCnt="0"/>
      <dgm:spPr/>
    </dgm:pt>
    <dgm:pt modelId="{E857873A-63A5-4F11-9FE1-14F48999F388}" type="pres">
      <dgm:prSet presAssocID="{FB3E5353-AC18-46CA-B70D-D6E591C1F7E8}" presName="LevelTwoTextNode" presStyleLbl="node3" presStyleIdx="3" presStyleCnt="4">
        <dgm:presLayoutVars>
          <dgm:chPref val="3"/>
        </dgm:presLayoutVars>
      </dgm:prSet>
      <dgm:spPr/>
      <dgm:t>
        <a:bodyPr/>
        <a:lstStyle/>
        <a:p>
          <a:endParaRPr lang="es-MX"/>
        </a:p>
      </dgm:t>
    </dgm:pt>
    <dgm:pt modelId="{848F4108-2E5C-4313-9FA9-090E9E4C0FEE}" type="pres">
      <dgm:prSet presAssocID="{FB3E5353-AC18-46CA-B70D-D6E591C1F7E8}" presName="level3hierChild" presStyleCnt="0"/>
      <dgm:spPr/>
    </dgm:pt>
  </dgm:ptLst>
  <dgm:cxnLst>
    <dgm:cxn modelId="{58B0A221-FE29-4CA4-B182-42D90FDAB5C3}" type="presOf" srcId="{5FF6E75F-D4FE-4733-8997-F23C9B07B797}" destId="{463C943E-43FB-4AA6-818E-D920747B9E5C}" srcOrd="1" destOrd="0" presId="urn:microsoft.com/office/officeart/2008/layout/HorizontalMultiLevelHierarchy"/>
    <dgm:cxn modelId="{BEFF678B-3FAF-44EA-8CDF-CDC94E5998CC}" type="presOf" srcId="{A1D0F4EA-45A9-479A-9E67-0E8583D0BA16}" destId="{B2A86859-3C40-46BA-8772-50F15A96AEC0}" srcOrd="0" destOrd="0" presId="urn:microsoft.com/office/officeart/2008/layout/HorizontalMultiLevelHierarchy"/>
    <dgm:cxn modelId="{4DFE877F-360E-41EF-BC1D-53DA47ACC93F}" type="presOf" srcId="{7152EC60-7718-4275-A6A1-C255242D34FA}" destId="{6E45B5D8-9781-4CCC-94A1-F2D880D1B03F}" srcOrd="0" destOrd="0" presId="urn:microsoft.com/office/officeart/2008/layout/HorizontalMultiLevelHierarchy"/>
    <dgm:cxn modelId="{2E77989D-FFD6-4FF5-B5AA-4BD5970AB8B7}" type="presOf" srcId="{D23FA58A-4B9C-4BE6-A616-6E045C7DDC68}" destId="{BBE813E9-D87F-4979-8F34-C43963B6D00B}" srcOrd="0" destOrd="0" presId="urn:microsoft.com/office/officeart/2008/layout/HorizontalMultiLevelHierarchy"/>
    <dgm:cxn modelId="{09B388A7-FBBD-4D16-88EC-6558671438F8}" srcId="{5A4AB716-7D22-49C4-8EA0-81744E92DDEF}" destId="{D23FA58A-4B9C-4BE6-A616-6E045C7DDC68}" srcOrd="1" destOrd="0" parTransId="{A1D0F4EA-45A9-479A-9E67-0E8583D0BA16}" sibTransId="{38C9BEB6-DC42-4A58-BB10-8C71EA39B0CD}"/>
    <dgm:cxn modelId="{54AC0999-6322-4DE2-8D00-DFD9388D6EDF}" type="presOf" srcId="{0690693D-F72C-4CAB-B833-3519E005726F}" destId="{CEDC7B24-A9C1-4D9A-B759-89DB2C35E073}" srcOrd="0" destOrd="0" presId="urn:microsoft.com/office/officeart/2008/layout/HorizontalMultiLevelHierarchy"/>
    <dgm:cxn modelId="{66A974AB-2FB9-41F8-8B69-CAF191598C1F}" type="presOf" srcId="{9FDD82D2-FF5A-408B-8C81-6E49E0CC251F}" destId="{EC20CD08-41F4-4F7A-B0E0-32C22B922B9B}" srcOrd="0" destOrd="0" presId="urn:microsoft.com/office/officeart/2008/layout/HorizontalMultiLevelHierarchy"/>
    <dgm:cxn modelId="{603A29C1-CA6B-4751-95E2-2047E64574E2}" srcId="{5A4AB716-7D22-49C4-8EA0-81744E92DDEF}" destId="{FB3E5353-AC18-46CA-B70D-D6E591C1F7E8}" srcOrd="3" destOrd="0" parTransId="{0690693D-F72C-4CAB-B833-3519E005726F}" sibTransId="{3F201217-1700-4FEF-8149-1C36A1F59475}"/>
    <dgm:cxn modelId="{8052E29B-0848-4BF6-977F-244A68776011}" type="presOf" srcId="{9FDD82D2-FF5A-408B-8C81-6E49E0CC251F}" destId="{3AED8800-A75B-4682-A2BA-E2ACD56929C5}" srcOrd="1" destOrd="0" presId="urn:microsoft.com/office/officeart/2008/layout/HorizontalMultiLevelHierarchy"/>
    <dgm:cxn modelId="{BA1898F9-B190-4FBE-B015-42DD94CE2DBB}" srcId="{5A4AB716-7D22-49C4-8EA0-81744E92DDEF}" destId="{7152EC60-7718-4275-A6A1-C255242D34FA}" srcOrd="2" destOrd="0" parTransId="{6C4604B9-47A9-4FC3-9E3C-3986A73ACC53}" sibTransId="{1C2F432E-1DF5-42C9-B349-0E0D5B26E68F}"/>
    <dgm:cxn modelId="{DC5E3509-1575-4A38-90ED-18404EBACED7}" type="presOf" srcId="{5FF6E75F-D4FE-4733-8997-F23C9B07B797}" destId="{A09C99FD-DABC-4B70-A705-B10AA21B6123}" srcOrd="0" destOrd="0" presId="urn:microsoft.com/office/officeart/2008/layout/HorizontalMultiLevelHierarchy"/>
    <dgm:cxn modelId="{5B118B75-BA88-4DB4-B84D-186577F06DB0}" type="presOf" srcId="{6C4604B9-47A9-4FC3-9E3C-3986A73ACC53}" destId="{3076A4FA-EBD3-402A-995B-5E2197964634}" srcOrd="0" destOrd="0" presId="urn:microsoft.com/office/officeart/2008/layout/HorizontalMultiLevelHierarchy"/>
    <dgm:cxn modelId="{CBF942DB-FBD8-45AC-8376-751B619ABEFC}" type="presOf" srcId="{FB3E5353-AC18-46CA-B70D-D6E591C1F7E8}" destId="{E857873A-63A5-4F11-9FE1-14F48999F388}" srcOrd="0" destOrd="0" presId="urn:microsoft.com/office/officeart/2008/layout/HorizontalMultiLevelHierarchy"/>
    <dgm:cxn modelId="{A688203F-54B8-4C3C-82E7-DF647B360040}" type="presOf" srcId="{78298B43-0F26-4C51-82B2-7A91B21FEA3E}" destId="{1F3F1BFA-6E62-4E4F-BD9D-8FFD26F3DCCF}" srcOrd="0" destOrd="0" presId="urn:microsoft.com/office/officeart/2008/layout/HorizontalMultiLevelHierarchy"/>
    <dgm:cxn modelId="{4B9BAFC3-7720-4148-9C31-8F95213425C6}" type="presOf" srcId="{F651F5ED-32B0-4988-819D-41847390166E}" destId="{D25FAA42-F035-445B-98B6-C0CD9D3571DE}" srcOrd="0" destOrd="0" presId="urn:microsoft.com/office/officeart/2008/layout/HorizontalMultiLevelHierarchy"/>
    <dgm:cxn modelId="{38F14E29-F2E5-419A-ABD1-04A8C0001462}" type="presOf" srcId="{6C4604B9-47A9-4FC3-9E3C-3986A73ACC53}" destId="{1A2B358A-2D4F-470F-A4B9-6586076C704F}" srcOrd="1" destOrd="0" presId="urn:microsoft.com/office/officeart/2008/layout/HorizontalMultiLevelHierarchy"/>
    <dgm:cxn modelId="{564E83A0-A2CB-4E26-BFC1-753E1203C40B}" srcId="{5A4AB716-7D22-49C4-8EA0-81744E92DDEF}" destId="{78298B43-0F26-4C51-82B2-7A91B21FEA3E}" srcOrd="0" destOrd="0" parTransId="{5FF6E75F-D4FE-4733-8997-F23C9B07B797}" sibTransId="{461B1F76-8092-4C7A-888A-46A02469734D}"/>
    <dgm:cxn modelId="{288D3314-99BF-41A4-A113-E2F2554803E5}" srcId="{4CF2690D-8A5D-4C2D-8A29-47597DE74BE1}" destId="{5A4AB716-7D22-49C4-8EA0-81744E92DDEF}" srcOrd="0" destOrd="0" parTransId="{9FDD82D2-FF5A-408B-8C81-6E49E0CC251F}" sibTransId="{00DFEDEC-6C42-4AE4-8783-4B60BEA98185}"/>
    <dgm:cxn modelId="{8EDAC745-EF04-464B-A219-CBBD17B48BBE}" srcId="{F651F5ED-32B0-4988-819D-41847390166E}" destId="{4CF2690D-8A5D-4C2D-8A29-47597DE74BE1}" srcOrd="0" destOrd="0" parTransId="{81360F65-F562-4938-8AD1-5A2A7BBE063A}" sibTransId="{7555AF4F-60D5-4C4A-98F6-4AD936096B74}"/>
    <dgm:cxn modelId="{2738E718-B50E-4B7D-B59F-200BF9E2C17F}" type="presOf" srcId="{0690693D-F72C-4CAB-B833-3519E005726F}" destId="{F70E0D49-68A5-4B6B-B17D-A9951038855A}" srcOrd="1" destOrd="0" presId="urn:microsoft.com/office/officeart/2008/layout/HorizontalMultiLevelHierarchy"/>
    <dgm:cxn modelId="{3ABE3E52-84E0-4B9C-9C29-8A0378B1A38E}" type="presOf" srcId="{4CF2690D-8A5D-4C2D-8A29-47597DE74BE1}" destId="{CEF75067-55B6-48AB-AB86-B5EA5F4379A3}" srcOrd="0" destOrd="0" presId="urn:microsoft.com/office/officeart/2008/layout/HorizontalMultiLevelHierarchy"/>
    <dgm:cxn modelId="{7BA14F51-7BD8-471D-868B-6421E6B1A45A}" type="presOf" srcId="{A1D0F4EA-45A9-479A-9E67-0E8583D0BA16}" destId="{FE1D873B-6F07-4885-A102-424E5CC07422}" srcOrd="1" destOrd="0" presId="urn:microsoft.com/office/officeart/2008/layout/HorizontalMultiLevelHierarchy"/>
    <dgm:cxn modelId="{F3A0E18E-346B-472E-9A42-B97FE43B351C}" type="presOf" srcId="{5A4AB716-7D22-49C4-8EA0-81744E92DDEF}" destId="{9519B8F1-80DA-4751-9333-387F26415FF7}" srcOrd="0" destOrd="0" presId="urn:microsoft.com/office/officeart/2008/layout/HorizontalMultiLevelHierarchy"/>
    <dgm:cxn modelId="{05797E15-0EE9-452D-B142-0A6F0CC72F24}" type="presParOf" srcId="{D25FAA42-F035-445B-98B6-C0CD9D3571DE}" destId="{0181C348-0B51-4117-8CD6-476CAEC3A378}" srcOrd="0" destOrd="0" presId="urn:microsoft.com/office/officeart/2008/layout/HorizontalMultiLevelHierarchy"/>
    <dgm:cxn modelId="{61456DD3-7B13-4F05-838D-1573C9166211}" type="presParOf" srcId="{0181C348-0B51-4117-8CD6-476CAEC3A378}" destId="{CEF75067-55B6-48AB-AB86-B5EA5F4379A3}" srcOrd="0" destOrd="0" presId="urn:microsoft.com/office/officeart/2008/layout/HorizontalMultiLevelHierarchy"/>
    <dgm:cxn modelId="{00AA5E6D-5447-4678-84E2-57F26C32A46E}" type="presParOf" srcId="{0181C348-0B51-4117-8CD6-476CAEC3A378}" destId="{CDE8279D-7CAE-4508-86C1-D5BE4240A710}" srcOrd="1" destOrd="0" presId="urn:microsoft.com/office/officeart/2008/layout/HorizontalMultiLevelHierarchy"/>
    <dgm:cxn modelId="{B2769C37-C455-47F9-9661-F60F4676C6C4}" type="presParOf" srcId="{CDE8279D-7CAE-4508-86C1-D5BE4240A710}" destId="{EC20CD08-41F4-4F7A-B0E0-32C22B922B9B}" srcOrd="0" destOrd="0" presId="urn:microsoft.com/office/officeart/2008/layout/HorizontalMultiLevelHierarchy"/>
    <dgm:cxn modelId="{5C6B24CC-0771-463C-9C51-A16B3F36956E}" type="presParOf" srcId="{EC20CD08-41F4-4F7A-B0E0-32C22B922B9B}" destId="{3AED8800-A75B-4682-A2BA-E2ACD56929C5}" srcOrd="0" destOrd="0" presId="urn:microsoft.com/office/officeart/2008/layout/HorizontalMultiLevelHierarchy"/>
    <dgm:cxn modelId="{25A5CFF3-0F03-4029-A011-628E16D08053}" type="presParOf" srcId="{CDE8279D-7CAE-4508-86C1-D5BE4240A710}" destId="{240AA95A-5FD6-4DE0-9DE4-F5EDF385504A}" srcOrd="1" destOrd="0" presId="urn:microsoft.com/office/officeart/2008/layout/HorizontalMultiLevelHierarchy"/>
    <dgm:cxn modelId="{70B60695-E74D-4975-8A8B-B5E795A08A0B}" type="presParOf" srcId="{240AA95A-5FD6-4DE0-9DE4-F5EDF385504A}" destId="{9519B8F1-80DA-4751-9333-387F26415FF7}" srcOrd="0" destOrd="0" presId="urn:microsoft.com/office/officeart/2008/layout/HorizontalMultiLevelHierarchy"/>
    <dgm:cxn modelId="{D751F1A4-4153-4543-82C6-4641C3DDBF05}" type="presParOf" srcId="{240AA95A-5FD6-4DE0-9DE4-F5EDF385504A}" destId="{F776FC31-23B0-4921-A401-73FFBBFB6187}" srcOrd="1" destOrd="0" presId="urn:microsoft.com/office/officeart/2008/layout/HorizontalMultiLevelHierarchy"/>
    <dgm:cxn modelId="{AD9F3A34-5698-436C-8C65-FBB46C536016}" type="presParOf" srcId="{F776FC31-23B0-4921-A401-73FFBBFB6187}" destId="{A09C99FD-DABC-4B70-A705-B10AA21B6123}" srcOrd="0" destOrd="0" presId="urn:microsoft.com/office/officeart/2008/layout/HorizontalMultiLevelHierarchy"/>
    <dgm:cxn modelId="{4BB618EA-809D-4077-856C-5C2547690DF1}" type="presParOf" srcId="{A09C99FD-DABC-4B70-A705-B10AA21B6123}" destId="{463C943E-43FB-4AA6-818E-D920747B9E5C}" srcOrd="0" destOrd="0" presId="urn:microsoft.com/office/officeart/2008/layout/HorizontalMultiLevelHierarchy"/>
    <dgm:cxn modelId="{CDBDE836-6A30-423E-9ABC-4FF615AAAF3D}" type="presParOf" srcId="{F776FC31-23B0-4921-A401-73FFBBFB6187}" destId="{5435BB25-B246-4ED9-9B54-96F8A90C8402}" srcOrd="1" destOrd="0" presId="urn:microsoft.com/office/officeart/2008/layout/HorizontalMultiLevelHierarchy"/>
    <dgm:cxn modelId="{7C8EDB22-394A-4475-9FAA-186799A3AF5A}" type="presParOf" srcId="{5435BB25-B246-4ED9-9B54-96F8A90C8402}" destId="{1F3F1BFA-6E62-4E4F-BD9D-8FFD26F3DCCF}" srcOrd="0" destOrd="0" presId="urn:microsoft.com/office/officeart/2008/layout/HorizontalMultiLevelHierarchy"/>
    <dgm:cxn modelId="{1D7C73EF-A4C2-4E81-8B5D-D1B8F113E29F}" type="presParOf" srcId="{5435BB25-B246-4ED9-9B54-96F8A90C8402}" destId="{D569EF1A-5751-46AF-AC1E-F33059CAF2AC}" srcOrd="1" destOrd="0" presId="urn:microsoft.com/office/officeart/2008/layout/HorizontalMultiLevelHierarchy"/>
    <dgm:cxn modelId="{4E4B44C8-6EE8-4E53-BDD1-52114554AB68}" type="presParOf" srcId="{F776FC31-23B0-4921-A401-73FFBBFB6187}" destId="{B2A86859-3C40-46BA-8772-50F15A96AEC0}" srcOrd="2" destOrd="0" presId="urn:microsoft.com/office/officeart/2008/layout/HorizontalMultiLevelHierarchy"/>
    <dgm:cxn modelId="{A605B516-6B96-4EBB-A38E-C4F42A74FC19}" type="presParOf" srcId="{B2A86859-3C40-46BA-8772-50F15A96AEC0}" destId="{FE1D873B-6F07-4885-A102-424E5CC07422}" srcOrd="0" destOrd="0" presId="urn:microsoft.com/office/officeart/2008/layout/HorizontalMultiLevelHierarchy"/>
    <dgm:cxn modelId="{08164C4A-3081-4CBB-B236-065C68AB34A1}" type="presParOf" srcId="{F776FC31-23B0-4921-A401-73FFBBFB6187}" destId="{E9C40374-8594-4106-9761-23471217BFF2}" srcOrd="3" destOrd="0" presId="urn:microsoft.com/office/officeart/2008/layout/HorizontalMultiLevelHierarchy"/>
    <dgm:cxn modelId="{2D24B613-231B-42AE-9307-93AE68A54D7A}" type="presParOf" srcId="{E9C40374-8594-4106-9761-23471217BFF2}" destId="{BBE813E9-D87F-4979-8F34-C43963B6D00B}" srcOrd="0" destOrd="0" presId="urn:microsoft.com/office/officeart/2008/layout/HorizontalMultiLevelHierarchy"/>
    <dgm:cxn modelId="{52EEA35E-099A-4BE1-948F-1460A89FC830}" type="presParOf" srcId="{E9C40374-8594-4106-9761-23471217BFF2}" destId="{14823656-3B99-4B7F-B5D2-E5710251B289}" srcOrd="1" destOrd="0" presId="urn:microsoft.com/office/officeart/2008/layout/HorizontalMultiLevelHierarchy"/>
    <dgm:cxn modelId="{8A79A4AA-99DA-4118-A7B8-2471B9833A7D}" type="presParOf" srcId="{F776FC31-23B0-4921-A401-73FFBBFB6187}" destId="{3076A4FA-EBD3-402A-995B-5E2197964634}" srcOrd="4" destOrd="0" presId="urn:microsoft.com/office/officeart/2008/layout/HorizontalMultiLevelHierarchy"/>
    <dgm:cxn modelId="{2A116545-22B2-40FB-821C-00973D9AB56A}" type="presParOf" srcId="{3076A4FA-EBD3-402A-995B-5E2197964634}" destId="{1A2B358A-2D4F-470F-A4B9-6586076C704F}" srcOrd="0" destOrd="0" presId="urn:microsoft.com/office/officeart/2008/layout/HorizontalMultiLevelHierarchy"/>
    <dgm:cxn modelId="{094E7132-A8B6-40A7-8D4E-E1D8F5C27366}" type="presParOf" srcId="{F776FC31-23B0-4921-A401-73FFBBFB6187}" destId="{B754651A-0F91-4105-B0A6-22B978183676}" srcOrd="5" destOrd="0" presId="urn:microsoft.com/office/officeart/2008/layout/HorizontalMultiLevelHierarchy"/>
    <dgm:cxn modelId="{9795259F-E82E-450E-BDD3-FA8E8DDF967D}" type="presParOf" srcId="{B754651A-0F91-4105-B0A6-22B978183676}" destId="{6E45B5D8-9781-4CCC-94A1-F2D880D1B03F}" srcOrd="0" destOrd="0" presId="urn:microsoft.com/office/officeart/2008/layout/HorizontalMultiLevelHierarchy"/>
    <dgm:cxn modelId="{D404F1EB-1BB8-446B-BD1B-0CA9F0B9D2E7}" type="presParOf" srcId="{B754651A-0F91-4105-B0A6-22B978183676}" destId="{BB718B5F-28CA-4214-BC2C-B502BDF5C082}" srcOrd="1" destOrd="0" presId="urn:microsoft.com/office/officeart/2008/layout/HorizontalMultiLevelHierarchy"/>
    <dgm:cxn modelId="{F12745EE-07EB-4FC2-BD9D-8383F5402D1A}" type="presParOf" srcId="{F776FC31-23B0-4921-A401-73FFBBFB6187}" destId="{CEDC7B24-A9C1-4D9A-B759-89DB2C35E073}" srcOrd="6" destOrd="0" presId="urn:microsoft.com/office/officeart/2008/layout/HorizontalMultiLevelHierarchy"/>
    <dgm:cxn modelId="{DDFB9590-228C-4A35-BF7E-96BC47B477C5}" type="presParOf" srcId="{CEDC7B24-A9C1-4D9A-B759-89DB2C35E073}" destId="{F70E0D49-68A5-4B6B-B17D-A9951038855A}" srcOrd="0" destOrd="0" presId="urn:microsoft.com/office/officeart/2008/layout/HorizontalMultiLevelHierarchy"/>
    <dgm:cxn modelId="{7965CFAF-D13E-4581-AB02-E02077C742A2}" type="presParOf" srcId="{F776FC31-23B0-4921-A401-73FFBBFB6187}" destId="{924F55DC-76E2-40CB-9DA5-FBBBC00D5CE1}" srcOrd="7" destOrd="0" presId="urn:microsoft.com/office/officeart/2008/layout/HorizontalMultiLevelHierarchy"/>
    <dgm:cxn modelId="{DC175E33-3B0D-47E3-9FBF-C05910A72E7F}" type="presParOf" srcId="{924F55DC-76E2-40CB-9DA5-FBBBC00D5CE1}" destId="{E857873A-63A5-4F11-9FE1-14F48999F388}" srcOrd="0" destOrd="0" presId="urn:microsoft.com/office/officeart/2008/layout/HorizontalMultiLevelHierarchy"/>
    <dgm:cxn modelId="{04D15277-DAAF-47E4-BB0B-E75141F3A964}" type="presParOf" srcId="{924F55DC-76E2-40CB-9DA5-FBBBC00D5CE1}" destId="{848F4108-2E5C-4313-9FA9-090E9E4C0FE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44AD51-7954-4CC5-8A1C-8D92BBBC29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1F3DBB-B59D-4D0F-B136-72A425490D71}">
      <dgm:prSet phldrT="[Texto]" custT="1"/>
      <dgm:spPr>
        <a:solidFill>
          <a:srgbClr val="006600"/>
        </a:solidFill>
      </dgm:spPr>
      <dgm:t>
        <a:bodyPr/>
        <a:lstStyle/>
        <a:p>
          <a:pPr algn="ctr"/>
          <a:r>
            <a:rPr lang="es-ES" sz="1600" dirty="0" smtClean="0"/>
            <a:t>Ley General del Sistema Nacional Anticorrupción vigencia 19/07/16</a:t>
          </a:r>
          <a:endParaRPr lang="es-ES" sz="1600" dirty="0"/>
        </a:p>
      </dgm:t>
    </dgm:pt>
    <dgm:pt modelId="{7F68F368-F877-41E2-8A81-ABF230CE8A5B}" type="parTrans" cxnId="{A84AAD2A-6ED2-4654-9631-E6AD534430A1}">
      <dgm:prSet/>
      <dgm:spPr/>
      <dgm:t>
        <a:bodyPr/>
        <a:lstStyle/>
        <a:p>
          <a:endParaRPr lang="es-ES" sz="1400"/>
        </a:p>
      </dgm:t>
    </dgm:pt>
    <dgm:pt modelId="{D2CF3B7E-E988-4E44-8444-1653765ACC17}" type="sibTrans" cxnId="{A84AAD2A-6ED2-4654-9631-E6AD534430A1}">
      <dgm:prSet/>
      <dgm:spPr/>
      <dgm:t>
        <a:bodyPr/>
        <a:lstStyle/>
        <a:p>
          <a:endParaRPr lang="es-ES" sz="1400"/>
        </a:p>
      </dgm:t>
    </dgm:pt>
    <dgm:pt modelId="{4917C275-2F84-44D0-922F-682BED26A683}">
      <dgm:prSet phldrT="[Texto]" custT="1"/>
      <dgm:spPr/>
      <dgm:t>
        <a:bodyPr anchor="ctr"/>
        <a:lstStyle/>
        <a:p>
          <a:pPr algn="ctr"/>
          <a:r>
            <a:rPr lang="es-ES" sz="1600" dirty="0" smtClean="0"/>
            <a:t>Ley Orgánica de la Administración Pública Federal vigencia 17/06/16</a:t>
          </a:r>
          <a:endParaRPr lang="es-ES" sz="1600" dirty="0"/>
        </a:p>
      </dgm:t>
    </dgm:pt>
    <dgm:pt modelId="{41E5F6B7-7B47-4C05-B357-EFC7FDE687BE}" type="parTrans" cxnId="{F425DC6A-750C-4E3B-9CA2-3E230E6479E9}">
      <dgm:prSet/>
      <dgm:spPr/>
      <dgm:t>
        <a:bodyPr/>
        <a:lstStyle/>
        <a:p>
          <a:endParaRPr lang="es-ES" sz="1400"/>
        </a:p>
      </dgm:t>
    </dgm:pt>
    <dgm:pt modelId="{40CFBC71-2870-4AEF-A12B-0776679D3D05}" type="sibTrans" cxnId="{F425DC6A-750C-4E3B-9CA2-3E230E6479E9}">
      <dgm:prSet/>
      <dgm:spPr/>
      <dgm:t>
        <a:bodyPr/>
        <a:lstStyle/>
        <a:p>
          <a:endParaRPr lang="es-ES" sz="1400"/>
        </a:p>
      </dgm:t>
    </dgm:pt>
    <dgm:pt modelId="{26A87259-30C9-4CF3-9A15-E13994EFE868}">
      <dgm:prSet phldrT="[Texto]" custT="1"/>
      <dgm:spPr>
        <a:solidFill>
          <a:srgbClr val="C00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s-ES" sz="160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s-ES" sz="1600" dirty="0" smtClean="0"/>
            <a:t>Ley General de Responsabilidades Administrativas vigencia 19/07/17</a:t>
          </a:r>
        </a:p>
        <a:p>
          <a:pPr algn="ctr" defTabSz="711200">
            <a:lnSpc>
              <a:spcPct val="90000"/>
            </a:lnSpc>
            <a:spcBef>
              <a:spcPct val="0"/>
            </a:spcBef>
            <a:spcAft>
              <a:spcPct val="35000"/>
            </a:spcAft>
          </a:pPr>
          <a:r>
            <a:rPr lang="es-ES" sz="1600" dirty="0" smtClean="0"/>
            <a:t>  </a:t>
          </a:r>
          <a:endParaRPr lang="es-ES" sz="1600" dirty="0"/>
        </a:p>
      </dgm:t>
    </dgm:pt>
    <dgm:pt modelId="{9E92D8EF-07ED-470F-B266-EDE13D56AA4D}" type="parTrans" cxnId="{B99074CA-9A92-4D16-A7CC-8B1F2774557E}">
      <dgm:prSet/>
      <dgm:spPr/>
      <dgm:t>
        <a:bodyPr/>
        <a:lstStyle/>
        <a:p>
          <a:endParaRPr lang="es-ES" sz="1400"/>
        </a:p>
      </dgm:t>
    </dgm:pt>
    <dgm:pt modelId="{7221A6B1-6463-4D7B-8C90-8ECCE9C493C7}" type="sibTrans" cxnId="{B99074CA-9A92-4D16-A7CC-8B1F2774557E}">
      <dgm:prSet/>
      <dgm:spPr/>
      <dgm:t>
        <a:bodyPr/>
        <a:lstStyle/>
        <a:p>
          <a:endParaRPr lang="es-ES" sz="1400"/>
        </a:p>
      </dgm:t>
    </dgm:pt>
    <dgm:pt modelId="{F7C25E7E-E147-4E3C-AFDE-5366E675FBC2}">
      <dgm:prSet phldrT="[Texto]" custT="1"/>
      <dgm:spPr>
        <a:solidFill>
          <a:srgbClr val="0066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s-ES" sz="1600" dirty="0" smtClean="0"/>
        </a:p>
        <a:p>
          <a:pPr marL="0" marR="0" indent="0" algn="ctr" defTabSz="914400" eaLnBrk="1" fontAlgn="auto" latinLnBrk="0" hangingPunct="1">
            <a:lnSpc>
              <a:spcPct val="100000"/>
            </a:lnSpc>
            <a:spcBef>
              <a:spcPts val="0"/>
            </a:spcBef>
            <a:spcAft>
              <a:spcPts val="0"/>
            </a:spcAft>
            <a:buClrTx/>
            <a:buSzTx/>
            <a:buFontTx/>
            <a:buNone/>
            <a:tabLst/>
            <a:defRPr/>
          </a:pPr>
          <a:r>
            <a:rPr lang="es-ES" sz="1600" dirty="0" smtClean="0"/>
            <a:t>Ley de Fiscalización y Rendición de Cuentas de la Federación vigencia 19/07/16</a:t>
          </a:r>
        </a:p>
        <a:p>
          <a:pPr algn="ctr" defTabSz="711200">
            <a:lnSpc>
              <a:spcPct val="90000"/>
            </a:lnSpc>
            <a:spcBef>
              <a:spcPct val="0"/>
            </a:spcBef>
            <a:spcAft>
              <a:spcPct val="35000"/>
            </a:spcAft>
          </a:pPr>
          <a:endParaRPr lang="es-ES" sz="1600" dirty="0">
            <a:latin typeface="+mn-lt"/>
          </a:endParaRPr>
        </a:p>
      </dgm:t>
    </dgm:pt>
    <dgm:pt modelId="{C3FE9AB6-6C75-434E-9F3D-45779E0B9E2C}" type="parTrans" cxnId="{A3FCBFA7-15E7-462B-8E4C-610541C624E7}">
      <dgm:prSet/>
      <dgm:spPr/>
      <dgm:t>
        <a:bodyPr/>
        <a:lstStyle/>
        <a:p>
          <a:endParaRPr lang="es-ES" sz="1400"/>
        </a:p>
      </dgm:t>
    </dgm:pt>
    <dgm:pt modelId="{D79D0ED8-79D2-4EFA-BFE7-5DDB367FA359}" type="sibTrans" cxnId="{A3FCBFA7-15E7-462B-8E4C-610541C624E7}">
      <dgm:prSet/>
      <dgm:spPr/>
      <dgm:t>
        <a:bodyPr/>
        <a:lstStyle/>
        <a:p>
          <a:endParaRPr lang="es-ES" sz="1400"/>
        </a:p>
      </dgm:t>
    </dgm:pt>
    <dgm:pt modelId="{FADD66A9-98AC-4C2B-8C61-50EF9821DDAB}">
      <dgm:prSet phldrT="[Texto]" custT="1"/>
      <dgm:spPr>
        <a:noFill/>
      </dgm:spPr>
      <dgm:t>
        <a:bodyPr/>
        <a:lstStyle/>
        <a:p>
          <a:pPr algn="ctr"/>
          <a:r>
            <a:rPr lang="es-ES" sz="1600" dirty="0" smtClean="0">
              <a:solidFill>
                <a:schemeClr val="tx1">
                  <a:lumMod val="95000"/>
                  <a:lumOff val="5000"/>
                </a:schemeClr>
              </a:solidFill>
              <a:latin typeface="+mn-lt"/>
            </a:rPr>
            <a:t>Ley Orgánica de la Procuraduría General de la República </a:t>
          </a:r>
          <a:r>
            <a:rPr lang="es-ES" sz="1600" b="1" dirty="0" smtClean="0">
              <a:solidFill>
                <a:schemeClr val="tx1">
                  <a:lumMod val="95000"/>
                  <a:lumOff val="5000"/>
                </a:schemeClr>
              </a:solidFill>
              <a:latin typeface="+mn-lt"/>
            </a:rPr>
            <a:t>vigencia a partir del nombramiento del Titular de la Fiscalía</a:t>
          </a:r>
          <a:endParaRPr lang="es-ES" sz="1600" b="1" dirty="0">
            <a:solidFill>
              <a:schemeClr val="tx1">
                <a:lumMod val="95000"/>
                <a:lumOff val="5000"/>
              </a:schemeClr>
            </a:solidFill>
          </a:endParaRPr>
        </a:p>
      </dgm:t>
    </dgm:pt>
    <dgm:pt modelId="{9BA250E5-6C80-4DD4-B19C-0C7321BF0C41}" type="parTrans" cxnId="{FDD6FD00-6029-4CAF-BE74-F509C647B34B}">
      <dgm:prSet/>
      <dgm:spPr/>
      <dgm:t>
        <a:bodyPr/>
        <a:lstStyle/>
        <a:p>
          <a:endParaRPr lang="es-MX"/>
        </a:p>
      </dgm:t>
    </dgm:pt>
    <dgm:pt modelId="{E982609F-DD3D-4ECC-BCA0-F0333E5765A0}" type="sibTrans" cxnId="{FDD6FD00-6029-4CAF-BE74-F509C647B34B}">
      <dgm:prSet/>
      <dgm:spPr/>
      <dgm:t>
        <a:bodyPr/>
        <a:lstStyle/>
        <a:p>
          <a:endParaRPr lang="es-MX"/>
        </a:p>
      </dgm:t>
    </dgm:pt>
    <dgm:pt modelId="{CDBF83C1-FEF7-4478-A002-15FAC1E251CD}">
      <dgm:prSet phldrT="[Texto]" custT="1"/>
      <dgm:spPr>
        <a:solidFill>
          <a:srgbClr val="AF0000"/>
        </a:solidFill>
      </dgm:spPr>
      <dgm:t>
        <a:bodyPr/>
        <a:lstStyle/>
        <a:p>
          <a:pPr marR="0" algn="ctr" eaLnBrk="1" fontAlgn="auto" latinLnBrk="0" hangingPunct="1">
            <a:buClrTx/>
            <a:buSzTx/>
            <a:buFontTx/>
            <a:tabLst/>
            <a:defRPr/>
          </a:pPr>
          <a:endParaRPr lang="es-ES" sz="1000" dirty="0" smtClean="0">
            <a:latin typeface="+mn-lt"/>
          </a:endParaRPr>
        </a:p>
        <a:p>
          <a:pPr marR="0" algn="ctr" eaLnBrk="1" fontAlgn="auto" latinLnBrk="0" hangingPunct="1">
            <a:buClrTx/>
            <a:buSzTx/>
            <a:buFontTx/>
            <a:tabLst/>
            <a:defRPr/>
          </a:pPr>
          <a:r>
            <a:rPr lang="es-ES" sz="1600" smtClean="0">
              <a:latin typeface="+mn-lt"/>
            </a:rPr>
            <a:t>Código Penal </a:t>
          </a:r>
          <a:r>
            <a:rPr lang="es-ES" sz="1600" dirty="0" smtClean="0">
              <a:latin typeface="+mn-lt"/>
            </a:rPr>
            <a:t>Federal </a:t>
          </a:r>
          <a:r>
            <a:rPr lang="es-ES" sz="1600" smtClean="0"/>
            <a:t>vigencia 08/04/17</a:t>
          </a:r>
          <a:endParaRPr lang="es-ES" sz="1600" dirty="0" smtClean="0"/>
        </a:p>
        <a:p>
          <a:pPr algn="l"/>
          <a:endParaRPr lang="es-ES" sz="1000" dirty="0">
            <a:latin typeface="+mn-lt"/>
          </a:endParaRPr>
        </a:p>
      </dgm:t>
    </dgm:pt>
    <dgm:pt modelId="{A3ABDC66-6469-4D10-90BB-8D1610C962D1}" type="parTrans" cxnId="{37E47FE4-3AD8-43DC-BEEE-5B04899105C6}">
      <dgm:prSet/>
      <dgm:spPr/>
      <dgm:t>
        <a:bodyPr/>
        <a:lstStyle/>
        <a:p>
          <a:endParaRPr lang="es-MX"/>
        </a:p>
      </dgm:t>
    </dgm:pt>
    <dgm:pt modelId="{32967215-9149-4263-A31D-746DDEB9D53D}" type="sibTrans" cxnId="{37E47FE4-3AD8-43DC-BEEE-5B04899105C6}">
      <dgm:prSet/>
      <dgm:spPr/>
      <dgm:t>
        <a:bodyPr/>
        <a:lstStyle/>
        <a:p>
          <a:endParaRPr lang="es-MX"/>
        </a:p>
      </dgm:t>
    </dgm:pt>
    <dgm:pt modelId="{03F97B58-2FF4-454C-A087-AFC76DF83314}">
      <dgm:prSet phldrT="[Texto]" custT="1"/>
      <dgm:spPr/>
      <dgm:t>
        <a:bodyPr anchor="ctr"/>
        <a:lstStyle/>
        <a:p>
          <a:pPr algn="ctr"/>
          <a:endParaRPr lang="es-ES" sz="1600" dirty="0"/>
        </a:p>
      </dgm:t>
    </dgm:pt>
    <dgm:pt modelId="{E3007A58-3909-4C9B-B175-CC8A27720334}" type="parTrans" cxnId="{594509FE-9AD2-4BDC-B89A-49FD689930DA}">
      <dgm:prSet/>
      <dgm:spPr/>
      <dgm:t>
        <a:bodyPr/>
        <a:lstStyle/>
        <a:p>
          <a:endParaRPr lang="es-MX"/>
        </a:p>
      </dgm:t>
    </dgm:pt>
    <dgm:pt modelId="{2CAC9007-8C08-4D0F-9FCF-651CF57304CE}" type="sibTrans" cxnId="{594509FE-9AD2-4BDC-B89A-49FD689930DA}">
      <dgm:prSet/>
      <dgm:spPr/>
      <dgm:t>
        <a:bodyPr/>
        <a:lstStyle/>
        <a:p>
          <a:endParaRPr lang="es-MX"/>
        </a:p>
      </dgm:t>
    </dgm:pt>
    <dgm:pt modelId="{7DF747D3-A359-4C83-89C9-739F9E46A064}">
      <dgm:prSet phldrT="[Texto]" custT="1"/>
      <dgm:spPr/>
      <dgm:t>
        <a:bodyPr anchor="ctr"/>
        <a:lstStyle/>
        <a:p>
          <a:pPr algn="ctr"/>
          <a:endParaRPr lang="es-ES" sz="1600" dirty="0"/>
        </a:p>
      </dgm:t>
    </dgm:pt>
    <dgm:pt modelId="{FFC7ADED-E880-457E-BB1B-3AFDEE703D3A}" type="parTrans" cxnId="{437D82A9-2B2A-4336-898F-8AF02B9CAFD9}">
      <dgm:prSet/>
      <dgm:spPr/>
      <dgm:t>
        <a:bodyPr/>
        <a:lstStyle/>
        <a:p>
          <a:endParaRPr lang="es-MX"/>
        </a:p>
      </dgm:t>
    </dgm:pt>
    <dgm:pt modelId="{62B8CCCD-26A8-43B1-9081-04DF182AC2A2}" type="sibTrans" cxnId="{437D82A9-2B2A-4336-898F-8AF02B9CAFD9}">
      <dgm:prSet/>
      <dgm:spPr/>
      <dgm:t>
        <a:bodyPr/>
        <a:lstStyle/>
        <a:p>
          <a:endParaRPr lang="es-MX"/>
        </a:p>
      </dgm:t>
    </dgm:pt>
    <dgm:pt modelId="{3A8DB322-053C-4096-9DD2-483CF78040F0}">
      <dgm:prSet phldrT="[Texto]" custT="1"/>
      <dgm:spPr>
        <a:noFill/>
      </dgm:spPr>
      <dgm:t>
        <a:bodyPr/>
        <a:lstStyle/>
        <a:p>
          <a:pPr algn="ctr"/>
          <a:endParaRPr lang="es-ES" sz="1600" dirty="0"/>
        </a:p>
      </dgm:t>
    </dgm:pt>
    <dgm:pt modelId="{445F6B94-2B71-474A-895C-4467FE296DF4}" type="parTrans" cxnId="{B34C5E9F-CCF8-41F0-89BB-9BCBB46E49C4}">
      <dgm:prSet/>
      <dgm:spPr/>
      <dgm:t>
        <a:bodyPr/>
        <a:lstStyle/>
        <a:p>
          <a:endParaRPr lang="es-MX"/>
        </a:p>
      </dgm:t>
    </dgm:pt>
    <dgm:pt modelId="{A5F84EE0-E9BF-447E-97E8-47D24822B0C5}" type="sibTrans" cxnId="{B34C5E9F-CCF8-41F0-89BB-9BCBB46E49C4}">
      <dgm:prSet/>
      <dgm:spPr/>
      <dgm:t>
        <a:bodyPr/>
        <a:lstStyle/>
        <a:p>
          <a:endParaRPr lang="es-MX"/>
        </a:p>
      </dgm:t>
    </dgm:pt>
    <dgm:pt modelId="{DC107706-BC01-4133-95DF-93C6B9DB46F5}">
      <dgm:prSet phldrT="[Texto]" custT="1"/>
      <dgm:spPr>
        <a:noFill/>
      </dgm:spPr>
      <dgm:t>
        <a:bodyPr/>
        <a:lstStyle/>
        <a:p>
          <a:pPr algn="ctr"/>
          <a:endParaRPr lang="es-ES" sz="1600" dirty="0"/>
        </a:p>
      </dgm:t>
    </dgm:pt>
    <dgm:pt modelId="{DAAFC476-8D05-4001-9A39-CDF781A81845}" type="parTrans" cxnId="{BC3C8398-4904-4EBD-AD14-ADAC9D2610CE}">
      <dgm:prSet/>
      <dgm:spPr/>
      <dgm:t>
        <a:bodyPr/>
        <a:lstStyle/>
        <a:p>
          <a:endParaRPr lang="es-MX"/>
        </a:p>
      </dgm:t>
    </dgm:pt>
    <dgm:pt modelId="{3BF4DFF3-97A2-4218-99F4-B4507F5B84BD}" type="sibTrans" cxnId="{BC3C8398-4904-4EBD-AD14-ADAC9D2610CE}">
      <dgm:prSet/>
      <dgm:spPr/>
      <dgm:t>
        <a:bodyPr/>
        <a:lstStyle/>
        <a:p>
          <a:endParaRPr lang="es-MX"/>
        </a:p>
      </dgm:t>
    </dgm:pt>
    <dgm:pt modelId="{362DE0B0-051A-40F8-B87F-619CED8AC1B1}">
      <dgm:prSet phldrT="[Texto]" custT="1"/>
      <dgm:spPr>
        <a:noFill/>
      </dgm:spPr>
      <dgm:t>
        <a:bodyPr/>
        <a:lstStyle/>
        <a:p>
          <a:pPr algn="ctr"/>
          <a:endParaRPr lang="es-ES" sz="1600" dirty="0"/>
        </a:p>
      </dgm:t>
    </dgm:pt>
    <dgm:pt modelId="{0D247AF8-B795-43CB-99F4-21015EEAA8C6}" type="parTrans" cxnId="{F503F468-CD14-46B2-B475-1964E89B7232}">
      <dgm:prSet/>
      <dgm:spPr/>
      <dgm:t>
        <a:bodyPr/>
        <a:lstStyle/>
        <a:p>
          <a:endParaRPr lang="es-MX"/>
        </a:p>
      </dgm:t>
    </dgm:pt>
    <dgm:pt modelId="{EEA8FE57-351C-479F-92CF-3F07D4BE6467}" type="sibTrans" cxnId="{F503F468-CD14-46B2-B475-1964E89B7232}">
      <dgm:prSet/>
      <dgm:spPr/>
      <dgm:t>
        <a:bodyPr/>
        <a:lstStyle/>
        <a:p>
          <a:endParaRPr lang="es-MX"/>
        </a:p>
      </dgm:t>
    </dgm:pt>
    <dgm:pt modelId="{E23E6507-2D6B-4546-B3B3-D314CDFFAC56}">
      <dgm:prSet phldrT="[Texto]" custT="1"/>
      <dgm:spPr>
        <a:noFill/>
      </dgm:spPr>
      <dgm:t>
        <a:bodyPr/>
        <a:lstStyle/>
        <a:p>
          <a:pPr algn="ctr"/>
          <a:endParaRPr lang="es-ES" sz="1000" dirty="0"/>
        </a:p>
      </dgm:t>
    </dgm:pt>
    <dgm:pt modelId="{F72A8C7A-2A1B-46B2-9B8F-81A1F0F24AC7}" type="parTrans" cxnId="{31D55CC4-DEBB-4F29-A2B5-CE688F80D91E}">
      <dgm:prSet/>
      <dgm:spPr/>
      <dgm:t>
        <a:bodyPr/>
        <a:lstStyle/>
        <a:p>
          <a:endParaRPr lang="es-MX"/>
        </a:p>
      </dgm:t>
    </dgm:pt>
    <dgm:pt modelId="{1CC7D017-4D28-4359-8890-E983BE95B036}" type="sibTrans" cxnId="{31D55CC4-DEBB-4F29-A2B5-CE688F80D91E}">
      <dgm:prSet/>
      <dgm:spPr/>
      <dgm:t>
        <a:bodyPr/>
        <a:lstStyle/>
        <a:p>
          <a:endParaRPr lang="es-MX"/>
        </a:p>
      </dgm:t>
    </dgm:pt>
    <dgm:pt modelId="{B23D69A8-CB31-421C-A5BE-F9359150F120}">
      <dgm:prSet phldrT="[Texto]" custT="1"/>
      <dgm:spPr>
        <a:noFill/>
      </dgm:spPr>
      <dgm:t>
        <a:bodyPr/>
        <a:lstStyle/>
        <a:p>
          <a:pPr algn="ctr"/>
          <a:r>
            <a:rPr lang="es-ES" sz="1600" dirty="0" smtClean="0"/>
            <a:t>Ley Orgánica del Tribunal de Justicia Administrativa vigencia 19/07/16</a:t>
          </a:r>
          <a:endParaRPr lang="es-ES" sz="1600" dirty="0"/>
        </a:p>
      </dgm:t>
    </dgm:pt>
    <dgm:pt modelId="{C30B9D8C-07BB-4FAA-AFEE-E9E7F47D41F5}" type="sibTrans" cxnId="{639E34B6-564C-401E-9F59-22D61CAE0E27}">
      <dgm:prSet/>
      <dgm:spPr/>
      <dgm:t>
        <a:bodyPr/>
        <a:lstStyle/>
        <a:p>
          <a:endParaRPr lang="es-MX"/>
        </a:p>
      </dgm:t>
    </dgm:pt>
    <dgm:pt modelId="{3A8432F6-D50A-4D13-B838-3349122B1860}" type="parTrans" cxnId="{639E34B6-564C-401E-9F59-22D61CAE0E27}">
      <dgm:prSet/>
      <dgm:spPr/>
      <dgm:t>
        <a:bodyPr/>
        <a:lstStyle/>
        <a:p>
          <a:endParaRPr lang="es-MX"/>
        </a:p>
      </dgm:t>
    </dgm:pt>
    <dgm:pt modelId="{81C71938-8C0D-41ED-B42A-E1F2D202CB83}" type="pres">
      <dgm:prSet presAssocID="{7A44AD51-7954-4CC5-8A1C-8D92BBBC29A7}" presName="linear" presStyleCnt="0">
        <dgm:presLayoutVars>
          <dgm:animLvl val="lvl"/>
          <dgm:resizeHandles val="exact"/>
        </dgm:presLayoutVars>
      </dgm:prSet>
      <dgm:spPr/>
      <dgm:t>
        <a:bodyPr/>
        <a:lstStyle/>
        <a:p>
          <a:endParaRPr lang="es-ES"/>
        </a:p>
      </dgm:t>
    </dgm:pt>
    <dgm:pt modelId="{67745E70-6F4F-47AC-8E85-DDDD408B959E}" type="pres">
      <dgm:prSet presAssocID="{871F3DBB-B59D-4D0F-B136-72A425490D71}" presName="parentText" presStyleLbl="node1" presStyleIdx="0" presStyleCnt="5">
        <dgm:presLayoutVars>
          <dgm:chMax val="0"/>
          <dgm:bulletEnabled val="1"/>
        </dgm:presLayoutVars>
      </dgm:prSet>
      <dgm:spPr/>
      <dgm:t>
        <a:bodyPr/>
        <a:lstStyle/>
        <a:p>
          <a:endParaRPr lang="es-ES"/>
        </a:p>
      </dgm:t>
    </dgm:pt>
    <dgm:pt modelId="{8767CA28-A7F9-45BD-981B-24AFE985111C}" type="pres">
      <dgm:prSet presAssocID="{871F3DBB-B59D-4D0F-B136-72A425490D71}" presName="childText" presStyleLbl="revTx" presStyleIdx="0" presStyleCnt="2">
        <dgm:presLayoutVars>
          <dgm:bulletEnabled val="1"/>
        </dgm:presLayoutVars>
      </dgm:prSet>
      <dgm:spPr/>
      <dgm:t>
        <a:bodyPr/>
        <a:lstStyle/>
        <a:p>
          <a:endParaRPr lang="es-ES"/>
        </a:p>
      </dgm:t>
    </dgm:pt>
    <dgm:pt modelId="{BB7ADB0A-3BBC-4EE0-9748-5AF1A54F1D58}" type="pres">
      <dgm:prSet presAssocID="{26A87259-30C9-4CF3-9A15-E13994EFE868}" presName="parentText" presStyleLbl="node1" presStyleIdx="1" presStyleCnt="5">
        <dgm:presLayoutVars>
          <dgm:chMax val="0"/>
          <dgm:bulletEnabled val="1"/>
        </dgm:presLayoutVars>
      </dgm:prSet>
      <dgm:spPr/>
      <dgm:t>
        <a:bodyPr/>
        <a:lstStyle/>
        <a:p>
          <a:endParaRPr lang="es-ES"/>
        </a:p>
      </dgm:t>
    </dgm:pt>
    <dgm:pt modelId="{1713DA0F-DB08-483D-90B5-7B1BB76FD8AA}" type="pres">
      <dgm:prSet presAssocID="{26A87259-30C9-4CF3-9A15-E13994EFE868}" presName="childText" presStyleLbl="revTx" presStyleIdx="1" presStyleCnt="2">
        <dgm:presLayoutVars>
          <dgm:bulletEnabled val="1"/>
        </dgm:presLayoutVars>
      </dgm:prSet>
      <dgm:spPr/>
      <dgm:t>
        <a:bodyPr/>
        <a:lstStyle/>
        <a:p>
          <a:endParaRPr lang="es-ES"/>
        </a:p>
      </dgm:t>
    </dgm:pt>
    <dgm:pt modelId="{CF38502D-EF67-4337-845F-B4E724DD76D8}" type="pres">
      <dgm:prSet presAssocID="{F7C25E7E-E147-4E3C-AFDE-5366E675FBC2}" presName="parentText" presStyleLbl="node1" presStyleIdx="2" presStyleCnt="5">
        <dgm:presLayoutVars>
          <dgm:chMax val="0"/>
          <dgm:bulletEnabled val="1"/>
        </dgm:presLayoutVars>
      </dgm:prSet>
      <dgm:spPr/>
      <dgm:t>
        <a:bodyPr/>
        <a:lstStyle/>
        <a:p>
          <a:endParaRPr lang="es-ES"/>
        </a:p>
      </dgm:t>
    </dgm:pt>
    <dgm:pt modelId="{757DC07A-4830-4188-A29A-DF440056F702}" type="pres">
      <dgm:prSet presAssocID="{D79D0ED8-79D2-4EFA-BFE7-5DDB367FA359}" presName="spacer" presStyleCnt="0"/>
      <dgm:spPr/>
    </dgm:pt>
    <dgm:pt modelId="{05F24D0F-BAE5-40CF-8D77-7AE93826CA89}" type="pres">
      <dgm:prSet presAssocID="{FADD66A9-98AC-4C2B-8C61-50EF9821DDAB}" presName="parentText" presStyleLbl="node1" presStyleIdx="3" presStyleCnt="5" custScaleY="64285">
        <dgm:presLayoutVars>
          <dgm:chMax val="0"/>
          <dgm:bulletEnabled val="1"/>
        </dgm:presLayoutVars>
      </dgm:prSet>
      <dgm:spPr/>
      <dgm:t>
        <a:bodyPr/>
        <a:lstStyle/>
        <a:p>
          <a:endParaRPr lang="es-MX"/>
        </a:p>
      </dgm:t>
    </dgm:pt>
    <dgm:pt modelId="{1773D9AF-03F1-48E9-A119-CA111DC8A604}" type="pres">
      <dgm:prSet presAssocID="{E982609F-DD3D-4ECC-BCA0-F0333E5765A0}" presName="spacer" presStyleCnt="0"/>
      <dgm:spPr/>
    </dgm:pt>
    <dgm:pt modelId="{E385397C-988D-4500-8396-2FD0BDFDD964}" type="pres">
      <dgm:prSet presAssocID="{CDBF83C1-FEF7-4478-A002-15FAC1E251CD}" presName="parentText" presStyleLbl="node1" presStyleIdx="4" presStyleCnt="5">
        <dgm:presLayoutVars>
          <dgm:chMax val="0"/>
          <dgm:bulletEnabled val="1"/>
        </dgm:presLayoutVars>
      </dgm:prSet>
      <dgm:spPr/>
      <dgm:t>
        <a:bodyPr/>
        <a:lstStyle/>
        <a:p>
          <a:endParaRPr lang="es-MX"/>
        </a:p>
      </dgm:t>
    </dgm:pt>
  </dgm:ptLst>
  <dgm:cxnLst>
    <dgm:cxn modelId="{BC3C8398-4904-4EBD-AD14-ADAC9D2610CE}" srcId="{26A87259-30C9-4CF3-9A15-E13994EFE868}" destId="{DC107706-BC01-4133-95DF-93C6B9DB46F5}" srcOrd="3" destOrd="0" parTransId="{DAAFC476-8D05-4001-9A39-CDF781A81845}" sibTransId="{3BF4DFF3-97A2-4218-99F4-B4507F5B84BD}"/>
    <dgm:cxn modelId="{437D82A9-2B2A-4336-898F-8AF02B9CAFD9}" srcId="{871F3DBB-B59D-4D0F-B136-72A425490D71}" destId="{7DF747D3-A359-4C83-89C9-739F9E46A064}" srcOrd="0" destOrd="0" parTransId="{FFC7ADED-E880-457E-BB1B-3AFDEE703D3A}" sibTransId="{62B8CCCD-26A8-43B1-9081-04DF182AC2A2}"/>
    <dgm:cxn modelId="{FDD6FD00-6029-4CAF-BE74-F509C647B34B}" srcId="{7A44AD51-7954-4CC5-8A1C-8D92BBBC29A7}" destId="{FADD66A9-98AC-4C2B-8C61-50EF9821DDAB}" srcOrd="3" destOrd="0" parTransId="{9BA250E5-6C80-4DD4-B19C-0C7321BF0C41}" sibTransId="{E982609F-DD3D-4ECC-BCA0-F0333E5765A0}"/>
    <dgm:cxn modelId="{B34C5E9F-CCF8-41F0-89BB-9BCBB46E49C4}" srcId="{26A87259-30C9-4CF3-9A15-E13994EFE868}" destId="{3A8DB322-053C-4096-9DD2-483CF78040F0}" srcOrd="4" destOrd="0" parTransId="{445F6B94-2B71-474A-895C-4467FE296DF4}" sibTransId="{A5F84EE0-E9BF-447E-97E8-47D24822B0C5}"/>
    <dgm:cxn modelId="{639E34B6-564C-401E-9F59-22D61CAE0E27}" srcId="{26A87259-30C9-4CF3-9A15-E13994EFE868}" destId="{B23D69A8-CB31-421C-A5BE-F9359150F120}" srcOrd="1" destOrd="0" parTransId="{3A8432F6-D50A-4D13-B838-3349122B1860}" sibTransId="{C30B9D8C-07BB-4FAA-AFEE-E9E7F47D41F5}"/>
    <dgm:cxn modelId="{A3FCBFA7-15E7-462B-8E4C-610541C624E7}" srcId="{7A44AD51-7954-4CC5-8A1C-8D92BBBC29A7}" destId="{F7C25E7E-E147-4E3C-AFDE-5366E675FBC2}" srcOrd="2" destOrd="0" parTransId="{C3FE9AB6-6C75-434E-9F3D-45779E0B9E2C}" sibTransId="{D79D0ED8-79D2-4EFA-BFE7-5DDB367FA359}"/>
    <dgm:cxn modelId="{F7CCC4E2-D029-411A-AB61-852D6FEAC71F}" type="presOf" srcId="{26A87259-30C9-4CF3-9A15-E13994EFE868}" destId="{BB7ADB0A-3BBC-4EE0-9748-5AF1A54F1D58}" srcOrd="0" destOrd="0" presId="urn:microsoft.com/office/officeart/2005/8/layout/vList2"/>
    <dgm:cxn modelId="{72449352-1ACD-4830-A8F0-78C881248A52}" type="presOf" srcId="{7DF747D3-A359-4C83-89C9-739F9E46A064}" destId="{8767CA28-A7F9-45BD-981B-24AFE985111C}" srcOrd="0" destOrd="0" presId="urn:microsoft.com/office/officeart/2005/8/layout/vList2"/>
    <dgm:cxn modelId="{A1AF1174-BDCC-4D00-BF8A-24A8D337D513}" type="presOf" srcId="{E23E6507-2D6B-4546-B3B3-D314CDFFAC56}" destId="{1713DA0F-DB08-483D-90B5-7B1BB76FD8AA}" srcOrd="0" destOrd="0" presId="urn:microsoft.com/office/officeart/2005/8/layout/vList2"/>
    <dgm:cxn modelId="{4F45F0F5-04BE-4303-8A3C-03C317E3895E}" type="presOf" srcId="{03F97B58-2FF4-454C-A087-AFC76DF83314}" destId="{8767CA28-A7F9-45BD-981B-24AFE985111C}" srcOrd="0" destOrd="2" presId="urn:microsoft.com/office/officeart/2005/8/layout/vList2"/>
    <dgm:cxn modelId="{B99074CA-9A92-4D16-A7CC-8B1F2774557E}" srcId="{7A44AD51-7954-4CC5-8A1C-8D92BBBC29A7}" destId="{26A87259-30C9-4CF3-9A15-E13994EFE868}" srcOrd="1" destOrd="0" parTransId="{9E92D8EF-07ED-470F-B266-EDE13D56AA4D}" sibTransId="{7221A6B1-6463-4D7B-8C90-8ECCE9C493C7}"/>
    <dgm:cxn modelId="{F425DC6A-750C-4E3B-9CA2-3E230E6479E9}" srcId="{871F3DBB-B59D-4D0F-B136-72A425490D71}" destId="{4917C275-2F84-44D0-922F-682BED26A683}" srcOrd="1" destOrd="0" parTransId="{41E5F6B7-7B47-4C05-B357-EFC7FDE687BE}" sibTransId="{40CFBC71-2870-4AEF-A12B-0776679D3D05}"/>
    <dgm:cxn modelId="{594509FE-9AD2-4BDC-B89A-49FD689930DA}" srcId="{871F3DBB-B59D-4D0F-B136-72A425490D71}" destId="{03F97B58-2FF4-454C-A087-AFC76DF83314}" srcOrd="2" destOrd="0" parTransId="{E3007A58-3909-4C9B-B175-CC8A27720334}" sibTransId="{2CAC9007-8C08-4D0F-9FCF-651CF57304CE}"/>
    <dgm:cxn modelId="{37E47FE4-3AD8-43DC-BEEE-5B04899105C6}" srcId="{7A44AD51-7954-4CC5-8A1C-8D92BBBC29A7}" destId="{CDBF83C1-FEF7-4478-A002-15FAC1E251CD}" srcOrd="4" destOrd="0" parTransId="{A3ABDC66-6469-4D10-90BB-8D1610C962D1}" sibTransId="{32967215-9149-4263-A31D-746DDEB9D53D}"/>
    <dgm:cxn modelId="{716780D2-D765-411C-AA0C-F299B3F4A4B6}" type="presOf" srcId="{FADD66A9-98AC-4C2B-8C61-50EF9821DDAB}" destId="{05F24D0F-BAE5-40CF-8D77-7AE93826CA89}" srcOrd="0" destOrd="0" presId="urn:microsoft.com/office/officeart/2005/8/layout/vList2"/>
    <dgm:cxn modelId="{A84AAD2A-6ED2-4654-9631-E6AD534430A1}" srcId="{7A44AD51-7954-4CC5-8A1C-8D92BBBC29A7}" destId="{871F3DBB-B59D-4D0F-B136-72A425490D71}" srcOrd="0" destOrd="0" parTransId="{7F68F368-F877-41E2-8A81-ABF230CE8A5B}" sibTransId="{D2CF3B7E-E988-4E44-8444-1653765ACC17}"/>
    <dgm:cxn modelId="{13AB4C4D-CE43-4723-A623-DE2BC04C91D7}" type="presOf" srcId="{3A8DB322-053C-4096-9DD2-483CF78040F0}" destId="{1713DA0F-DB08-483D-90B5-7B1BB76FD8AA}" srcOrd="0" destOrd="4" presId="urn:microsoft.com/office/officeart/2005/8/layout/vList2"/>
    <dgm:cxn modelId="{3EFA32E2-FDED-4C19-A101-F94BD4E66E2C}" type="presOf" srcId="{B23D69A8-CB31-421C-A5BE-F9359150F120}" destId="{1713DA0F-DB08-483D-90B5-7B1BB76FD8AA}" srcOrd="0" destOrd="1" presId="urn:microsoft.com/office/officeart/2005/8/layout/vList2"/>
    <dgm:cxn modelId="{798881C4-682D-425F-816A-645026A21EAF}" type="presOf" srcId="{871F3DBB-B59D-4D0F-B136-72A425490D71}" destId="{67745E70-6F4F-47AC-8E85-DDDD408B959E}" srcOrd="0" destOrd="0" presId="urn:microsoft.com/office/officeart/2005/8/layout/vList2"/>
    <dgm:cxn modelId="{40515834-F235-407A-B23C-87993BF56792}" type="presOf" srcId="{CDBF83C1-FEF7-4478-A002-15FAC1E251CD}" destId="{E385397C-988D-4500-8396-2FD0BDFDD964}" srcOrd="0" destOrd="0" presId="urn:microsoft.com/office/officeart/2005/8/layout/vList2"/>
    <dgm:cxn modelId="{F503F468-CD14-46B2-B475-1964E89B7232}" srcId="{26A87259-30C9-4CF3-9A15-E13994EFE868}" destId="{362DE0B0-051A-40F8-B87F-619CED8AC1B1}" srcOrd="2" destOrd="0" parTransId="{0D247AF8-B795-43CB-99F4-21015EEAA8C6}" sibTransId="{EEA8FE57-351C-479F-92CF-3F07D4BE6467}"/>
    <dgm:cxn modelId="{41236337-87BA-41DC-852F-962E924ABC38}" type="presOf" srcId="{4917C275-2F84-44D0-922F-682BED26A683}" destId="{8767CA28-A7F9-45BD-981B-24AFE985111C}" srcOrd="0" destOrd="1" presId="urn:microsoft.com/office/officeart/2005/8/layout/vList2"/>
    <dgm:cxn modelId="{6369B57D-E480-419B-90AA-674CE7859875}" type="presOf" srcId="{F7C25E7E-E147-4E3C-AFDE-5366E675FBC2}" destId="{CF38502D-EF67-4337-845F-B4E724DD76D8}" srcOrd="0" destOrd="0" presId="urn:microsoft.com/office/officeart/2005/8/layout/vList2"/>
    <dgm:cxn modelId="{D6C543BF-0A38-4297-94FE-7B8752FD3F20}" type="presOf" srcId="{362DE0B0-051A-40F8-B87F-619CED8AC1B1}" destId="{1713DA0F-DB08-483D-90B5-7B1BB76FD8AA}" srcOrd="0" destOrd="2" presId="urn:microsoft.com/office/officeart/2005/8/layout/vList2"/>
    <dgm:cxn modelId="{99E3F9A3-EADE-4C16-922C-A82BEAC999D1}" type="presOf" srcId="{DC107706-BC01-4133-95DF-93C6B9DB46F5}" destId="{1713DA0F-DB08-483D-90B5-7B1BB76FD8AA}" srcOrd="0" destOrd="3" presId="urn:microsoft.com/office/officeart/2005/8/layout/vList2"/>
    <dgm:cxn modelId="{CDD1AD1E-ADD1-432E-869A-C4C4CDA9D509}" type="presOf" srcId="{7A44AD51-7954-4CC5-8A1C-8D92BBBC29A7}" destId="{81C71938-8C0D-41ED-B42A-E1F2D202CB83}" srcOrd="0" destOrd="0" presId="urn:microsoft.com/office/officeart/2005/8/layout/vList2"/>
    <dgm:cxn modelId="{31D55CC4-DEBB-4F29-A2B5-CE688F80D91E}" srcId="{26A87259-30C9-4CF3-9A15-E13994EFE868}" destId="{E23E6507-2D6B-4546-B3B3-D314CDFFAC56}" srcOrd="0" destOrd="0" parTransId="{F72A8C7A-2A1B-46B2-9B8F-81A1F0F24AC7}" sibTransId="{1CC7D017-4D28-4359-8890-E983BE95B036}"/>
    <dgm:cxn modelId="{484B11FF-E7CB-48D0-8C8B-AA93DC603AF3}" type="presParOf" srcId="{81C71938-8C0D-41ED-B42A-E1F2D202CB83}" destId="{67745E70-6F4F-47AC-8E85-DDDD408B959E}" srcOrd="0" destOrd="0" presId="urn:microsoft.com/office/officeart/2005/8/layout/vList2"/>
    <dgm:cxn modelId="{66F8EF0D-2E71-4811-9D94-9AF99037CC26}" type="presParOf" srcId="{81C71938-8C0D-41ED-B42A-E1F2D202CB83}" destId="{8767CA28-A7F9-45BD-981B-24AFE985111C}" srcOrd="1" destOrd="0" presId="urn:microsoft.com/office/officeart/2005/8/layout/vList2"/>
    <dgm:cxn modelId="{7A87C42B-E28E-4C50-BBC3-BB7397686BA6}" type="presParOf" srcId="{81C71938-8C0D-41ED-B42A-E1F2D202CB83}" destId="{BB7ADB0A-3BBC-4EE0-9748-5AF1A54F1D58}" srcOrd="2" destOrd="0" presId="urn:microsoft.com/office/officeart/2005/8/layout/vList2"/>
    <dgm:cxn modelId="{951D2DF3-04C7-49B4-A176-6FA5C2192306}" type="presParOf" srcId="{81C71938-8C0D-41ED-B42A-E1F2D202CB83}" destId="{1713DA0F-DB08-483D-90B5-7B1BB76FD8AA}" srcOrd="3" destOrd="0" presId="urn:microsoft.com/office/officeart/2005/8/layout/vList2"/>
    <dgm:cxn modelId="{C377836D-237E-4F63-BA82-E08CA9751947}" type="presParOf" srcId="{81C71938-8C0D-41ED-B42A-E1F2D202CB83}" destId="{CF38502D-EF67-4337-845F-B4E724DD76D8}" srcOrd="4" destOrd="0" presId="urn:microsoft.com/office/officeart/2005/8/layout/vList2"/>
    <dgm:cxn modelId="{72F51164-EC54-40D5-9026-C89B930E2C58}" type="presParOf" srcId="{81C71938-8C0D-41ED-B42A-E1F2D202CB83}" destId="{757DC07A-4830-4188-A29A-DF440056F702}" srcOrd="5" destOrd="0" presId="urn:microsoft.com/office/officeart/2005/8/layout/vList2"/>
    <dgm:cxn modelId="{0713A8C3-5D48-4C50-B44A-88A752EB8FC3}" type="presParOf" srcId="{81C71938-8C0D-41ED-B42A-E1F2D202CB83}" destId="{05F24D0F-BAE5-40CF-8D77-7AE93826CA89}" srcOrd="6" destOrd="0" presId="urn:microsoft.com/office/officeart/2005/8/layout/vList2"/>
    <dgm:cxn modelId="{B6E907DE-D66D-4D0D-9064-A069F541F094}" type="presParOf" srcId="{81C71938-8C0D-41ED-B42A-E1F2D202CB83}" destId="{1773D9AF-03F1-48E9-A119-CA111DC8A604}" srcOrd="7" destOrd="0" presId="urn:microsoft.com/office/officeart/2005/8/layout/vList2"/>
    <dgm:cxn modelId="{711DF8E6-7C8D-4C5A-8D5E-57AB7D118FF6}" type="presParOf" srcId="{81C71938-8C0D-41ED-B42A-E1F2D202CB83}" destId="{E385397C-988D-4500-8396-2FD0BDFDD964}"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03F38B-33F4-4463-A2ED-98D3F71A42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349B4464-9DAD-48EA-8206-95D1DE8C2F93}">
      <dgm:prSet phldrT="[Texto]" custT="1"/>
      <dgm:spPr>
        <a:solidFill>
          <a:srgbClr val="FF0000"/>
        </a:solidFill>
      </dgm:spPr>
      <dgm:t>
        <a:bodyPr/>
        <a:lstStyle/>
        <a:p>
          <a:pPr algn="just">
            <a:lnSpc>
              <a:spcPct val="100000"/>
            </a:lnSpc>
            <a:spcAft>
              <a:spcPts val="0"/>
            </a:spcAft>
          </a:pPr>
          <a:r>
            <a:rPr lang="es-MX" sz="1800" b="1" dirty="0">
              <a:solidFill>
                <a:schemeClr val="tx1"/>
              </a:solidFill>
            </a:rPr>
            <a:t>Ley Federal de Procedimiento </a:t>
          </a:r>
          <a:r>
            <a:rPr lang="es-MX" sz="1800" b="1" dirty="0" smtClean="0">
              <a:solidFill>
                <a:schemeClr val="tx1"/>
              </a:solidFill>
            </a:rPr>
            <a:t>Contencioso Administrativo</a:t>
          </a:r>
          <a:r>
            <a:rPr lang="es-MX" sz="1800" dirty="0" smtClean="0"/>
            <a:t> </a:t>
          </a:r>
          <a:r>
            <a:rPr lang="es-MX" sz="1800" dirty="0"/>
            <a:t>o las leyes que rijan en esa materia en las entidades federativas</a:t>
          </a:r>
          <a:r>
            <a:rPr lang="es-ES" sz="1800" dirty="0"/>
            <a:t>. </a:t>
          </a:r>
        </a:p>
        <a:p>
          <a:pPr algn="ctr">
            <a:lnSpc>
              <a:spcPct val="90000"/>
            </a:lnSpc>
            <a:spcAft>
              <a:spcPct val="35000"/>
            </a:spcAft>
          </a:pPr>
          <a:r>
            <a:rPr lang="es-ES" sz="1800" dirty="0"/>
            <a:t>Art. 118</a:t>
          </a:r>
          <a:endParaRPr lang="es-MX" sz="1800" b="1" dirty="0">
            <a:solidFill>
              <a:schemeClr val="bg1"/>
            </a:solidFill>
            <a:latin typeface="Arial" pitchFamily="34" charset="0"/>
            <a:cs typeface="Arial" pitchFamily="34" charset="0"/>
          </a:endParaRPr>
        </a:p>
      </dgm:t>
    </dgm:pt>
    <dgm:pt modelId="{D70908C0-CE4B-4F92-B088-154B960F427E}" type="sibTrans" cxnId="{77A61DCF-FB68-4212-A05B-FEC308F91276}">
      <dgm:prSet/>
      <dgm:spPr/>
      <dgm:t>
        <a:bodyPr/>
        <a:lstStyle/>
        <a:p>
          <a:endParaRPr lang="es-MX"/>
        </a:p>
      </dgm:t>
    </dgm:pt>
    <dgm:pt modelId="{B84FEA3C-634A-4A82-AF19-F78C7DD47B04}" type="parTrans" cxnId="{77A61DCF-FB68-4212-A05B-FEC308F91276}">
      <dgm:prSet/>
      <dgm:spPr/>
      <dgm:t>
        <a:bodyPr/>
        <a:lstStyle/>
        <a:p>
          <a:endParaRPr lang="es-MX"/>
        </a:p>
      </dgm:t>
    </dgm:pt>
    <dgm:pt modelId="{6DB4B193-89C8-4697-8EAA-8372509A8D90}">
      <dgm:prSet phldrT="[Texto]" custT="1"/>
      <dgm:spPr/>
      <dgm:t>
        <a:bodyPr/>
        <a:lstStyle/>
        <a:p>
          <a:pPr algn="just"/>
          <a:endParaRPr lang="es-MX" sz="1700" dirty="0">
            <a:latin typeface="Arial" panose="020B0604020202020204" pitchFamily="34" charset="0"/>
            <a:cs typeface="Arial" panose="020B0604020202020204" pitchFamily="34" charset="0"/>
          </a:endParaRPr>
        </a:p>
      </dgm:t>
    </dgm:pt>
    <dgm:pt modelId="{B1A3C161-C46C-4210-9165-79A16BCE9241}" type="parTrans" cxnId="{AE3B89DC-37AC-479B-8BCF-FC10BD243D43}">
      <dgm:prSet/>
      <dgm:spPr/>
      <dgm:t>
        <a:bodyPr/>
        <a:lstStyle/>
        <a:p>
          <a:endParaRPr lang="es-MX"/>
        </a:p>
      </dgm:t>
    </dgm:pt>
    <dgm:pt modelId="{288474EC-332F-4C89-AC67-7B6144B32A86}" type="sibTrans" cxnId="{AE3B89DC-37AC-479B-8BCF-FC10BD243D43}">
      <dgm:prSet/>
      <dgm:spPr/>
      <dgm:t>
        <a:bodyPr/>
        <a:lstStyle/>
        <a:p>
          <a:endParaRPr lang="es-MX"/>
        </a:p>
      </dgm:t>
    </dgm:pt>
    <dgm:pt modelId="{11D37F68-1214-421D-A9DE-435B83E6A56C}">
      <dgm:prSet phldrT="[Texto]" custT="1"/>
      <dgm:spPr/>
      <dgm:t>
        <a:bodyPr/>
        <a:lstStyle/>
        <a:p>
          <a:pPr algn="just"/>
          <a:endParaRPr lang="es-MX" sz="1700" dirty="0">
            <a:latin typeface="Arial" panose="020B0604020202020204" pitchFamily="34" charset="0"/>
            <a:cs typeface="Arial" panose="020B0604020202020204" pitchFamily="34" charset="0"/>
          </a:endParaRPr>
        </a:p>
      </dgm:t>
    </dgm:pt>
    <dgm:pt modelId="{3F25704C-6BBB-40BE-9CE0-832E83D919EB}" type="parTrans" cxnId="{78347339-D66D-4781-A62D-42AE815107EA}">
      <dgm:prSet/>
      <dgm:spPr/>
      <dgm:t>
        <a:bodyPr/>
        <a:lstStyle/>
        <a:p>
          <a:endParaRPr lang="es-MX"/>
        </a:p>
      </dgm:t>
    </dgm:pt>
    <dgm:pt modelId="{D26B845B-E15E-45C7-8026-8BBE5495D70A}" type="sibTrans" cxnId="{78347339-D66D-4781-A62D-42AE815107EA}">
      <dgm:prSet/>
      <dgm:spPr/>
      <dgm:t>
        <a:bodyPr/>
        <a:lstStyle/>
        <a:p>
          <a:endParaRPr lang="es-MX"/>
        </a:p>
      </dgm:t>
    </dgm:pt>
    <dgm:pt modelId="{835D30E6-79B9-4649-A5DB-8CDAFDB7196C}" type="pres">
      <dgm:prSet presAssocID="{5803F38B-33F4-4463-A2ED-98D3F71A4247}" presName="linear" presStyleCnt="0">
        <dgm:presLayoutVars>
          <dgm:animLvl val="lvl"/>
          <dgm:resizeHandles val="exact"/>
        </dgm:presLayoutVars>
      </dgm:prSet>
      <dgm:spPr/>
      <dgm:t>
        <a:bodyPr/>
        <a:lstStyle/>
        <a:p>
          <a:endParaRPr lang="es-MX"/>
        </a:p>
      </dgm:t>
    </dgm:pt>
    <dgm:pt modelId="{0CF5299B-E5AB-4228-8973-1017ED658A90}" type="pres">
      <dgm:prSet presAssocID="{349B4464-9DAD-48EA-8206-95D1DE8C2F93}" presName="parentText" presStyleLbl="node1" presStyleIdx="0" presStyleCnt="1" custScaleY="95651" custLinFactNeighborY="-8885">
        <dgm:presLayoutVars>
          <dgm:chMax val="0"/>
          <dgm:bulletEnabled val="1"/>
        </dgm:presLayoutVars>
      </dgm:prSet>
      <dgm:spPr/>
      <dgm:t>
        <a:bodyPr/>
        <a:lstStyle/>
        <a:p>
          <a:endParaRPr lang="es-MX"/>
        </a:p>
      </dgm:t>
    </dgm:pt>
    <dgm:pt modelId="{383A0775-6142-4AB5-9B6D-9C614BBF3941}" type="pres">
      <dgm:prSet presAssocID="{349B4464-9DAD-48EA-8206-95D1DE8C2F93}" presName="childText" presStyleLbl="revTx" presStyleIdx="0" presStyleCnt="1" custScaleY="86905" custLinFactNeighborY="-10380">
        <dgm:presLayoutVars>
          <dgm:bulletEnabled val="1"/>
        </dgm:presLayoutVars>
      </dgm:prSet>
      <dgm:spPr/>
      <dgm:t>
        <a:bodyPr/>
        <a:lstStyle/>
        <a:p>
          <a:endParaRPr lang="es-MX"/>
        </a:p>
      </dgm:t>
    </dgm:pt>
  </dgm:ptLst>
  <dgm:cxnLst>
    <dgm:cxn modelId="{95F55276-C1A4-473B-8135-A4FDF1A4C041}" type="presOf" srcId="{349B4464-9DAD-48EA-8206-95D1DE8C2F93}" destId="{0CF5299B-E5AB-4228-8973-1017ED658A90}" srcOrd="0" destOrd="0" presId="urn:microsoft.com/office/officeart/2005/8/layout/vList2"/>
    <dgm:cxn modelId="{164B5D3A-F55F-46B7-81B7-64A9D3A256AC}" type="presOf" srcId="{5803F38B-33F4-4463-A2ED-98D3F71A4247}" destId="{835D30E6-79B9-4649-A5DB-8CDAFDB7196C}" srcOrd="0" destOrd="0" presId="urn:microsoft.com/office/officeart/2005/8/layout/vList2"/>
    <dgm:cxn modelId="{1D60CFA3-A212-4CEE-8106-BAAFE3B7A199}" type="presOf" srcId="{6DB4B193-89C8-4697-8EAA-8372509A8D90}" destId="{383A0775-6142-4AB5-9B6D-9C614BBF3941}" srcOrd="0" destOrd="1" presId="urn:microsoft.com/office/officeart/2005/8/layout/vList2"/>
    <dgm:cxn modelId="{AE3B89DC-37AC-479B-8BCF-FC10BD243D43}" srcId="{349B4464-9DAD-48EA-8206-95D1DE8C2F93}" destId="{6DB4B193-89C8-4697-8EAA-8372509A8D90}" srcOrd="1" destOrd="0" parTransId="{B1A3C161-C46C-4210-9165-79A16BCE9241}" sibTransId="{288474EC-332F-4C89-AC67-7B6144B32A86}"/>
    <dgm:cxn modelId="{F63DFA00-D7B5-45D9-A36F-3DFF04E053BA}" type="presOf" srcId="{11D37F68-1214-421D-A9DE-435B83E6A56C}" destId="{383A0775-6142-4AB5-9B6D-9C614BBF3941}" srcOrd="0" destOrd="0" presId="urn:microsoft.com/office/officeart/2005/8/layout/vList2"/>
    <dgm:cxn modelId="{77A61DCF-FB68-4212-A05B-FEC308F91276}" srcId="{5803F38B-33F4-4463-A2ED-98D3F71A4247}" destId="{349B4464-9DAD-48EA-8206-95D1DE8C2F93}" srcOrd="0" destOrd="0" parTransId="{B84FEA3C-634A-4A82-AF19-F78C7DD47B04}" sibTransId="{D70908C0-CE4B-4F92-B088-154B960F427E}"/>
    <dgm:cxn modelId="{78347339-D66D-4781-A62D-42AE815107EA}" srcId="{349B4464-9DAD-48EA-8206-95D1DE8C2F93}" destId="{11D37F68-1214-421D-A9DE-435B83E6A56C}" srcOrd="0" destOrd="0" parTransId="{3F25704C-6BBB-40BE-9CE0-832E83D919EB}" sibTransId="{D26B845B-E15E-45C7-8026-8BBE5495D70A}"/>
    <dgm:cxn modelId="{E80FE95A-95FC-4EC0-9BAA-928574A8EA5C}" type="presParOf" srcId="{835D30E6-79B9-4649-A5DB-8CDAFDB7196C}" destId="{0CF5299B-E5AB-4228-8973-1017ED658A90}" srcOrd="0" destOrd="0" presId="urn:microsoft.com/office/officeart/2005/8/layout/vList2"/>
    <dgm:cxn modelId="{7525502B-089D-4813-9D81-31E76131D19D}" type="presParOf" srcId="{835D30E6-79B9-4649-A5DB-8CDAFDB7196C}" destId="{383A0775-6142-4AB5-9B6D-9C614BBF394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E067DC-696E-4845-A1BC-5693EFFA088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S"/>
        </a:p>
      </dgm:t>
    </dgm:pt>
    <dgm:pt modelId="{40F1F47C-F488-47CF-AEB1-E555B6AD94CF}">
      <dgm:prSet phldrT="[Texto]"/>
      <dgm:spPr>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b="1" dirty="0" smtClean="0"/>
            <a:t>Los Servidores Públicos</a:t>
          </a:r>
          <a:endParaRPr lang="es-ES" b="1" dirty="0"/>
        </a:p>
      </dgm:t>
    </dgm:pt>
    <dgm:pt modelId="{E8298D4A-26FC-460C-8BD9-44FE03B311E4}" type="parTrans" cxnId="{0EBB9DFE-B3C1-498F-B6C1-6DFA3860C0DF}">
      <dgm:prSet/>
      <dgm:spPr/>
      <dgm:t>
        <a:bodyPr/>
        <a:lstStyle/>
        <a:p>
          <a:endParaRPr lang="es-ES"/>
        </a:p>
      </dgm:t>
    </dgm:pt>
    <dgm:pt modelId="{C161359A-CAF5-480D-9240-3BF5169B65E8}" type="sibTrans" cxnId="{0EBB9DFE-B3C1-498F-B6C1-6DFA3860C0DF}">
      <dgm:prSet/>
      <dgm:spPr/>
      <dgm:t>
        <a:bodyPr/>
        <a:lstStyle/>
        <a:p>
          <a:endParaRPr lang="es-ES"/>
        </a:p>
      </dgm:t>
    </dgm:pt>
    <dgm:pt modelId="{9529633E-9233-4CC9-932A-232B78040302}">
      <dgm:prSet phldrT="[Texto]"/>
      <dgm:spPr>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b="1" dirty="0" smtClean="0">
              <a:solidFill>
                <a:schemeClr val="tx1"/>
              </a:solidFill>
            </a:rPr>
            <a:t>Ex servidores Públicos</a:t>
          </a:r>
          <a:endParaRPr lang="es-ES" b="1" dirty="0">
            <a:solidFill>
              <a:schemeClr val="tx1"/>
            </a:solidFill>
          </a:endParaRPr>
        </a:p>
      </dgm:t>
    </dgm:pt>
    <dgm:pt modelId="{D6FF664D-A6B6-4D06-A321-4844586453AD}" type="parTrans" cxnId="{BB048634-30CF-4284-B7EE-15A44074C1A5}">
      <dgm:prSet/>
      <dgm:spPr/>
      <dgm:t>
        <a:bodyPr/>
        <a:lstStyle/>
        <a:p>
          <a:endParaRPr lang="es-ES"/>
        </a:p>
      </dgm:t>
    </dgm:pt>
    <dgm:pt modelId="{D52FF497-4C48-4617-9270-38AFE9E489DC}" type="sibTrans" cxnId="{BB048634-30CF-4284-B7EE-15A44074C1A5}">
      <dgm:prSet/>
      <dgm:spPr/>
      <dgm:t>
        <a:bodyPr/>
        <a:lstStyle/>
        <a:p>
          <a:endParaRPr lang="es-ES"/>
        </a:p>
      </dgm:t>
    </dgm:pt>
    <dgm:pt modelId="{80DCD5C5-96AB-4D17-B5F0-78679BFF4235}">
      <dgm:prSet phldrT="[Texto]"/>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b="0" dirty="0" smtClean="0">
              <a:solidFill>
                <a:schemeClr val="bg1"/>
              </a:solidFill>
            </a:rPr>
            <a:t>Los particulares vinculados con faltas administrativas graves</a:t>
          </a:r>
          <a:endParaRPr lang="es-ES" b="0" dirty="0">
            <a:solidFill>
              <a:schemeClr val="bg1"/>
            </a:solidFill>
          </a:endParaRPr>
        </a:p>
      </dgm:t>
    </dgm:pt>
    <dgm:pt modelId="{DC3CE013-C0FC-4753-B395-CADBF44D40F9}" type="parTrans" cxnId="{05DD4ED8-0897-4A3A-B0BA-E4E57FBA7773}">
      <dgm:prSet/>
      <dgm:spPr/>
      <dgm:t>
        <a:bodyPr/>
        <a:lstStyle/>
        <a:p>
          <a:endParaRPr lang="es-ES"/>
        </a:p>
      </dgm:t>
    </dgm:pt>
    <dgm:pt modelId="{0013A244-A4DF-4883-9157-5DAA60130787}" type="sibTrans" cxnId="{05DD4ED8-0897-4A3A-B0BA-E4E57FBA7773}">
      <dgm:prSet/>
      <dgm:spPr/>
      <dgm:t>
        <a:bodyPr/>
        <a:lstStyle/>
        <a:p>
          <a:endParaRPr lang="es-ES"/>
        </a:p>
      </dgm:t>
    </dgm:pt>
    <dgm:pt modelId="{63383429-AB95-4C95-BD0E-1D359C70E3FF}" type="pres">
      <dgm:prSet presAssocID="{5EE067DC-696E-4845-A1BC-5693EFFA0883}" presName="diagram" presStyleCnt="0">
        <dgm:presLayoutVars>
          <dgm:dir/>
          <dgm:resizeHandles val="exact"/>
        </dgm:presLayoutVars>
      </dgm:prSet>
      <dgm:spPr/>
      <dgm:t>
        <a:bodyPr/>
        <a:lstStyle/>
        <a:p>
          <a:endParaRPr lang="es-ES"/>
        </a:p>
      </dgm:t>
    </dgm:pt>
    <dgm:pt modelId="{0D8D4967-C3FF-4B34-912C-7643D8776388}" type="pres">
      <dgm:prSet presAssocID="{40F1F47C-F488-47CF-AEB1-E555B6AD94CF}" presName="node" presStyleLbl="node1" presStyleIdx="0" presStyleCnt="3">
        <dgm:presLayoutVars>
          <dgm:bulletEnabled val="1"/>
        </dgm:presLayoutVars>
      </dgm:prSet>
      <dgm:spPr>
        <a:prstGeom prst="snip2DiagRect">
          <a:avLst/>
        </a:prstGeom>
      </dgm:spPr>
      <dgm:t>
        <a:bodyPr/>
        <a:lstStyle/>
        <a:p>
          <a:endParaRPr lang="es-ES"/>
        </a:p>
      </dgm:t>
    </dgm:pt>
    <dgm:pt modelId="{4C684603-D359-4AEB-924D-BB2FB00AB8B8}" type="pres">
      <dgm:prSet presAssocID="{C161359A-CAF5-480D-9240-3BF5169B65E8}" presName="sibTrans" presStyleCnt="0"/>
      <dgm:spPr/>
    </dgm:pt>
    <dgm:pt modelId="{B2AA5AEC-2059-4B16-8641-3E0C003C4EC9}" type="pres">
      <dgm:prSet presAssocID="{9529633E-9233-4CC9-932A-232B78040302}" presName="node" presStyleLbl="node1" presStyleIdx="1" presStyleCnt="3">
        <dgm:presLayoutVars>
          <dgm:bulletEnabled val="1"/>
        </dgm:presLayoutVars>
      </dgm:prSet>
      <dgm:spPr>
        <a:prstGeom prst="snip2DiagRect">
          <a:avLst/>
        </a:prstGeom>
      </dgm:spPr>
      <dgm:t>
        <a:bodyPr/>
        <a:lstStyle/>
        <a:p>
          <a:endParaRPr lang="es-ES"/>
        </a:p>
      </dgm:t>
    </dgm:pt>
    <dgm:pt modelId="{D16701CF-D76F-4441-821A-E87BB3776C37}" type="pres">
      <dgm:prSet presAssocID="{D52FF497-4C48-4617-9270-38AFE9E489DC}" presName="sibTrans" presStyleCnt="0"/>
      <dgm:spPr/>
    </dgm:pt>
    <dgm:pt modelId="{DF18DA7F-2060-4CBD-8D6C-EC31540DBFDB}" type="pres">
      <dgm:prSet presAssocID="{80DCD5C5-96AB-4D17-B5F0-78679BFF4235}" presName="node" presStyleLbl="node1" presStyleIdx="2" presStyleCnt="3">
        <dgm:presLayoutVars>
          <dgm:bulletEnabled val="1"/>
        </dgm:presLayoutVars>
      </dgm:prSet>
      <dgm:spPr>
        <a:prstGeom prst="snip2DiagRect">
          <a:avLst/>
        </a:prstGeom>
      </dgm:spPr>
      <dgm:t>
        <a:bodyPr/>
        <a:lstStyle/>
        <a:p>
          <a:endParaRPr lang="es-ES"/>
        </a:p>
      </dgm:t>
    </dgm:pt>
  </dgm:ptLst>
  <dgm:cxnLst>
    <dgm:cxn modelId="{BB048634-30CF-4284-B7EE-15A44074C1A5}" srcId="{5EE067DC-696E-4845-A1BC-5693EFFA0883}" destId="{9529633E-9233-4CC9-932A-232B78040302}" srcOrd="1" destOrd="0" parTransId="{D6FF664D-A6B6-4D06-A321-4844586453AD}" sibTransId="{D52FF497-4C48-4617-9270-38AFE9E489DC}"/>
    <dgm:cxn modelId="{383DEC32-9444-4492-B568-20EEFE04982F}" type="presOf" srcId="{40F1F47C-F488-47CF-AEB1-E555B6AD94CF}" destId="{0D8D4967-C3FF-4B34-912C-7643D8776388}" srcOrd="0" destOrd="0" presId="urn:microsoft.com/office/officeart/2005/8/layout/default#2"/>
    <dgm:cxn modelId="{B29054AD-1517-41FA-A694-61A1F6E69862}" type="presOf" srcId="{80DCD5C5-96AB-4D17-B5F0-78679BFF4235}" destId="{DF18DA7F-2060-4CBD-8D6C-EC31540DBFDB}" srcOrd="0" destOrd="0" presId="urn:microsoft.com/office/officeart/2005/8/layout/default#2"/>
    <dgm:cxn modelId="{0EBB9DFE-B3C1-498F-B6C1-6DFA3860C0DF}" srcId="{5EE067DC-696E-4845-A1BC-5693EFFA0883}" destId="{40F1F47C-F488-47CF-AEB1-E555B6AD94CF}" srcOrd="0" destOrd="0" parTransId="{E8298D4A-26FC-460C-8BD9-44FE03B311E4}" sibTransId="{C161359A-CAF5-480D-9240-3BF5169B65E8}"/>
    <dgm:cxn modelId="{938E8B17-4DC6-4A23-9B6C-9F4F4BBAB09A}" type="presOf" srcId="{5EE067DC-696E-4845-A1BC-5693EFFA0883}" destId="{63383429-AB95-4C95-BD0E-1D359C70E3FF}" srcOrd="0" destOrd="0" presId="urn:microsoft.com/office/officeart/2005/8/layout/default#2"/>
    <dgm:cxn modelId="{70F1DFD3-21E7-46D9-A33A-F5021147B75B}" type="presOf" srcId="{9529633E-9233-4CC9-932A-232B78040302}" destId="{B2AA5AEC-2059-4B16-8641-3E0C003C4EC9}" srcOrd="0" destOrd="0" presId="urn:microsoft.com/office/officeart/2005/8/layout/default#2"/>
    <dgm:cxn modelId="{05DD4ED8-0897-4A3A-B0BA-E4E57FBA7773}" srcId="{5EE067DC-696E-4845-A1BC-5693EFFA0883}" destId="{80DCD5C5-96AB-4D17-B5F0-78679BFF4235}" srcOrd="2" destOrd="0" parTransId="{DC3CE013-C0FC-4753-B395-CADBF44D40F9}" sibTransId="{0013A244-A4DF-4883-9157-5DAA60130787}"/>
    <dgm:cxn modelId="{44FFB645-6C20-464B-A0CB-4564E57033C8}" type="presParOf" srcId="{63383429-AB95-4C95-BD0E-1D359C70E3FF}" destId="{0D8D4967-C3FF-4B34-912C-7643D8776388}" srcOrd="0" destOrd="0" presId="urn:microsoft.com/office/officeart/2005/8/layout/default#2"/>
    <dgm:cxn modelId="{2B4CBA9E-EE5E-41A1-B522-160E0BB37E8B}" type="presParOf" srcId="{63383429-AB95-4C95-BD0E-1D359C70E3FF}" destId="{4C684603-D359-4AEB-924D-BB2FB00AB8B8}" srcOrd="1" destOrd="0" presId="urn:microsoft.com/office/officeart/2005/8/layout/default#2"/>
    <dgm:cxn modelId="{CED02FED-E744-49F7-8862-1D7E716CD6EB}" type="presParOf" srcId="{63383429-AB95-4C95-BD0E-1D359C70E3FF}" destId="{B2AA5AEC-2059-4B16-8641-3E0C003C4EC9}" srcOrd="2" destOrd="0" presId="urn:microsoft.com/office/officeart/2005/8/layout/default#2"/>
    <dgm:cxn modelId="{F6A80C41-4A39-4B89-9443-AD5E0CB23DC4}" type="presParOf" srcId="{63383429-AB95-4C95-BD0E-1D359C70E3FF}" destId="{D16701CF-D76F-4441-821A-E87BB3776C37}" srcOrd="3" destOrd="0" presId="urn:microsoft.com/office/officeart/2005/8/layout/default#2"/>
    <dgm:cxn modelId="{9AAFE07E-1108-45F3-8BEE-8DB6B67193EC}" type="presParOf" srcId="{63383429-AB95-4C95-BD0E-1D359C70E3FF}" destId="{DF18DA7F-2060-4CBD-8D6C-EC31540DBFDB}" srcOrd="4"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6CE6BD-0DAE-49AB-BC43-1A8974BBDD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B452EB41-5EE3-4DB2-A136-53FA4C720A8B}">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MX" sz="1400" b="1" dirty="0" smtClean="0">
              <a:solidFill>
                <a:schemeClr val="tx1">
                  <a:lumMod val="95000"/>
                  <a:lumOff val="5000"/>
                </a:schemeClr>
              </a:solidFill>
              <a:latin typeface="Soberana Sans" panose="02000000000000000000" pitchFamily="50" charset="0"/>
            </a:rPr>
            <a:t>Las Secretarías</a:t>
          </a:r>
          <a:endParaRPr lang="es-ES" sz="1400" b="1" dirty="0">
            <a:solidFill>
              <a:schemeClr val="tx1">
                <a:lumMod val="95000"/>
                <a:lumOff val="5000"/>
              </a:schemeClr>
            </a:solidFill>
            <a:latin typeface="Soberana Sans" panose="02000000000000000000" pitchFamily="50" charset="0"/>
          </a:endParaRPr>
        </a:p>
      </dgm:t>
    </dgm:pt>
    <dgm:pt modelId="{D9775B54-C67F-49FE-8E43-3B9C3FEF453D}" type="parTrans" cxnId="{C982AA28-6D21-434F-BF9E-1339EDEBAC35}">
      <dgm:prSet/>
      <dgm:spPr/>
      <dgm:t>
        <a:bodyPr/>
        <a:lstStyle/>
        <a:p>
          <a:endParaRPr lang="es-ES"/>
        </a:p>
      </dgm:t>
    </dgm:pt>
    <dgm:pt modelId="{000CE85A-5BA9-4F4E-8B45-48971DC78DD9}" type="sibTrans" cxnId="{C982AA28-6D21-434F-BF9E-1339EDEBAC35}">
      <dgm:prSet/>
      <dgm:spPr>
        <a:ln>
          <a:noFill/>
        </a:ln>
      </dgm:spPr>
      <dgm:t>
        <a:bodyPr/>
        <a:lstStyle/>
        <a:p>
          <a:endParaRPr lang="es-ES"/>
        </a:p>
      </dgm:t>
    </dgm:pt>
    <dgm:pt modelId="{22D9A2E5-3AA3-4865-9EEA-D5C9A4901CB2}">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MX" sz="1400" b="1" dirty="0" smtClean="0">
              <a:solidFill>
                <a:schemeClr val="tx1">
                  <a:lumMod val="95000"/>
                  <a:lumOff val="5000"/>
                </a:schemeClr>
              </a:solidFill>
              <a:latin typeface="Soberana Sans" panose="02000000000000000000" pitchFamily="50" charset="0"/>
            </a:rPr>
            <a:t>Las unidades de responsabilidades de las empresas productivas del Estado</a:t>
          </a:r>
          <a:endParaRPr lang="es-ES" sz="1400" b="1" dirty="0">
            <a:solidFill>
              <a:schemeClr val="tx1">
                <a:lumMod val="95000"/>
                <a:lumOff val="5000"/>
              </a:schemeClr>
            </a:solidFill>
            <a:latin typeface="Soberana Sans" panose="02000000000000000000" pitchFamily="50" charset="0"/>
          </a:endParaRPr>
        </a:p>
      </dgm:t>
    </dgm:pt>
    <dgm:pt modelId="{E8F948D9-A59E-47EB-866E-40378785681B}" type="parTrans" cxnId="{D0A1B756-C29D-4112-8DA7-ED9E6E62400A}">
      <dgm:prSet/>
      <dgm:spPr/>
      <dgm:t>
        <a:bodyPr/>
        <a:lstStyle/>
        <a:p>
          <a:endParaRPr lang="es-ES"/>
        </a:p>
      </dgm:t>
    </dgm:pt>
    <dgm:pt modelId="{FD2D1DFA-0960-4DFE-B7EA-9ABBE2F9F3EC}" type="sibTrans" cxnId="{D0A1B756-C29D-4112-8DA7-ED9E6E62400A}">
      <dgm:prSet/>
      <dgm:spPr/>
      <dgm:t>
        <a:bodyPr/>
        <a:lstStyle/>
        <a:p>
          <a:endParaRPr lang="es-ES"/>
        </a:p>
      </dgm:t>
    </dgm:pt>
    <dgm:pt modelId="{512DAA2A-7864-48BC-954D-349D441ED873}">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MX" sz="1400" b="1" dirty="0" smtClean="0">
              <a:solidFill>
                <a:schemeClr val="tx1">
                  <a:lumMod val="95000"/>
                  <a:lumOff val="5000"/>
                </a:schemeClr>
              </a:solidFill>
              <a:latin typeface="Soberana Sans" panose="02000000000000000000" pitchFamily="50" charset="0"/>
            </a:rPr>
            <a:t>Los Órganos internos de control</a:t>
          </a:r>
          <a:endParaRPr lang="es-ES" sz="1400" b="1" dirty="0">
            <a:solidFill>
              <a:schemeClr val="tx1">
                <a:lumMod val="95000"/>
                <a:lumOff val="5000"/>
              </a:schemeClr>
            </a:solidFill>
            <a:latin typeface="Soberana Sans" panose="02000000000000000000" pitchFamily="50" charset="0"/>
          </a:endParaRPr>
        </a:p>
      </dgm:t>
    </dgm:pt>
    <dgm:pt modelId="{A4034107-44B7-47B0-BB6C-4564DDB032E6}" type="parTrans" cxnId="{720591F6-C9DD-4268-AFA9-FDA8B1808F12}">
      <dgm:prSet/>
      <dgm:spPr/>
      <dgm:t>
        <a:bodyPr/>
        <a:lstStyle/>
        <a:p>
          <a:endParaRPr lang="es-ES"/>
        </a:p>
      </dgm:t>
    </dgm:pt>
    <dgm:pt modelId="{74CD52B2-D498-44E6-8EC1-025204179187}" type="sibTrans" cxnId="{720591F6-C9DD-4268-AFA9-FDA8B1808F12}">
      <dgm:prSet/>
      <dgm:spPr/>
      <dgm:t>
        <a:bodyPr/>
        <a:lstStyle/>
        <a:p>
          <a:endParaRPr lang="es-ES"/>
        </a:p>
      </dgm:t>
    </dgm:pt>
    <dgm:pt modelId="{C032440F-F7BD-4D34-92AB-3D4F0A163203}">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MX" sz="1400" b="1" dirty="0" smtClean="0">
              <a:solidFill>
                <a:schemeClr val="tx1">
                  <a:lumMod val="95000"/>
                  <a:lumOff val="5000"/>
                </a:schemeClr>
              </a:solidFill>
              <a:latin typeface="Soberana Sans" panose="02000000000000000000" pitchFamily="50" charset="0"/>
            </a:rPr>
            <a:t>La ASF y las Entidades de fiscalización superior de las entidades federativas</a:t>
          </a:r>
          <a:endParaRPr lang="es-ES" sz="1400" b="1" dirty="0">
            <a:solidFill>
              <a:schemeClr val="tx1">
                <a:lumMod val="95000"/>
                <a:lumOff val="5000"/>
              </a:schemeClr>
            </a:solidFill>
            <a:latin typeface="Soberana Sans" panose="02000000000000000000" pitchFamily="50" charset="0"/>
          </a:endParaRPr>
        </a:p>
      </dgm:t>
    </dgm:pt>
    <dgm:pt modelId="{256ABABB-63C7-43F9-8FD9-7CDF2CC7A949}" type="parTrans" cxnId="{CB1F862F-E775-4E85-9660-2D99E1DA1F85}">
      <dgm:prSet/>
      <dgm:spPr/>
      <dgm:t>
        <a:bodyPr/>
        <a:lstStyle/>
        <a:p>
          <a:endParaRPr lang="es-ES"/>
        </a:p>
      </dgm:t>
    </dgm:pt>
    <dgm:pt modelId="{2ADA90E8-6F7F-45A4-BF51-FCA4662088CE}" type="sibTrans" cxnId="{CB1F862F-E775-4E85-9660-2D99E1DA1F85}">
      <dgm:prSet/>
      <dgm:spPr/>
      <dgm:t>
        <a:bodyPr/>
        <a:lstStyle/>
        <a:p>
          <a:endParaRPr lang="es-ES"/>
        </a:p>
      </dgm:t>
    </dgm:pt>
    <dgm:pt modelId="{EEFEBD6E-6618-4271-9E1C-98663937C2EB}">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MX" sz="1400" b="1" dirty="0" smtClean="0">
              <a:solidFill>
                <a:schemeClr val="tx1">
                  <a:lumMod val="95000"/>
                  <a:lumOff val="5000"/>
                </a:schemeClr>
              </a:solidFill>
              <a:latin typeface="Soberana Sans" panose="02000000000000000000" pitchFamily="50" charset="0"/>
            </a:rPr>
            <a:t>Los Tribunales</a:t>
          </a:r>
          <a:endParaRPr lang="es-ES" sz="1400" b="1" dirty="0">
            <a:solidFill>
              <a:schemeClr val="tx1">
                <a:lumMod val="95000"/>
                <a:lumOff val="5000"/>
              </a:schemeClr>
            </a:solidFill>
            <a:latin typeface="Soberana Sans" panose="02000000000000000000" pitchFamily="50" charset="0"/>
          </a:endParaRPr>
        </a:p>
      </dgm:t>
    </dgm:pt>
    <dgm:pt modelId="{B10BAC80-4D8A-4A17-BE2D-FD1141019E8A}" type="parTrans" cxnId="{A64D590E-D038-40CA-960F-3EBC086B06EE}">
      <dgm:prSet/>
      <dgm:spPr/>
      <dgm:t>
        <a:bodyPr/>
        <a:lstStyle/>
        <a:p>
          <a:endParaRPr lang="es-ES"/>
        </a:p>
      </dgm:t>
    </dgm:pt>
    <dgm:pt modelId="{D9B41C33-A013-44C9-96D3-DC9E8421E471}" type="sibTrans" cxnId="{A64D590E-D038-40CA-960F-3EBC086B06EE}">
      <dgm:prSet/>
      <dgm:spPr/>
      <dgm:t>
        <a:bodyPr/>
        <a:lstStyle/>
        <a:p>
          <a:endParaRPr lang="es-ES"/>
        </a:p>
      </dgm:t>
    </dgm:pt>
    <dgm:pt modelId="{79172785-4762-47E1-834D-E5A830DEFFD3}">
      <dgm:prSet phldrT="[Texto]" custT="1"/>
      <dgm:spPr>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MX" sz="1400" b="1" dirty="0" smtClean="0">
              <a:solidFill>
                <a:schemeClr val="tx1">
                  <a:lumMod val="95000"/>
                  <a:lumOff val="5000"/>
                </a:schemeClr>
              </a:solidFill>
              <a:latin typeface="Soberana Sans" panose="02000000000000000000" pitchFamily="50" charset="0"/>
            </a:rPr>
            <a:t>Suprema Corte de Justicia de la Nación/Consejo de la Judicatura Federal</a:t>
          </a:r>
          <a:endParaRPr lang="es-ES" sz="1400" b="1" dirty="0">
            <a:solidFill>
              <a:schemeClr val="tx1">
                <a:lumMod val="95000"/>
                <a:lumOff val="5000"/>
              </a:schemeClr>
            </a:solidFill>
            <a:latin typeface="Soberana Sans" panose="02000000000000000000" pitchFamily="50" charset="0"/>
          </a:endParaRPr>
        </a:p>
      </dgm:t>
    </dgm:pt>
    <dgm:pt modelId="{B2EBA6F2-A5AC-47EF-AFF7-C542076AEE1E}" type="parTrans" cxnId="{EFE96566-44CD-4D3E-9A3D-90E5313715C9}">
      <dgm:prSet/>
      <dgm:spPr/>
      <dgm:t>
        <a:bodyPr/>
        <a:lstStyle/>
        <a:p>
          <a:endParaRPr lang="es-ES"/>
        </a:p>
      </dgm:t>
    </dgm:pt>
    <dgm:pt modelId="{F2C8FC41-9203-4CFD-AF58-7C19E56EB4AD}" type="sibTrans" cxnId="{EFE96566-44CD-4D3E-9A3D-90E5313715C9}">
      <dgm:prSet/>
      <dgm:spPr/>
      <dgm:t>
        <a:bodyPr/>
        <a:lstStyle/>
        <a:p>
          <a:endParaRPr lang="es-ES"/>
        </a:p>
      </dgm:t>
    </dgm:pt>
    <dgm:pt modelId="{9ECA02B0-D7CA-4116-95EA-DDAA3C572DE4}" type="pres">
      <dgm:prSet presAssocID="{4F6CE6BD-0DAE-49AB-BC43-1A8974BBDD69}" presName="Name0" presStyleCnt="0">
        <dgm:presLayoutVars>
          <dgm:chMax val="7"/>
          <dgm:chPref val="7"/>
          <dgm:dir/>
        </dgm:presLayoutVars>
      </dgm:prSet>
      <dgm:spPr/>
      <dgm:t>
        <a:bodyPr/>
        <a:lstStyle/>
        <a:p>
          <a:endParaRPr lang="es-ES"/>
        </a:p>
      </dgm:t>
    </dgm:pt>
    <dgm:pt modelId="{BAA5D10A-9017-4695-BD4F-D8104827A854}" type="pres">
      <dgm:prSet presAssocID="{4F6CE6BD-0DAE-49AB-BC43-1A8974BBDD69}" presName="Name1" presStyleCnt="0"/>
      <dgm:spPr/>
    </dgm:pt>
    <dgm:pt modelId="{FF2276E6-17EF-4557-B5F7-456B4B8BD81E}" type="pres">
      <dgm:prSet presAssocID="{4F6CE6BD-0DAE-49AB-BC43-1A8974BBDD69}" presName="cycle" presStyleCnt="0"/>
      <dgm:spPr/>
    </dgm:pt>
    <dgm:pt modelId="{811746E9-C545-40B0-B602-15C260E96C0C}" type="pres">
      <dgm:prSet presAssocID="{4F6CE6BD-0DAE-49AB-BC43-1A8974BBDD69}" presName="srcNode" presStyleLbl="node1" presStyleIdx="0" presStyleCnt="6"/>
      <dgm:spPr/>
    </dgm:pt>
    <dgm:pt modelId="{79C9F5D1-DAE7-4604-9B1F-2427A780EB59}" type="pres">
      <dgm:prSet presAssocID="{4F6CE6BD-0DAE-49AB-BC43-1A8974BBDD69}" presName="conn" presStyleLbl="parChTrans1D2" presStyleIdx="0" presStyleCnt="1"/>
      <dgm:spPr/>
      <dgm:t>
        <a:bodyPr/>
        <a:lstStyle/>
        <a:p>
          <a:endParaRPr lang="es-ES"/>
        </a:p>
      </dgm:t>
    </dgm:pt>
    <dgm:pt modelId="{7CC4F01D-458F-46FC-AE61-76BE12F97C5B}" type="pres">
      <dgm:prSet presAssocID="{4F6CE6BD-0DAE-49AB-BC43-1A8974BBDD69}" presName="extraNode" presStyleLbl="node1" presStyleIdx="0" presStyleCnt="6"/>
      <dgm:spPr/>
    </dgm:pt>
    <dgm:pt modelId="{5F12B766-D8B8-4331-895D-06B120A0779C}" type="pres">
      <dgm:prSet presAssocID="{4F6CE6BD-0DAE-49AB-BC43-1A8974BBDD69}" presName="dstNode" presStyleLbl="node1" presStyleIdx="0" presStyleCnt="6"/>
      <dgm:spPr/>
    </dgm:pt>
    <dgm:pt modelId="{897AC5B3-558E-4D2B-B514-2F0E2AA8818D}" type="pres">
      <dgm:prSet presAssocID="{B452EB41-5EE3-4DB2-A136-53FA4C720A8B}" presName="text_1" presStyleLbl="node1" presStyleIdx="0" presStyleCnt="6">
        <dgm:presLayoutVars>
          <dgm:bulletEnabled val="1"/>
        </dgm:presLayoutVars>
      </dgm:prSet>
      <dgm:spPr>
        <a:prstGeom prst="homePlate">
          <a:avLst/>
        </a:prstGeom>
      </dgm:spPr>
      <dgm:t>
        <a:bodyPr/>
        <a:lstStyle/>
        <a:p>
          <a:endParaRPr lang="es-ES"/>
        </a:p>
      </dgm:t>
    </dgm:pt>
    <dgm:pt modelId="{1A26C7A9-D8D2-498C-A9C4-91DDAED99F8E}" type="pres">
      <dgm:prSet presAssocID="{B452EB41-5EE3-4DB2-A136-53FA4C720A8B}" presName="accent_1" presStyleCnt="0"/>
      <dgm:spPr/>
    </dgm:pt>
    <dgm:pt modelId="{C789FE6E-0A4F-4869-8A32-2DD8D26694A8}" type="pres">
      <dgm:prSet presAssocID="{B452EB41-5EE3-4DB2-A136-53FA4C720A8B}" presName="accentRepeatNode" presStyleLbl="solidFgAcc1" presStyleIdx="0" presStyleCnt="6"/>
      <dgm:spPr>
        <a:solidFill>
          <a:srgbClr val="FF000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 modelId="{1D0AF7B4-B99D-4B01-AC9A-67D84E3C1D07}" type="pres">
      <dgm:prSet presAssocID="{512DAA2A-7864-48BC-954D-349D441ED873}" presName="text_2" presStyleLbl="node1" presStyleIdx="1" presStyleCnt="6">
        <dgm:presLayoutVars>
          <dgm:bulletEnabled val="1"/>
        </dgm:presLayoutVars>
      </dgm:prSet>
      <dgm:spPr>
        <a:prstGeom prst="homePlate">
          <a:avLst/>
        </a:prstGeom>
      </dgm:spPr>
      <dgm:t>
        <a:bodyPr/>
        <a:lstStyle/>
        <a:p>
          <a:endParaRPr lang="es-ES"/>
        </a:p>
      </dgm:t>
    </dgm:pt>
    <dgm:pt modelId="{0E35177C-586C-4D99-9433-7668FA5DFE06}" type="pres">
      <dgm:prSet presAssocID="{512DAA2A-7864-48BC-954D-349D441ED873}" presName="accent_2" presStyleCnt="0"/>
      <dgm:spPr/>
    </dgm:pt>
    <dgm:pt modelId="{859AD09A-C6CE-47F5-911E-A93213B01386}" type="pres">
      <dgm:prSet presAssocID="{512DAA2A-7864-48BC-954D-349D441ED873}" presName="accentRepeatNode" presStyleLbl="solidFgAcc1" presStyleIdx="1" presStyleCnt="6"/>
      <dgm:spPr>
        <a:solidFill>
          <a:srgbClr val="92D05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 modelId="{83C72803-BF06-496A-8913-C5D3F408612F}" type="pres">
      <dgm:prSet presAssocID="{C032440F-F7BD-4D34-92AB-3D4F0A163203}" presName="text_3" presStyleLbl="node1" presStyleIdx="2" presStyleCnt="6">
        <dgm:presLayoutVars>
          <dgm:bulletEnabled val="1"/>
        </dgm:presLayoutVars>
      </dgm:prSet>
      <dgm:spPr>
        <a:prstGeom prst="homePlate">
          <a:avLst/>
        </a:prstGeom>
      </dgm:spPr>
      <dgm:t>
        <a:bodyPr/>
        <a:lstStyle/>
        <a:p>
          <a:endParaRPr lang="es-ES"/>
        </a:p>
      </dgm:t>
    </dgm:pt>
    <dgm:pt modelId="{6EB62D02-9779-443B-9A79-237C56CDC5C2}" type="pres">
      <dgm:prSet presAssocID="{C032440F-F7BD-4D34-92AB-3D4F0A163203}" presName="accent_3" presStyleCnt="0"/>
      <dgm:spPr/>
    </dgm:pt>
    <dgm:pt modelId="{92E7374F-8E3D-40D4-BD93-BEC5E9B837DB}" type="pres">
      <dgm:prSet presAssocID="{C032440F-F7BD-4D34-92AB-3D4F0A163203}" presName="accentRepeatNode" presStyleLbl="solidFgAcc1" presStyleIdx="2" presStyleCnt="6"/>
      <dgm:spPr>
        <a:solidFill>
          <a:srgbClr val="FF000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 modelId="{0C9169D1-9AED-47AE-B81C-7D7242DEADF1}" type="pres">
      <dgm:prSet presAssocID="{EEFEBD6E-6618-4271-9E1C-98663937C2EB}" presName="text_4" presStyleLbl="node1" presStyleIdx="3" presStyleCnt="6">
        <dgm:presLayoutVars>
          <dgm:bulletEnabled val="1"/>
        </dgm:presLayoutVars>
      </dgm:prSet>
      <dgm:spPr>
        <a:prstGeom prst="homePlate">
          <a:avLst/>
        </a:prstGeom>
      </dgm:spPr>
      <dgm:t>
        <a:bodyPr/>
        <a:lstStyle/>
        <a:p>
          <a:endParaRPr lang="es-ES"/>
        </a:p>
      </dgm:t>
    </dgm:pt>
    <dgm:pt modelId="{4023B8A0-5470-43DA-A269-4A5073088C5E}" type="pres">
      <dgm:prSet presAssocID="{EEFEBD6E-6618-4271-9E1C-98663937C2EB}" presName="accent_4" presStyleCnt="0"/>
      <dgm:spPr/>
    </dgm:pt>
    <dgm:pt modelId="{5990C965-DE20-43FF-9424-A2738546ACE2}" type="pres">
      <dgm:prSet presAssocID="{EEFEBD6E-6618-4271-9E1C-98663937C2EB}" presName="accentRepeatNode" presStyleLbl="solidFgAcc1" presStyleIdx="3" presStyleCnt="6"/>
      <dgm:spPr>
        <a:solidFill>
          <a:srgbClr val="92D05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 modelId="{AA769EB3-2F77-4B66-B8BD-BA133F3261ED}" type="pres">
      <dgm:prSet presAssocID="{79172785-4762-47E1-834D-E5A830DEFFD3}" presName="text_5" presStyleLbl="node1" presStyleIdx="4" presStyleCnt="6">
        <dgm:presLayoutVars>
          <dgm:bulletEnabled val="1"/>
        </dgm:presLayoutVars>
      </dgm:prSet>
      <dgm:spPr>
        <a:prstGeom prst="homePlate">
          <a:avLst/>
        </a:prstGeom>
      </dgm:spPr>
      <dgm:t>
        <a:bodyPr/>
        <a:lstStyle/>
        <a:p>
          <a:endParaRPr lang="es-ES"/>
        </a:p>
      </dgm:t>
    </dgm:pt>
    <dgm:pt modelId="{A178BC39-30C3-4B08-9BB3-C3112CD80AEA}" type="pres">
      <dgm:prSet presAssocID="{79172785-4762-47E1-834D-E5A830DEFFD3}" presName="accent_5" presStyleCnt="0"/>
      <dgm:spPr/>
    </dgm:pt>
    <dgm:pt modelId="{CCD960DC-95BA-43CA-B2BD-EEB650C09DD9}" type="pres">
      <dgm:prSet presAssocID="{79172785-4762-47E1-834D-E5A830DEFFD3}" presName="accentRepeatNode" presStyleLbl="solidFgAcc1" presStyleIdx="4" presStyleCnt="6"/>
      <dgm:spPr>
        <a:solidFill>
          <a:srgbClr val="FF000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 modelId="{CDE24FDC-65ED-48A9-B8A7-48E503C8F03E}" type="pres">
      <dgm:prSet presAssocID="{22D9A2E5-3AA3-4865-9EEA-D5C9A4901CB2}" presName="text_6" presStyleLbl="node1" presStyleIdx="5" presStyleCnt="6">
        <dgm:presLayoutVars>
          <dgm:bulletEnabled val="1"/>
        </dgm:presLayoutVars>
      </dgm:prSet>
      <dgm:spPr>
        <a:prstGeom prst="homePlate">
          <a:avLst/>
        </a:prstGeom>
      </dgm:spPr>
      <dgm:t>
        <a:bodyPr/>
        <a:lstStyle/>
        <a:p>
          <a:endParaRPr lang="es-ES"/>
        </a:p>
      </dgm:t>
    </dgm:pt>
    <dgm:pt modelId="{762BBC8A-544F-4D32-A48D-673EBF6D9CDD}" type="pres">
      <dgm:prSet presAssocID="{22D9A2E5-3AA3-4865-9EEA-D5C9A4901CB2}" presName="accent_6" presStyleCnt="0"/>
      <dgm:spPr/>
    </dgm:pt>
    <dgm:pt modelId="{4DAD4FC4-8C92-4027-8B60-B687BC942052}" type="pres">
      <dgm:prSet presAssocID="{22D9A2E5-3AA3-4865-9EEA-D5C9A4901CB2}" presName="accentRepeatNode" presStyleLbl="solidFgAcc1" presStyleIdx="5" presStyleCnt="6"/>
      <dgm:spPr>
        <a:solidFill>
          <a:srgbClr val="92D050"/>
        </a:solidFill>
        <a:ln>
          <a:noFill/>
        </a:ln>
        <a:effectLst/>
        <a:scene3d>
          <a:camera prst="orthographicFront">
            <a:rot lat="0" lon="0" rev="0"/>
          </a:camera>
          <a:lightRig rig="contrasting" dir="t">
            <a:rot lat="0" lon="0" rev="7800000"/>
          </a:lightRig>
        </a:scene3d>
        <a:sp3d>
          <a:bevelT w="139700" h="139700"/>
        </a:sp3d>
      </dgm:spPr>
      <dgm:t>
        <a:bodyPr/>
        <a:lstStyle/>
        <a:p>
          <a:endParaRPr lang="es-MX"/>
        </a:p>
      </dgm:t>
    </dgm:pt>
  </dgm:ptLst>
  <dgm:cxnLst>
    <dgm:cxn modelId="{239ABBD2-0D60-4CEF-85D3-B2CF580A5A64}" type="presOf" srcId="{B452EB41-5EE3-4DB2-A136-53FA4C720A8B}" destId="{897AC5B3-558E-4D2B-B514-2F0E2AA8818D}" srcOrd="0" destOrd="0" presId="urn:microsoft.com/office/officeart/2008/layout/VerticalCurvedList"/>
    <dgm:cxn modelId="{C0092E08-E577-40D1-94CE-07C9DCFF0838}" type="presOf" srcId="{EEFEBD6E-6618-4271-9E1C-98663937C2EB}" destId="{0C9169D1-9AED-47AE-B81C-7D7242DEADF1}" srcOrd="0" destOrd="0" presId="urn:microsoft.com/office/officeart/2008/layout/VerticalCurvedList"/>
    <dgm:cxn modelId="{720591F6-C9DD-4268-AFA9-FDA8B1808F12}" srcId="{4F6CE6BD-0DAE-49AB-BC43-1A8974BBDD69}" destId="{512DAA2A-7864-48BC-954D-349D441ED873}" srcOrd="1" destOrd="0" parTransId="{A4034107-44B7-47B0-BB6C-4564DDB032E6}" sibTransId="{74CD52B2-D498-44E6-8EC1-025204179187}"/>
    <dgm:cxn modelId="{9A2C511A-8F38-42BA-916E-464C64653217}" type="presOf" srcId="{22D9A2E5-3AA3-4865-9EEA-D5C9A4901CB2}" destId="{CDE24FDC-65ED-48A9-B8A7-48E503C8F03E}" srcOrd="0" destOrd="0" presId="urn:microsoft.com/office/officeart/2008/layout/VerticalCurvedList"/>
    <dgm:cxn modelId="{2F9640DA-3324-4EA6-BD39-FE0965D32E5D}" type="presOf" srcId="{79172785-4762-47E1-834D-E5A830DEFFD3}" destId="{AA769EB3-2F77-4B66-B8BD-BA133F3261ED}" srcOrd="0" destOrd="0" presId="urn:microsoft.com/office/officeart/2008/layout/VerticalCurvedList"/>
    <dgm:cxn modelId="{A64D590E-D038-40CA-960F-3EBC086B06EE}" srcId="{4F6CE6BD-0DAE-49AB-BC43-1A8974BBDD69}" destId="{EEFEBD6E-6618-4271-9E1C-98663937C2EB}" srcOrd="3" destOrd="0" parTransId="{B10BAC80-4D8A-4A17-BE2D-FD1141019E8A}" sibTransId="{D9B41C33-A013-44C9-96D3-DC9E8421E471}"/>
    <dgm:cxn modelId="{93ABE69B-33B5-48DB-ACC5-85DCA7217A44}" type="presOf" srcId="{000CE85A-5BA9-4F4E-8B45-48971DC78DD9}" destId="{79C9F5D1-DAE7-4604-9B1F-2427A780EB59}" srcOrd="0" destOrd="0" presId="urn:microsoft.com/office/officeart/2008/layout/VerticalCurvedList"/>
    <dgm:cxn modelId="{C982AA28-6D21-434F-BF9E-1339EDEBAC35}" srcId="{4F6CE6BD-0DAE-49AB-BC43-1A8974BBDD69}" destId="{B452EB41-5EE3-4DB2-A136-53FA4C720A8B}" srcOrd="0" destOrd="0" parTransId="{D9775B54-C67F-49FE-8E43-3B9C3FEF453D}" sibTransId="{000CE85A-5BA9-4F4E-8B45-48971DC78DD9}"/>
    <dgm:cxn modelId="{3E9FE587-AA5E-4115-9F39-2DDBD213CAE1}" type="presOf" srcId="{4F6CE6BD-0DAE-49AB-BC43-1A8974BBDD69}" destId="{9ECA02B0-D7CA-4116-95EA-DDAA3C572DE4}" srcOrd="0" destOrd="0" presId="urn:microsoft.com/office/officeart/2008/layout/VerticalCurvedList"/>
    <dgm:cxn modelId="{D0A1B756-C29D-4112-8DA7-ED9E6E62400A}" srcId="{4F6CE6BD-0DAE-49AB-BC43-1A8974BBDD69}" destId="{22D9A2E5-3AA3-4865-9EEA-D5C9A4901CB2}" srcOrd="5" destOrd="0" parTransId="{E8F948D9-A59E-47EB-866E-40378785681B}" sibTransId="{FD2D1DFA-0960-4DFE-B7EA-9ABBE2F9F3EC}"/>
    <dgm:cxn modelId="{EFE96566-44CD-4D3E-9A3D-90E5313715C9}" srcId="{4F6CE6BD-0DAE-49AB-BC43-1A8974BBDD69}" destId="{79172785-4762-47E1-834D-E5A830DEFFD3}" srcOrd="4" destOrd="0" parTransId="{B2EBA6F2-A5AC-47EF-AFF7-C542076AEE1E}" sibTransId="{F2C8FC41-9203-4CFD-AF58-7C19E56EB4AD}"/>
    <dgm:cxn modelId="{F44C8A1C-C1C4-4544-858A-BBD50DEE9CDD}" type="presOf" srcId="{C032440F-F7BD-4D34-92AB-3D4F0A163203}" destId="{83C72803-BF06-496A-8913-C5D3F408612F}" srcOrd="0" destOrd="0" presId="urn:microsoft.com/office/officeart/2008/layout/VerticalCurvedList"/>
    <dgm:cxn modelId="{CB1F862F-E775-4E85-9660-2D99E1DA1F85}" srcId="{4F6CE6BD-0DAE-49AB-BC43-1A8974BBDD69}" destId="{C032440F-F7BD-4D34-92AB-3D4F0A163203}" srcOrd="2" destOrd="0" parTransId="{256ABABB-63C7-43F9-8FD9-7CDF2CC7A949}" sibTransId="{2ADA90E8-6F7F-45A4-BF51-FCA4662088CE}"/>
    <dgm:cxn modelId="{DB8260B0-6A0F-4190-B887-3FB35C419074}" type="presOf" srcId="{512DAA2A-7864-48BC-954D-349D441ED873}" destId="{1D0AF7B4-B99D-4B01-AC9A-67D84E3C1D07}" srcOrd="0" destOrd="0" presId="urn:microsoft.com/office/officeart/2008/layout/VerticalCurvedList"/>
    <dgm:cxn modelId="{8E909489-F13F-416F-B41D-3CA71363C8BB}" type="presParOf" srcId="{9ECA02B0-D7CA-4116-95EA-DDAA3C572DE4}" destId="{BAA5D10A-9017-4695-BD4F-D8104827A854}" srcOrd="0" destOrd="0" presId="urn:microsoft.com/office/officeart/2008/layout/VerticalCurvedList"/>
    <dgm:cxn modelId="{FE008F3E-AC70-417A-9DF8-C8CE524AA6E8}" type="presParOf" srcId="{BAA5D10A-9017-4695-BD4F-D8104827A854}" destId="{FF2276E6-17EF-4557-B5F7-456B4B8BD81E}" srcOrd="0" destOrd="0" presId="urn:microsoft.com/office/officeart/2008/layout/VerticalCurvedList"/>
    <dgm:cxn modelId="{232F491D-85A1-4D71-9166-F48AD618E157}" type="presParOf" srcId="{FF2276E6-17EF-4557-B5F7-456B4B8BD81E}" destId="{811746E9-C545-40B0-B602-15C260E96C0C}" srcOrd="0" destOrd="0" presId="urn:microsoft.com/office/officeart/2008/layout/VerticalCurvedList"/>
    <dgm:cxn modelId="{BB1013B2-95C9-4D1D-BE00-08A45A7E33A7}" type="presParOf" srcId="{FF2276E6-17EF-4557-B5F7-456B4B8BD81E}" destId="{79C9F5D1-DAE7-4604-9B1F-2427A780EB59}" srcOrd="1" destOrd="0" presId="urn:microsoft.com/office/officeart/2008/layout/VerticalCurvedList"/>
    <dgm:cxn modelId="{8667EFFC-1C80-45A6-A989-BDDC6AEC8EF6}" type="presParOf" srcId="{FF2276E6-17EF-4557-B5F7-456B4B8BD81E}" destId="{7CC4F01D-458F-46FC-AE61-76BE12F97C5B}" srcOrd="2" destOrd="0" presId="urn:microsoft.com/office/officeart/2008/layout/VerticalCurvedList"/>
    <dgm:cxn modelId="{4F5116C6-D583-4285-A40E-C200606F9FE3}" type="presParOf" srcId="{FF2276E6-17EF-4557-B5F7-456B4B8BD81E}" destId="{5F12B766-D8B8-4331-895D-06B120A0779C}" srcOrd="3" destOrd="0" presId="urn:microsoft.com/office/officeart/2008/layout/VerticalCurvedList"/>
    <dgm:cxn modelId="{FFD30F83-E256-4FE2-90F3-5D2A2D2BB7FF}" type="presParOf" srcId="{BAA5D10A-9017-4695-BD4F-D8104827A854}" destId="{897AC5B3-558E-4D2B-B514-2F0E2AA8818D}" srcOrd="1" destOrd="0" presId="urn:microsoft.com/office/officeart/2008/layout/VerticalCurvedList"/>
    <dgm:cxn modelId="{DDC05E36-21FC-4299-9451-BC3C7340F068}" type="presParOf" srcId="{BAA5D10A-9017-4695-BD4F-D8104827A854}" destId="{1A26C7A9-D8D2-498C-A9C4-91DDAED99F8E}" srcOrd="2" destOrd="0" presId="urn:microsoft.com/office/officeart/2008/layout/VerticalCurvedList"/>
    <dgm:cxn modelId="{87E0B884-7CAE-4612-9ABB-84E58635B36A}" type="presParOf" srcId="{1A26C7A9-D8D2-498C-A9C4-91DDAED99F8E}" destId="{C789FE6E-0A4F-4869-8A32-2DD8D26694A8}" srcOrd="0" destOrd="0" presId="urn:microsoft.com/office/officeart/2008/layout/VerticalCurvedList"/>
    <dgm:cxn modelId="{558F9C04-2309-4883-88B0-D4B6DF55B804}" type="presParOf" srcId="{BAA5D10A-9017-4695-BD4F-D8104827A854}" destId="{1D0AF7B4-B99D-4B01-AC9A-67D84E3C1D07}" srcOrd="3" destOrd="0" presId="urn:microsoft.com/office/officeart/2008/layout/VerticalCurvedList"/>
    <dgm:cxn modelId="{924F88DE-EB70-4074-AA6F-C075B8E0726C}" type="presParOf" srcId="{BAA5D10A-9017-4695-BD4F-D8104827A854}" destId="{0E35177C-586C-4D99-9433-7668FA5DFE06}" srcOrd="4" destOrd="0" presId="urn:microsoft.com/office/officeart/2008/layout/VerticalCurvedList"/>
    <dgm:cxn modelId="{16664C9F-C231-4D89-AB26-BE29A503DEBA}" type="presParOf" srcId="{0E35177C-586C-4D99-9433-7668FA5DFE06}" destId="{859AD09A-C6CE-47F5-911E-A93213B01386}" srcOrd="0" destOrd="0" presId="urn:microsoft.com/office/officeart/2008/layout/VerticalCurvedList"/>
    <dgm:cxn modelId="{01419A0F-7E4C-492E-91D1-9FEDBF305ECD}" type="presParOf" srcId="{BAA5D10A-9017-4695-BD4F-D8104827A854}" destId="{83C72803-BF06-496A-8913-C5D3F408612F}" srcOrd="5" destOrd="0" presId="urn:microsoft.com/office/officeart/2008/layout/VerticalCurvedList"/>
    <dgm:cxn modelId="{1DD2D3F3-8B00-40D8-831F-D19519A78106}" type="presParOf" srcId="{BAA5D10A-9017-4695-BD4F-D8104827A854}" destId="{6EB62D02-9779-443B-9A79-237C56CDC5C2}" srcOrd="6" destOrd="0" presId="urn:microsoft.com/office/officeart/2008/layout/VerticalCurvedList"/>
    <dgm:cxn modelId="{62D1B4E2-1344-4286-BFBA-23CD1D5101CB}" type="presParOf" srcId="{6EB62D02-9779-443B-9A79-237C56CDC5C2}" destId="{92E7374F-8E3D-40D4-BD93-BEC5E9B837DB}" srcOrd="0" destOrd="0" presId="urn:microsoft.com/office/officeart/2008/layout/VerticalCurvedList"/>
    <dgm:cxn modelId="{1FF7D863-BC29-4089-B013-590A5476A3C3}" type="presParOf" srcId="{BAA5D10A-9017-4695-BD4F-D8104827A854}" destId="{0C9169D1-9AED-47AE-B81C-7D7242DEADF1}" srcOrd="7" destOrd="0" presId="urn:microsoft.com/office/officeart/2008/layout/VerticalCurvedList"/>
    <dgm:cxn modelId="{FB15FD32-DBCB-4C4D-9C5B-1CB5C7678DCE}" type="presParOf" srcId="{BAA5D10A-9017-4695-BD4F-D8104827A854}" destId="{4023B8A0-5470-43DA-A269-4A5073088C5E}" srcOrd="8" destOrd="0" presId="urn:microsoft.com/office/officeart/2008/layout/VerticalCurvedList"/>
    <dgm:cxn modelId="{EEC64777-60D9-4009-B8BA-E9F26A2D8043}" type="presParOf" srcId="{4023B8A0-5470-43DA-A269-4A5073088C5E}" destId="{5990C965-DE20-43FF-9424-A2738546ACE2}" srcOrd="0" destOrd="0" presId="urn:microsoft.com/office/officeart/2008/layout/VerticalCurvedList"/>
    <dgm:cxn modelId="{53A861E0-1B2E-4EEB-8553-DD8EC6457341}" type="presParOf" srcId="{BAA5D10A-9017-4695-BD4F-D8104827A854}" destId="{AA769EB3-2F77-4B66-B8BD-BA133F3261ED}" srcOrd="9" destOrd="0" presId="urn:microsoft.com/office/officeart/2008/layout/VerticalCurvedList"/>
    <dgm:cxn modelId="{EE072A17-7775-4EAB-B727-4EAF8A2D6825}" type="presParOf" srcId="{BAA5D10A-9017-4695-BD4F-D8104827A854}" destId="{A178BC39-30C3-4B08-9BB3-C3112CD80AEA}" srcOrd="10" destOrd="0" presId="urn:microsoft.com/office/officeart/2008/layout/VerticalCurvedList"/>
    <dgm:cxn modelId="{5468021E-F919-41A7-99AC-9BA41EBE07D6}" type="presParOf" srcId="{A178BC39-30C3-4B08-9BB3-C3112CD80AEA}" destId="{CCD960DC-95BA-43CA-B2BD-EEB650C09DD9}" srcOrd="0" destOrd="0" presId="urn:microsoft.com/office/officeart/2008/layout/VerticalCurvedList"/>
    <dgm:cxn modelId="{5BE411BA-9DFC-4F5E-A21F-592AA3F47EC7}" type="presParOf" srcId="{BAA5D10A-9017-4695-BD4F-D8104827A854}" destId="{CDE24FDC-65ED-48A9-B8A7-48E503C8F03E}" srcOrd="11" destOrd="0" presId="urn:microsoft.com/office/officeart/2008/layout/VerticalCurvedList"/>
    <dgm:cxn modelId="{219BA2E9-D362-46FA-A4C7-FB75F4437CB4}" type="presParOf" srcId="{BAA5D10A-9017-4695-BD4F-D8104827A854}" destId="{762BBC8A-544F-4D32-A48D-673EBF6D9CDD}" srcOrd="12" destOrd="0" presId="urn:microsoft.com/office/officeart/2008/layout/VerticalCurvedList"/>
    <dgm:cxn modelId="{E5FDA0F1-91BE-4A5C-999B-06EACF2F5638}" type="presParOf" srcId="{762BBC8A-544F-4D32-A48D-673EBF6D9CDD}" destId="{4DAD4FC4-8C92-4027-8B60-B687BC942052}" srcOrd="0" destOrd="0" presId="urn:microsoft.com/office/officeart/2008/layout/VerticalCurvedLis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1347BE-A554-4A5A-A163-6A008A7C7B41}" type="doc">
      <dgm:prSet loTypeId="urn:microsoft.com/office/officeart/2008/layout/HorizontalMultiLevelHierarchy" loCatId="hierarchy" qsTypeId="urn:microsoft.com/office/officeart/2005/8/quickstyle/3d3" qsCatId="3D" csTypeId="urn:microsoft.com/office/officeart/2005/8/colors/accent3_2" csCatId="accent3" phldr="1"/>
      <dgm:spPr/>
      <dgm:t>
        <a:bodyPr/>
        <a:lstStyle/>
        <a:p>
          <a:endParaRPr lang="es-MX"/>
        </a:p>
      </dgm:t>
    </dgm:pt>
    <dgm:pt modelId="{CAC3BF70-4C14-4367-B99D-977893157C1B}">
      <dgm:prSet phldrT="[Texto]" custT="1"/>
      <dgm:spPr>
        <a:solidFill>
          <a:srgbClr val="008000"/>
        </a:solidFill>
      </dgm:spPr>
      <dgm:t>
        <a:bodyPr lIns="180000" rIns="180000"/>
        <a:lstStyle/>
        <a:p>
          <a:pPr algn="just"/>
          <a:r>
            <a:rPr lang="es-MX" sz="1400" b="1" dirty="0">
              <a:solidFill>
                <a:schemeClr val="bg1"/>
              </a:solidFill>
            </a:rPr>
            <a:t>I. </a:t>
          </a:r>
          <a:r>
            <a:rPr lang="es-MX" sz="1400" b="0" dirty="0">
              <a:solidFill>
                <a:schemeClr val="bg1"/>
              </a:solidFill>
            </a:rPr>
            <a:t>Nombre de la Autoridad investigadora;</a:t>
          </a:r>
          <a:endParaRPr lang="es-ES" sz="1400" b="0" dirty="0">
            <a:solidFill>
              <a:schemeClr val="bg1"/>
            </a:solidFill>
          </a:endParaRPr>
        </a:p>
        <a:p>
          <a:pPr algn="just"/>
          <a:r>
            <a:rPr lang="es-MX" sz="1400" b="1" dirty="0">
              <a:solidFill>
                <a:schemeClr val="bg1"/>
              </a:solidFill>
            </a:rPr>
            <a:t>II. </a:t>
          </a:r>
          <a:r>
            <a:rPr lang="es-MX" sz="1400" b="0" dirty="0">
              <a:solidFill>
                <a:schemeClr val="bg1"/>
              </a:solidFill>
            </a:rPr>
            <a:t>Domicilio de la Autoridad investigadora para oír y recibir notificaciones;</a:t>
          </a:r>
          <a:endParaRPr lang="es-ES" sz="1400" b="0" dirty="0">
            <a:solidFill>
              <a:schemeClr val="bg1"/>
            </a:solidFill>
          </a:endParaRPr>
        </a:p>
        <a:p>
          <a:pPr algn="just"/>
          <a:r>
            <a:rPr lang="es-MX" sz="1400" b="1" dirty="0">
              <a:solidFill>
                <a:schemeClr val="bg1"/>
              </a:solidFill>
            </a:rPr>
            <a:t>III. </a:t>
          </a:r>
          <a:r>
            <a:rPr lang="es-MX" sz="1400" b="0" dirty="0">
              <a:solidFill>
                <a:schemeClr val="bg1"/>
              </a:solidFill>
            </a:rPr>
            <a:t>Nombre o nombres de los funcionarios que podrán imponerse de los autos del </a:t>
          </a:r>
          <a:r>
            <a:rPr lang="es-ES" sz="1400" b="0" dirty="0">
              <a:solidFill>
                <a:schemeClr val="bg1"/>
              </a:solidFill>
            </a:rPr>
            <a:t>expediente de responsabilidad administrativa por parte de la Autoridad investigadora</a:t>
          </a:r>
          <a:r>
            <a:rPr lang="es-MX" sz="1400" b="0" dirty="0">
              <a:solidFill>
                <a:schemeClr val="bg1"/>
              </a:solidFill>
            </a:rPr>
            <a:t>;</a:t>
          </a:r>
        </a:p>
      </dgm:t>
    </dgm:pt>
    <dgm:pt modelId="{175556BA-927F-4608-9822-A5B6535585BD}" type="parTrans" cxnId="{FA93E473-89CB-432A-861E-A472C0688B4C}">
      <dgm:prSet/>
      <dgm:spPr/>
      <dgm:t>
        <a:bodyPr/>
        <a:lstStyle/>
        <a:p>
          <a:endParaRPr lang="es-MX"/>
        </a:p>
      </dgm:t>
    </dgm:pt>
    <dgm:pt modelId="{85EA8FAF-6C73-401D-882E-A682CB61E71E}" type="sibTrans" cxnId="{FA93E473-89CB-432A-861E-A472C0688B4C}">
      <dgm:prSet/>
      <dgm:spPr/>
      <dgm:t>
        <a:bodyPr/>
        <a:lstStyle/>
        <a:p>
          <a:endParaRPr lang="es-MX"/>
        </a:p>
      </dgm:t>
    </dgm:pt>
    <dgm:pt modelId="{2FC3BC28-9064-4C6B-9476-0E261082C0D6}">
      <dgm:prSet phldrT="[Texto]" custT="1"/>
      <dgm:spPr>
        <a:solidFill>
          <a:srgbClr val="008000"/>
        </a:solidFill>
      </dgm:spPr>
      <dgm:t>
        <a:bodyPr lIns="180000" rIns="180000"/>
        <a:lstStyle/>
        <a:p>
          <a:pPr algn="just"/>
          <a:r>
            <a:rPr lang="es-MX" sz="1400" b="0" dirty="0">
              <a:solidFill>
                <a:schemeClr val="bg1"/>
              </a:solidFill>
              <a:latin typeface="+mj-lt"/>
              <a:cs typeface="Arial" panose="020B0604020202020204" pitchFamily="34" charset="0"/>
            </a:rPr>
            <a:t>V. Narración lógica y cronológica de los hechos que dieron lugar a la comisión de la </a:t>
          </a:r>
          <a:r>
            <a:rPr lang="es-ES" sz="1400" b="0" dirty="0">
              <a:solidFill>
                <a:schemeClr val="bg1"/>
              </a:solidFill>
              <a:latin typeface="+mj-lt"/>
              <a:cs typeface="Arial" panose="020B0604020202020204" pitchFamily="34" charset="0"/>
            </a:rPr>
            <a:t>presunta Falta administrativa;</a:t>
          </a:r>
          <a:endParaRPr lang="es-MX" sz="1400" b="0" dirty="0">
            <a:solidFill>
              <a:schemeClr val="bg1"/>
            </a:solidFill>
            <a:latin typeface="+mj-lt"/>
            <a:cs typeface="Arial" panose="020B0604020202020204" pitchFamily="34" charset="0"/>
          </a:endParaRPr>
        </a:p>
        <a:p>
          <a:pPr algn="just"/>
          <a:r>
            <a:rPr lang="es-MX" sz="1400" b="0" dirty="0">
              <a:solidFill>
                <a:schemeClr val="bg1"/>
              </a:solidFill>
              <a:latin typeface="+mj-lt"/>
              <a:cs typeface="Arial" panose="020B0604020202020204" pitchFamily="34" charset="0"/>
            </a:rPr>
            <a:t>VI. Infracción que se imputa al señalado como presunto responsable, señalando con claridad las razones por las que se considera que ha cometido la falta;</a:t>
          </a:r>
        </a:p>
      </dgm:t>
    </dgm:pt>
    <dgm:pt modelId="{2D7BBFCC-6BDA-473A-B27A-6242F0EAF503}" type="parTrans" cxnId="{B2AFE4C6-A4E6-46C3-A88C-24E0F7D599AA}">
      <dgm:prSet/>
      <dgm:spPr/>
      <dgm:t>
        <a:bodyPr/>
        <a:lstStyle/>
        <a:p>
          <a:endParaRPr lang="es-MX"/>
        </a:p>
      </dgm:t>
    </dgm:pt>
    <dgm:pt modelId="{9EDBB5FC-4D60-4D8A-B8BD-3325878AD461}" type="sibTrans" cxnId="{B2AFE4C6-A4E6-46C3-A88C-24E0F7D599AA}">
      <dgm:prSet/>
      <dgm:spPr/>
      <dgm:t>
        <a:bodyPr/>
        <a:lstStyle/>
        <a:p>
          <a:endParaRPr lang="es-MX"/>
        </a:p>
      </dgm:t>
    </dgm:pt>
    <dgm:pt modelId="{D7B882FC-180A-4EA8-AEB6-1ECD6A1036C0}">
      <dgm:prSet phldrT="[Texto]" custT="1"/>
      <dgm:spPr>
        <a:solidFill>
          <a:srgbClr val="C00000"/>
        </a:solidFill>
      </dgm:spPr>
      <dgm:t>
        <a:bodyPr vert="vert" lIns="180000" tIns="72000" rIns="180000" bIns="72000"/>
        <a:lstStyle/>
        <a:p>
          <a:r>
            <a:rPr lang="es-MX" sz="1400" b="1" dirty="0">
              <a:solidFill>
                <a:schemeClr val="bg1"/>
              </a:solidFill>
              <a:latin typeface="Arial" panose="020B0604020202020204" pitchFamily="34" charset="0"/>
              <a:cs typeface="Arial" panose="020B0604020202020204" pitchFamily="34" charset="0"/>
            </a:rPr>
            <a:t>Informe de Presunta Responsabilidad Administrativa</a:t>
          </a:r>
        </a:p>
        <a:p>
          <a:endParaRPr lang="es-MX" sz="1400" b="1" dirty="0">
            <a:solidFill>
              <a:schemeClr val="bg1"/>
            </a:solidFill>
            <a:latin typeface="Arial" panose="020B0604020202020204" pitchFamily="34" charset="0"/>
            <a:cs typeface="Arial" panose="020B0604020202020204" pitchFamily="34" charset="0"/>
          </a:endParaRPr>
        </a:p>
        <a:p>
          <a:r>
            <a:rPr lang="es-MX" sz="1400" b="1" dirty="0">
              <a:solidFill>
                <a:schemeClr val="bg1"/>
              </a:solidFill>
              <a:latin typeface="Arial" panose="020B0604020202020204" pitchFamily="34" charset="0"/>
              <a:cs typeface="Arial" panose="020B0604020202020204" pitchFamily="34" charset="0"/>
            </a:rPr>
            <a:t>L.G.R.A.</a:t>
          </a:r>
        </a:p>
        <a:p>
          <a:r>
            <a:rPr lang="es-MX" sz="1400" b="1" dirty="0">
              <a:solidFill>
                <a:schemeClr val="bg1"/>
              </a:solidFill>
              <a:latin typeface="Arial" panose="020B0604020202020204" pitchFamily="34" charset="0"/>
              <a:cs typeface="Arial" panose="020B0604020202020204" pitchFamily="34" charset="0"/>
            </a:rPr>
            <a:t>Art. 194 </a:t>
          </a:r>
          <a:endParaRPr lang="es-MX" sz="1400" b="1" dirty="0">
            <a:solidFill>
              <a:schemeClr val="bg1"/>
            </a:solidFill>
          </a:endParaRPr>
        </a:p>
      </dgm:t>
    </dgm:pt>
    <dgm:pt modelId="{C7EF4B44-66B9-4AC8-9C7C-FFF2864E0FC6}" type="sibTrans" cxnId="{5C1E1BF0-91B0-4E89-839C-9AE58948BD71}">
      <dgm:prSet/>
      <dgm:spPr/>
      <dgm:t>
        <a:bodyPr/>
        <a:lstStyle/>
        <a:p>
          <a:endParaRPr lang="es-MX"/>
        </a:p>
      </dgm:t>
    </dgm:pt>
    <dgm:pt modelId="{30160DA3-78E1-4FE1-90BB-4E62C3211005}" type="parTrans" cxnId="{5C1E1BF0-91B0-4E89-839C-9AE58948BD71}">
      <dgm:prSet/>
      <dgm:spPr/>
      <dgm:t>
        <a:bodyPr/>
        <a:lstStyle/>
        <a:p>
          <a:endParaRPr lang="es-MX"/>
        </a:p>
      </dgm:t>
    </dgm:pt>
    <dgm:pt modelId="{E1727C20-AFAD-4F93-A640-CFD1BFAB0C19}">
      <dgm:prSet custT="1"/>
      <dgm:spPr>
        <a:solidFill>
          <a:schemeClr val="bg1">
            <a:lumMod val="50000"/>
          </a:schemeClr>
        </a:solidFill>
      </dgm:spPr>
      <dgm:t>
        <a:bodyPr lIns="180000" rIns="180000"/>
        <a:lstStyle/>
        <a:p>
          <a:pPr algn="just"/>
          <a:r>
            <a:rPr lang="es-MX" sz="1400" b="0" dirty="0">
              <a:solidFill>
                <a:schemeClr val="bg1"/>
              </a:solidFill>
              <a:latin typeface="+mj-lt"/>
              <a:cs typeface="Arial" panose="020B0604020202020204" pitchFamily="34" charset="0"/>
            </a:rPr>
            <a:t>IV. Nombre y domicilio del servidor público a quien se señale como presunto responsable, así como el Ente público al que se encuentre adscrito y el cargo que ahí desempeñe. En caso de que los presuntos responsables sean particulares, se deberá señalar su nombre o razón social, así como el domicilio donde podrán ser emplazados;</a:t>
          </a:r>
        </a:p>
      </dgm:t>
    </dgm:pt>
    <dgm:pt modelId="{53061DBF-B4C2-4369-A527-57119FBAD269}" type="sibTrans" cxnId="{AC18D770-55BF-4873-B04E-C952648D5FF2}">
      <dgm:prSet/>
      <dgm:spPr/>
      <dgm:t>
        <a:bodyPr/>
        <a:lstStyle/>
        <a:p>
          <a:endParaRPr lang="es-MX"/>
        </a:p>
      </dgm:t>
    </dgm:pt>
    <dgm:pt modelId="{63618A0F-0297-455D-AD5D-7EB15DED645B}" type="parTrans" cxnId="{AC18D770-55BF-4873-B04E-C952648D5FF2}">
      <dgm:prSet/>
      <dgm:spPr/>
      <dgm:t>
        <a:bodyPr/>
        <a:lstStyle/>
        <a:p>
          <a:endParaRPr lang="es-MX"/>
        </a:p>
      </dgm:t>
    </dgm:pt>
    <dgm:pt modelId="{30450C4E-120C-4BDA-9C1C-283FF3BF1DF9}" type="pres">
      <dgm:prSet presAssocID="{E01347BE-A554-4A5A-A163-6A008A7C7B41}" presName="Name0" presStyleCnt="0">
        <dgm:presLayoutVars>
          <dgm:chPref val="1"/>
          <dgm:dir/>
          <dgm:animOne val="branch"/>
          <dgm:animLvl val="lvl"/>
          <dgm:resizeHandles val="exact"/>
        </dgm:presLayoutVars>
      </dgm:prSet>
      <dgm:spPr/>
      <dgm:t>
        <a:bodyPr/>
        <a:lstStyle/>
        <a:p>
          <a:endParaRPr lang="es-MX"/>
        </a:p>
      </dgm:t>
    </dgm:pt>
    <dgm:pt modelId="{C01FFD52-9A47-46B4-AD84-2CEDAABC7661}" type="pres">
      <dgm:prSet presAssocID="{D7B882FC-180A-4EA8-AEB6-1ECD6A1036C0}" presName="root1" presStyleCnt="0"/>
      <dgm:spPr/>
    </dgm:pt>
    <dgm:pt modelId="{5DA875D2-80DC-4FE1-AD1C-6D986C07A761}" type="pres">
      <dgm:prSet presAssocID="{D7B882FC-180A-4EA8-AEB6-1ECD6A1036C0}" presName="LevelOneTextNode" presStyleLbl="node0" presStyleIdx="0" presStyleCnt="1" custScaleX="336812" custLinFactX="-20904" custLinFactNeighborX="-100000" custLinFactNeighborY="-1114">
        <dgm:presLayoutVars>
          <dgm:chPref val="3"/>
        </dgm:presLayoutVars>
      </dgm:prSet>
      <dgm:spPr/>
      <dgm:t>
        <a:bodyPr/>
        <a:lstStyle/>
        <a:p>
          <a:endParaRPr lang="es-MX"/>
        </a:p>
      </dgm:t>
    </dgm:pt>
    <dgm:pt modelId="{EEB2088E-E3D6-4135-BA41-4C7D36D53AC7}" type="pres">
      <dgm:prSet presAssocID="{D7B882FC-180A-4EA8-AEB6-1ECD6A1036C0}" presName="level2hierChild" presStyleCnt="0"/>
      <dgm:spPr/>
    </dgm:pt>
    <dgm:pt modelId="{60641F73-C973-4017-9E8A-42ABBC4C7F74}" type="pres">
      <dgm:prSet presAssocID="{175556BA-927F-4608-9822-A5B6535585BD}" presName="conn2-1" presStyleLbl="parChTrans1D2" presStyleIdx="0" presStyleCnt="3"/>
      <dgm:spPr/>
      <dgm:t>
        <a:bodyPr/>
        <a:lstStyle/>
        <a:p>
          <a:endParaRPr lang="es-MX"/>
        </a:p>
      </dgm:t>
    </dgm:pt>
    <dgm:pt modelId="{A544CCA0-A30E-4F04-8C94-C28EE9DB4B58}" type="pres">
      <dgm:prSet presAssocID="{175556BA-927F-4608-9822-A5B6535585BD}" presName="connTx" presStyleLbl="parChTrans1D2" presStyleIdx="0" presStyleCnt="3"/>
      <dgm:spPr/>
      <dgm:t>
        <a:bodyPr/>
        <a:lstStyle/>
        <a:p>
          <a:endParaRPr lang="es-MX"/>
        </a:p>
      </dgm:t>
    </dgm:pt>
    <dgm:pt modelId="{90D55200-CB39-4AE2-BAA7-359F7EDAFE6E}" type="pres">
      <dgm:prSet presAssocID="{CAC3BF70-4C14-4367-B99D-977893157C1B}" presName="root2" presStyleCnt="0"/>
      <dgm:spPr/>
    </dgm:pt>
    <dgm:pt modelId="{8772593E-BBDD-4E40-9141-81AC6F56A75D}" type="pres">
      <dgm:prSet presAssocID="{CAC3BF70-4C14-4367-B99D-977893157C1B}" presName="LevelTwoTextNode" presStyleLbl="node2" presStyleIdx="0" presStyleCnt="3" custScaleX="357641" custScaleY="236076" custLinFactNeighborX="1109" custLinFactNeighborY="-6660">
        <dgm:presLayoutVars>
          <dgm:chPref val="3"/>
        </dgm:presLayoutVars>
      </dgm:prSet>
      <dgm:spPr/>
      <dgm:t>
        <a:bodyPr/>
        <a:lstStyle/>
        <a:p>
          <a:endParaRPr lang="es-MX"/>
        </a:p>
      </dgm:t>
    </dgm:pt>
    <dgm:pt modelId="{EBAEEE76-6124-4946-8D9D-095FE45D0812}" type="pres">
      <dgm:prSet presAssocID="{CAC3BF70-4C14-4367-B99D-977893157C1B}" presName="level3hierChild" presStyleCnt="0"/>
      <dgm:spPr/>
    </dgm:pt>
    <dgm:pt modelId="{469AD9B3-3E10-4F9C-8680-C1799927A01C}" type="pres">
      <dgm:prSet presAssocID="{63618A0F-0297-455D-AD5D-7EB15DED645B}" presName="conn2-1" presStyleLbl="parChTrans1D2" presStyleIdx="1" presStyleCnt="3"/>
      <dgm:spPr/>
      <dgm:t>
        <a:bodyPr/>
        <a:lstStyle/>
        <a:p>
          <a:endParaRPr lang="es-MX"/>
        </a:p>
      </dgm:t>
    </dgm:pt>
    <dgm:pt modelId="{61738425-8047-40E2-840E-BF7EBB50B5D2}" type="pres">
      <dgm:prSet presAssocID="{63618A0F-0297-455D-AD5D-7EB15DED645B}" presName="connTx" presStyleLbl="parChTrans1D2" presStyleIdx="1" presStyleCnt="3"/>
      <dgm:spPr/>
      <dgm:t>
        <a:bodyPr/>
        <a:lstStyle/>
        <a:p>
          <a:endParaRPr lang="es-MX"/>
        </a:p>
      </dgm:t>
    </dgm:pt>
    <dgm:pt modelId="{576F4ABC-F709-4CA7-A0E2-A10A5B49700C}" type="pres">
      <dgm:prSet presAssocID="{E1727C20-AFAD-4F93-A640-CFD1BFAB0C19}" presName="root2" presStyleCnt="0"/>
      <dgm:spPr/>
    </dgm:pt>
    <dgm:pt modelId="{A0790FE9-7561-42B3-B981-4BA8E0434884}" type="pres">
      <dgm:prSet presAssocID="{E1727C20-AFAD-4F93-A640-CFD1BFAB0C19}" presName="LevelTwoTextNode" presStyleLbl="node2" presStyleIdx="1" presStyleCnt="3" custScaleX="357578" custScaleY="263236" custLinFactNeighborX="599">
        <dgm:presLayoutVars>
          <dgm:chPref val="3"/>
        </dgm:presLayoutVars>
      </dgm:prSet>
      <dgm:spPr/>
      <dgm:t>
        <a:bodyPr/>
        <a:lstStyle/>
        <a:p>
          <a:endParaRPr lang="es-MX"/>
        </a:p>
      </dgm:t>
    </dgm:pt>
    <dgm:pt modelId="{A178BBF7-822F-489F-8108-2F38C94DCD9A}" type="pres">
      <dgm:prSet presAssocID="{E1727C20-AFAD-4F93-A640-CFD1BFAB0C19}" presName="level3hierChild" presStyleCnt="0"/>
      <dgm:spPr/>
    </dgm:pt>
    <dgm:pt modelId="{E3F1E3FC-0691-490B-ADA0-7F814F16EA59}" type="pres">
      <dgm:prSet presAssocID="{2D7BBFCC-6BDA-473A-B27A-6242F0EAF503}" presName="conn2-1" presStyleLbl="parChTrans1D2" presStyleIdx="2" presStyleCnt="3"/>
      <dgm:spPr/>
      <dgm:t>
        <a:bodyPr/>
        <a:lstStyle/>
        <a:p>
          <a:endParaRPr lang="es-MX"/>
        </a:p>
      </dgm:t>
    </dgm:pt>
    <dgm:pt modelId="{176D6128-92D7-4B97-B16E-409999BFC564}" type="pres">
      <dgm:prSet presAssocID="{2D7BBFCC-6BDA-473A-B27A-6242F0EAF503}" presName="connTx" presStyleLbl="parChTrans1D2" presStyleIdx="2" presStyleCnt="3"/>
      <dgm:spPr/>
      <dgm:t>
        <a:bodyPr/>
        <a:lstStyle/>
        <a:p>
          <a:endParaRPr lang="es-MX"/>
        </a:p>
      </dgm:t>
    </dgm:pt>
    <dgm:pt modelId="{80FACDC8-84F6-4B4D-98EB-E5758CDE03C7}" type="pres">
      <dgm:prSet presAssocID="{2FC3BC28-9064-4C6B-9476-0E261082C0D6}" presName="root2" presStyleCnt="0"/>
      <dgm:spPr/>
    </dgm:pt>
    <dgm:pt modelId="{7AFFCC38-B502-4584-A760-1FA120D96C69}" type="pres">
      <dgm:prSet presAssocID="{2FC3BC28-9064-4C6B-9476-0E261082C0D6}" presName="LevelTwoTextNode" presStyleLbl="node2" presStyleIdx="2" presStyleCnt="3" custScaleX="357319" custScaleY="263236">
        <dgm:presLayoutVars>
          <dgm:chPref val="3"/>
        </dgm:presLayoutVars>
      </dgm:prSet>
      <dgm:spPr/>
      <dgm:t>
        <a:bodyPr/>
        <a:lstStyle/>
        <a:p>
          <a:endParaRPr lang="es-MX"/>
        </a:p>
      </dgm:t>
    </dgm:pt>
    <dgm:pt modelId="{9D1E3E95-74BB-4083-BB3C-B91E2E32FD8E}" type="pres">
      <dgm:prSet presAssocID="{2FC3BC28-9064-4C6B-9476-0E261082C0D6}" presName="level3hierChild" presStyleCnt="0"/>
      <dgm:spPr/>
    </dgm:pt>
  </dgm:ptLst>
  <dgm:cxnLst>
    <dgm:cxn modelId="{C1058DAC-986B-4649-80BE-BAEC4921DAB6}" type="presOf" srcId="{2FC3BC28-9064-4C6B-9476-0E261082C0D6}" destId="{7AFFCC38-B502-4584-A760-1FA120D96C69}" srcOrd="0" destOrd="0" presId="urn:microsoft.com/office/officeart/2008/layout/HorizontalMultiLevelHierarchy"/>
    <dgm:cxn modelId="{5C1E1BF0-91B0-4E89-839C-9AE58948BD71}" srcId="{E01347BE-A554-4A5A-A163-6A008A7C7B41}" destId="{D7B882FC-180A-4EA8-AEB6-1ECD6A1036C0}" srcOrd="0" destOrd="0" parTransId="{30160DA3-78E1-4FE1-90BB-4E62C3211005}" sibTransId="{C7EF4B44-66B9-4AC8-9C7C-FFF2864E0FC6}"/>
    <dgm:cxn modelId="{12231A66-1A3C-4E02-953D-2DEF6BAD3652}" type="presOf" srcId="{2D7BBFCC-6BDA-473A-B27A-6242F0EAF503}" destId="{E3F1E3FC-0691-490B-ADA0-7F814F16EA59}" srcOrd="0" destOrd="0" presId="urn:microsoft.com/office/officeart/2008/layout/HorizontalMultiLevelHierarchy"/>
    <dgm:cxn modelId="{B2AFE4C6-A4E6-46C3-A88C-24E0F7D599AA}" srcId="{D7B882FC-180A-4EA8-AEB6-1ECD6A1036C0}" destId="{2FC3BC28-9064-4C6B-9476-0E261082C0D6}" srcOrd="2" destOrd="0" parTransId="{2D7BBFCC-6BDA-473A-B27A-6242F0EAF503}" sibTransId="{9EDBB5FC-4D60-4D8A-B8BD-3325878AD461}"/>
    <dgm:cxn modelId="{FA93E473-89CB-432A-861E-A472C0688B4C}" srcId="{D7B882FC-180A-4EA8-AEB6-1ECD6A1036C0}" destId="{CAC3BF70-4C14-4367-B99D-977893157C1B}" srcOrd="0" destOrd="0" parTransId="{175556BA-927F-4608-9822-A5B6535585BD}" sibTransId="{85EA8FAF-6C73-401D-882E-A682CB61E71E}"/>
    <dgm:cxn modelId="{D7F1F73B-1028-4B25-933C-4C22A4372149}" type="presOf" srcId="{2D7BBFCC-6BDA-473A-B27A-6242F0EAF503}" destId="{176D6128-92D7-4B97-B16E-409999BFC564}" srcOrd="1" destOrd="0" presId="urn:microsoft.com/office/officeart/2008/layout/HorizontalMultiLevelHierarchy"/>
    <dgm:cxn modelId="{1FA4203A-A261-40C1-B8E4-353FF3DB4829}" type="presOf" srcId="{D7B882FC-180A-4EA8-AEB6-1ECD6A1036C0}" destId="{5DA875D2-80DC-4FE1-AD1C-6D986C07A761}" srcOrd="0" destOrd="0" presId="urn:microsoft.com/office/officeart/2008/layout/HorizontalMultiLevelHierarchy"/>
    <dgm:cxn modelId="{0F1AC906-BDB2-4BCE-8E9B-007E0D505824}" type="presOf" srcId="{E1727C20-AFAD-4F93-A640-CFD1BFAB0C19}" destId="{A0790FE9-7561-42B3-B981-4BA8E0434884}" srcOrd="0" destOrd="0" presId="urn:microsoft.com/office/officeart/2008/layout/HorizontalMultiLevelHierarchy"/>
    <dgm:cxn modelId="{4B162F97-2F46-4E8C-8D95-AE955C217EAB}" type="presOf" srcId="{63618A0F-0297-455D-AD5D-7EB15DED645B}" destId="{469AD9B3-3E10-4F9C-8680-C1799927A01C}" srcOrd="0" destOrd="0" presId="urn:microsoft.com/office/officeart/2008/layout/HorizontalMultiLevelHierarchy"/>
    <dgm:cxn modelId="{41C4EF69-3029-44AF-9A71-F50167D13A53}" type="presOf" srcId="{175556BA-927F-4608-9822-A5B6535585BD}" destId="{A544CCA0-A30E-4F04-8C94-C28EE9DB4B58}" srcOrd="1" destOrd="0" presId="urn:microsoft.com/office/officeart/2008/layout/HorizontalMultiLevelHierarchy"/>
    <dgm:cxn modelId="{B675C1F4-1EDB-4A40-B840-A5B55FE3BDAE}" type="presOf" srcId="{CAC3BF70-4C14-4367-B99D-977893157C1B}" destId="{8772593E-BBDD-4E40-9141-81AC6F56A75D}" srcOrd="0" destOrd="0" presId="urn:microsoft.com/office/officeart/2008/layout/HorizontalMultiLevelHierarchy"/>
    <dgm:cxn modelId="{1216A142-0CC8-417E-A9EE-187466275E0A}" type="presOf" srcId="{63618A0F-0297-455D-AD5D-7EB15DED645B}" destId="{61738425-8047-40E2-840E-BF7EBB50B5D2}" srcOrd="1" destOrd="0" presId="urn:microsoft.com/office/officeart/2008/layout/HorizontalMultiLevelHierarchy"/>
    <dgm:cxn modelId="{AC18D770-55BF-4873-B04E-C952648D5FF2}" srcId="{D7B882FC-180A-4EA8-AEB6-1ECD6A1036C0}" destId="{E1727C20-AFAD-4F93-A640-CFD1BFAB0C19}" srcOrd="1" destOrd="0" parTransId="{63618A0F-0297-455D-AD5D-7EB15DED645B}" sibTransId="{53061DBF-B4C2-4369-A527-57119FBAD269}"/>
    <dgm:cxn modelId="{9F168670-2E1A-4FE7-84F8-14DF6DB5CE6E}" type="presOf" srcId="{175556BA-927F-4608-9822-A5B6535585BD}" destId="{60641F73-C973-4017-9E8A-42ABBC4C7F74}" srcOrd="0" destOrd="0" presId="urn:microsoft.com/office/officeart/2008/layout/HorizontalMultiLevelHierarchy"/>
    <dgm:cxn modelId="{F759B42B-5E1E-4BFF-902D-24E904281177}" type="presOf" srcId="{E01347BE-A554-4A5A-A163-6A008A7C7B41}" destId="{30450C4E-120C-4BDA-9C1C-283FF3BF1DF9}" srcOrd="0" destOrd="0" presId="urn:microsoft.com/office/officeart/2008/layout/HorizontalMultiLevelHierarchy"/>
    <dgm:cxn modelId="{E936211F-4612-4C95-99EC-D16D50D59742}" type="presParOf" srcId="{30450C4E-120C-4BDA-9C1C-283FF3BF1DF9}" destId="{C01FFD52-9A47-46B4-AD84-2CEDAABC7661}" srcOrd="0" destOrd="0" presId="urn:microsoft.com/office/officeart/2008/layout/HorizontalMultiLevelHierarchy"/>
    <dgm:cxn modelId="{5752C3F0-0ACB-4A7D-A841-A06FD7F2169A}" type="presParOf" srcId="{C01FFD52-9A47-46B4-AD84-2CEDAABC7661}" destId="{5DA875D2-80DC-4FE1-AD1C-6D986C07A761}" srcOrd="0" destOrd="0" presId="urn:microsoft.com/office/officeart/2008/layout/HorizontalMultiLevelHierarchy"/>
    <dgm:cxn modelId="{631225CA-7FF4-44CA-9FAB-C6A9BB62E092}" type="presParOf" srcId="{C01FFD52-9A47-46B4-AD84-2CEDAABC7661}" destId="{EEB2088E-E3D6-4135-BA41-4C7D36D53AC7}" srcOrd="1" destOrd="0" presId="urn:microsoft.com/office/officeart/2008/layout/HorizontalMultiLevelHierarchy"/>
    <dgm:cxn modelId="{4693EC70-291C-476D-AC32-D2D49EF03C84}" type="presParOf" srcId="{EEB2088E-E3D6-4135-BA41-4C7D36D53AC7}" destId="{60641F73-C973-4017-9E8A-42ABBC4C7F74}" srcOrd="0" destOrd="0" presId="urn:microsoft.com/office/officeart/2008/layout/HorizontalMultiLevelHierarchy"/>
    <dgm:cxn modelId="{C3AB96D3-6EAD-48B3-80E9-B4FECD2C5C8A}" type="presParOf" srcId="{60641F73-C973-4017-9E8A-42ABBC4C7F74}" destId="{A544CCA0-A30E-4F04-8C94-C28EE9DB4B58}" srcOrd="0" destOrd="0" presId="urn:microsoft.com/office/officeart/2008/layout/HorizontalMultiLevelHierarchy"/>
    <dgm:cxn modelId="{215847C9-D14D-4A69-99BA-24D40C594854}" type="presParOf" srcId="{EEB2088E-E3D6-4135-BA41-4C7D36D53AC7}" destId="{90D55200-CB39-4AE2-BAA7-359F7EDAFE6E}" srcOrd="1" destOrd="0" presId="urn:microsoft.com/office/officeart/2008/layout/HorizontalMultiLevelHierarchy"/>
    <dgm:cxn modelId="{02E35A46-98B6-402B-9880-1511D04AEBE5}" type="presParOf" srcId="{90D55200-CB39-4AE2-BAA7-359F7EDAFE6E}" destId="{8772593E-BBDD-4E40-9141-81AC6F56A75D}" srcOrd="0" destOrd="0" presId="urn:microsoft.com/office/officeart/2008/layout/HorizontalMultiLevelHierarchy"/>
    <dgm:cxn modelId="{58D128B8-51EF-4369-AD75-BD9DDDBD444E}" type="presParOf" srcId="{90D55200-CB39-4AE2-BAA7-359F7EDAFE6E}" destId="{EBAEEE76-6124-4946-8D9D-095FE45D0812}" srcOrd="1" destOrd="0" presId="urn:microsoft.com/office/officeart/2008/layout/HorizontalMultiLevelHierarchy"/>
    <dgm:cxn modelId="{B2C83FAF-7D6D-473E-B9F6-17234FB9A5F5}" type="presParOf" srcId="{EEB2088E-E3D6-4135-BA41-4C7D36D53AC7}" destId="{469AD9B3-3E10-4F9C-8680-C1799927A01C}" srcOrd="2" destOrd="0" presId="urn:microsoft.com/office/officeart/2008/layout/HorizontalMultiLevelHierarchy"/>
    <dgm:cxn modelId="{E07E8729-116B-4085-8AF0-B29AAF6523E1}" type="presParOf" srcId="{469AD9B3-3E10-4F9C-8680-C1799927A01C}" destId="{61738425-8047-40E2-840E-BF7EBB50B5D2}" srcOrd="0" destOrd="0" presId="urn:microsoft.com/office/officeart/2008/layout/HorizontalMultiLevelHierarchy"/>
    <dgm:cxn modelId="{1C3735E2-F97E-4BBF-B874-DAB55DB719AC}" type="presParOf" srcId="{EEB2088E-E3D6-4135-BA41-4C7D36D53AC7}" destId="{576F4ABC-F709-4CA7-A0E2-A10A5B49700C}" srcOrd="3" destOrd="0" presId="urn:microsoft.com/office/officeart/2008/layout/HorizontalMultiLevelHierarchy"/>
    <dgm:cxn modelId="{26B3D228-E78E-4250-87F8-2E4174B1223E}" type="presParOf" srcId="{576F4ABC-F709-4CA7-A0E2-A10A5B49700C}" destId="{A0790FE9-7561-42B3-B981-4BA8E0434884}" srcOrd="0" destOrd="0" presId="urn:microsoft.com/office/officeart/2008/layout/HorizontalMultiLevelHierarchy"/>
    <dgm:cxn modelId="{D592ADF6-997A-4F39-9958-D5A8F8E758CD}" type="presParOf" srcId="{576F4ABC-F709-4CA7-A0E2-A10A5B49700C}" destId="{A178BBF7-822F-489F-8108-2F38C94DCD9A}" srcOrd="1" destOrd="0" presId="urn:microsoft.com/office/officeart/2008/layout/HorizontalMultiLevelHierarchy"/>
    <dgm:cxn modelId="{B7F89E79-2C91-4351-8305-772FD5222E48}" type="presParOf" srcId="{EEB2088E-E3D6-4135-BA41-4C7D36D53AC7}" destId="{E3F1E3FC-0691-490B-ADA0-7F814F16EA59}" srcOrd="4" destOrd="0" presId="urn:microsoft.com/office/officeart/2008/layout/HorizontalMultiLevelHierarchy"/>
    <dgm:cxn modelId="{B6FE75B5-243B-4B6F-9268-5708C1575CB5}" type="presParOf" srcId="{E3F1E3FC-0691-490B-ADA0-7F814F16EA59}" destId="{176D6128-92D7-4B97-B16E-409999BFC564}" srcOrd="0" destOrd="0" presId="urn:microsoft.com/office/officeart/2008/layout/HorizontalMultiLevelHierarchy"/>
    <dgm:cxn modelId="{5193CE77-3E31-44B1-ACAD-E00C35796FC7}" type="presParOf" srcId="{EEB2088E-E3D6-4135-BA41-4C7D36D53AC7}" destId="{80FACDC8-84F6-4B4D-98EB-E5758CDE03C7}" srcOrd="5" destOrd="0" presId="urn:microsoft.com/office/officeart/2008/layout/HorizontalMultiLevelHierarchy"/>
    <dgm:cxn modelId="{230036A2-E779-4685-B0AD-74DEED67A927}" type="presParOf" srcId="{80FACDC8-84F6-4B4D-98EB-E5758CDE03C7}" destId="{7AFFCC38-B502-4584-A760-1FA120D96C69}" srcOrd="0" destOrd="0" presId="urn:microsoft.com/office/officeart/2008/layout/HorizontalMultiLevelHierarchy"/>
    <dgm:cxn modelId="{2562385A-D7C2-48FE-B7CA-B55B167B9A69}" type="presParOf" srcId="{80FACDC8-84F6-4B4D-98EB-E5758CDE03C7}" destId="{9D1E3E95-74BB-4083-BB3C-B91E2E32FD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1347BE-A554-4A5A-A163-6A008A7C7B41}" type="doc">
      <dgm:prSet loTypeId="urn:microsoft.com/office/officeart/2008/layout/HorizontalMultiLevelHierarchy" loCatId="hierarchy" qsTypeId="urn:microsoft.com/office/officeart/2005/8/quickstyle/3d3" qsCatId="3D" csTypeId="urn:microsoft.com/office/officeart/2005/8/colors/accent3_2" csCatId="accent3" phldr="1"/>
      <dgm:spPr/>
      <dgm:t>
        <a:bodyPr/>
        <a:lstStyle/>
        <a:p>
          <a:endParaRPr lang="es-MX"/>
        </a:p>
      </dgm:t>
    </dgm:pt>
    <dgm:pt modelId="{CAC3BF70-4C14-4367-B99D-977893157C1B}">
      <dgm:prSet phldrT="[Texto]" custT="1"/>
      <dgm:spPr>
        <a:solidFill>
          <a:srgbClr val="00B050"/>
        </a:solidFill>
      </dgm:spPr>
      <dgm:t>
        <a:bodyPr lIns="180000" rIns="180000"/>
        <a:lstStyle/>
        <a:p>
          <a:pPr algn="just"/>
          <a:r>
            <a:rPr lang="es-MX" sz="1400" b="0" dirty="0">
              <a:solidFill>
                <a:schemeClr val="bg1"/>
              </a:solidFill>
              <a:latin typeface="+mj-lt"/>
              <a:cs typeface="Arial" panose="020B0604020202020204" pitchFamily="34" charset="0"/>
            </a:rPr>
            <a:t>VII. Las pruebas que se ofrecerán en el procedimiento de responsabilidad administrativa, para acreditar la comisión de la Falta administrativa, y la responsabilidad que se atribuye al señalado como presunto responsable, </a:t>
          </a:r>
          <a:r>
            <a:rPr lang="es-MX" sz="1400" b="0" u="sng" dirty="0">
              <a:solidFill>
                <a:schemeClr val="bg1"/>
              </a:solidFill>
              <a:latin typeface="+mj-lt"/>
              <a:cs typeface="Arial" panose="020B0604020202020204" pitchFamily="34" charset="0"/>
            </a:rPr>
            <a:t>debiéndose exhibir las pruebas documentales que obren en su poder, o bien, aquellas que, no estándolo, se acredite con el acuse de recibo correspondiente debidamente sellado, que las solicitó con la debida oportunidad;</a:t>
          </a:r>
          <a:endParaRPr lang="es-MX" sz="1400" b="0" u="sng" dirty="0">
            <a:solidFill>
              <a:schemeClr val="bg1"/>
            </a:solidFill>
            <a:latin typeface="+mj-lt"/>
          </a:endParaRPr>
        </a:p>
      </dgm:t>
    </dgm:pt>
    <dgm:pt modelId="{175556BA-927F-4608-9822-A5B6535585BD}" type="parTrans" cxnId="{FA93E473-89CB-432A-861E-A472C0688B4C}">
      <dgm:prSet/>
      <dgm:spPr/>
      <dgm:t>
        <a:bodyPr/>
        <a:lstStyle/>
        <a:p>
          <a:endParaRPr lang="es-MX"/>
        </a:p>
      </dgm:t>
    </dgm:pt>
    <dgm:pt modelId="{85EA8FAF-6C73-401D-882E-A682CB61E71E}" type="sibTrans" cxnId="{FA93E473-89CB-432A-861E-A472C0688B4C}">
      <dgm:prSet/>
      <dgm:spPr/>
      <dgm:t>
        <a:bodyPr/>
        <a:lstStyle/>
        <a:p>
          <a:endParaRPr lang="es-MX"/>
        </a:p>
      </dgm:t>
    </dgm:pt>
    <dgm:pt modelId="{E1727C20-AFAD-4F93-A640-CFD1BFAB0C19}">
      <dgm:prSet custT="1"/>
      <dgm:spPr>
        <a:solidFill>
          <a:schemeClr val="bg1">
            <a:lumMod val="50000"/>
          </a:schemeClr>
        </a:solidFill>
      </dgm:spPr>
      <dgm:t>
        <a:bodyPr lIns="180000" rIns="180000"/>
        <a:lstStyle/>
        <a:p>
          <a:pPr algn="just"/>
          <a:r>
            <a:rPr lang="es-MX" sz="1400" b="0" dirty="0">
              <a:solidFill>
                <a:schemeClr val="bg1"/>
              </a:solidFill>
              <a:latin typeface="+mj-lt"/>
              <a:cs typeface="Arial" panose="020B0604020202020204" pitchFamily="34" charset="0"/>
            </a:rPr>
            <a:t>VIII. La solicitud de medidas cautelares, de ser el caso, y</a:t>
          </a:r>
          <a:endParaRPr lang="es-ES" sz="1400" b="0" dirty="0">
            <a:solidFill>
              <a:schemeClr val="bg1"/>
            </a:solidFill>
            <a:latin typeface="+mj-lt"/>
            <a:cs typeface="Arial" panose="020B0604020202020204" pitchFamily="34" charset="0"/>
          </a:endParaRPr>
        </a:p>
        <a:p>
          <a:r>
            <a:rPr lang="es-ES" sz="1400" b="0" dirty="0">
              <a:solidFill>
                <a:schemeClr val="bg1"/>
              </a:solidFill>
              <a:latin typeface="+mj-lt"/>
              <a:cs typeface="Arial" panose="020B0604020202020204" pitchFamily="34" charset="0"/>
            </a:rPr>
            <a:t>IX. Firma autógrafa de Autoridad investigadora.</a:t>
          </a:r>
          <a:endParaRPr lang="es-MX" sz="1400" b="0" dirty="0">
            <a:solidFill>
              <a:schemeClr val="bg1"/>
            </a:solidFill>
            <a:latin typeface="+mj-lt"/>
          </a:endParaRPr>
        </a:p>
      </dgm:t>
    </dgm:pt>
    <dgm:pt modelId="{63618A0F-0297-455D-AD5D-7EB15DED645B}" type="parTrans" cxnId="{AC18D770-55BF-4873-B04E-C952648D5FF2}">
      <dgm:prSet/>
      <dgm:spPr/>
      <dgm:t>
        <a:bodyPr/>
        <a:lstStyle/>
        <a:p>
          <a:endParaRPr lang="es-MX"/>
        </a:p>
      </dgm:t>
    </dgm:pt>
    <dgm:pt modelId="{53061DBF-B4C2-4369-A527-57119FBAD269}" type="sibTrans" cxnId="{AC18D770-55BF-4873-B04E-C952648D5FF2}">
      <dgm:prSet/>
      <dgm:spPr/>
      <dgm:t>
        <a:bodyPr/>
        <a:lstStyle/>
        <a:p>
          <a:endParaRPr lang="es-MX"/>
        </a:p>
      </dgm:t>
    </dgm:pt>
    <dgm:pt modelId="{D7B882FC-180A-4EA8-AEB6-1ECD6A1036C0}">
      <dgm:prSet phldrT="[Texto]" custT="1"/>
      <dgm:spPr>
        <a:solidFill>
          <a:srgbClr val="C00000"/>
        </a:solidFill>
      </dgm:spPr>
      <dgm:t>
        <a:bodyPr vert="vert" lIns="180000" tIns="72000" rIns="180000" bIns="72000"/>
        <a:lstStyle/>
        <a:p>
          <a:r>
            <a:rPr lang="es-MX" sz="1400" b="1" dirty="0">
              <a:solidFill>
                <a:schemeClr val="bg1"/>
              </a:solidFill>
              <a:latin typeface="Arial" panose="020B0604020202020204" pitchFamily="34" charset="0"/>
              <a:cs typeface="Arial" panose="020B0604020202020204" pitchFamily="34" charset="0"/>
            </a:rPr>
            <a:t>Informe de Presunta Responsabilidad Administrativa</a:t>
          </a:r>
        </a:p>
        <a:p>
          <a:endParaRPr lang="es-MX" sz="1400" b="1" dirty="0">
            <a:solidFill>
              <a:schemeClr val="bg1"/>
            </a:solidFill>
            <a:latin typeface="Arial" panose="020B0604020202020204" pitchFamily="34" charset="0"/>
            <a:cs typeface="Arial" panose="020B0604020202020204" pitchFamily="34" charset="0"/>
          </a:endParaRPr>
        </a:p>
        <a:p>
          <a:r>
            <a:rPr lang="es-MX" sz="1400" b="1" dirty="0">
              <a:solidFill>
                <a:schemeClr val="bg1"/>
              </a:solidFill>
              <a:latin typeface="Arial" panose="020B0604020202020204" pitchFamily="34" charset="0"/>
              <a:cs typeface="Arial" panose="020B0604020202020204" pitchFamily="34" charset="0"/>
            </a:rPr>
            <a:t>L.G.R.A.</a:t>
          </a:r>
        </a:p>
        <a:p>
          <a:r>
            <a:rPr lang="es-MX" sz="1400" b="1" dirty="0">
              <a:solidFill>
                <a:schemeClr val="bg1"/>
              </a:solidFill>
              <a:latin typeface="Arial" panose="020B0604020202020204" pitchFamily="34" charset="0"/>
              <a:cs typeface="Arial" panose="020B0604020202020204" pitchFamily="34" charset="0"/>
            </a:rPr>
            <a:t>Art. 194 </a:t>
          </a:r>
          <a:endParaRPr lang="es-MX" sz="1400" b="1" dirty="0">
            <a:solidFill>
              <a:schemeClr val="bg1"/>
            </a:solidFill>
          </a:endParaRPr>
        </a:p>
      </dgm:t>
    </dgm:pt>
    <dgm:pt modelId="{C7EF4B44-66B9-4AC8-9C7C-FFF2864E0FC6}" type="sibTrans" cxnId="{5C1E1BF0-91B0-4E89-839C-9AE58948BD71}">
      <dgm:prSet/>
      <dgm:spPr/>
      <dgm:t>
        <a:bodyPr/>
        <a:lstStyle/>
        <a:p>
          <a:endParaRPr lang="es-MX"/>
        </a:p>
      </dgm:t>
    </dgm:pt>
    <dgm:pt modelId="{30160DA3-78E1-4FE1-90BB-4E62C3211005}" type="parTrans" cxnId="{5C1E1BF0-91B0-4E89-839C-9AE58948BD71}">
      <dgm:prSet/>
      <dgm:spPr/>
      <dgm:t>
        <a:bodyPr/>
        <a:lstStyle/>
        <a:p>
          <a:endParaRPr lang="es-MX"/>
        </a:p>
      </dgm:t>
    </dgm:pt>
    <dgm:pt modelId="{30450C4E-120C-4BDA-9C1C-283FF3BF1DF9}" type="pres">
      <dgm:prSet presAssocID="{E01347BE-A554-4A5A-A163-6A008A7C7B41}" presName="Name0" presStyleCnt="0">
        <dgm:presLayoutVars>
          <dgm:chPref val="1"/>
          <dgm:dir/>
          <dgm:animOne val="branch"/>
          <dgm:animLvl val="lvl"/>
          <dgm:resizeHandles val="exact"/>
        </dgm:presLayoutVars>
      </dgm:prSet>
      <dgm:spPr/>
      <dgm:t>
        <a:bodyPr/>
        <a:lstStyle/>
        <a:p>
          <a:endParaRPr lang="es-MX"/>
        </a:p>
      </dgm:t>
    </dgm:pt>
    <dgm:pt modelId="{C01FFD52-9A47-46B4-AD84-2CEDAABC7661}" type="pres">
      <dgm:prSet presAssocID="{D7B882FC-180A-4EA8-AEB6-1ECD6A1036C0}" presName="root1" presStyleCnt="0"/>
      <dgm:spPr/>
    </dgm:pt>
    <dgm:pt modelId="{5DA875D2-80DC-4FE1-AD1C-6D986C07A761}" type="pres">
      <dgm:prSet presAssocID="{D7B882FC-180A-4EA8-AEB6-1ECD6A1036C0}" presName="LevelOneTextNode" presStyleLbl="node0" presStyleIdx="0" presStyleCnt="1" custScaleX="336812" custLinFactNeighborX="-609" custLinFactNeighborY="-20">
        <dgm:presLayoutVars>
          <dgm:chPref val="3"/>
        </dgm:presLayoutVars>
      </dgm:prSet>
      <dgm:spPr/>
      <dgm:t>
        <a:bodyPr/>
        <a:lstStyle/>
        <a:p>
          <a:endParaRPr lang="es-MX"/>
        </a:p>
      </dgm:t>
    </dgm:pt>
    <dgm:pt modelId="{EEB2088E-E3D6-4135-BA41-4C7D36D53AC7}" type="pres">
      <dgm:prSet presAssocID="{D7B882FC-180A-4EA8-AEB6-1ECD6A1036C0}" presName="level2hierChild" presStyleCnt="0"/>
      <dgm:spPr/>
    </dgm:pt>
    <dgm:pt modelId="{60641F73-C973-4017-9E8A-42ABBC4C7F74}" type="pres">
      <dgm:prSet presAssocID="{175556BA-927F-4608-9822-A5B6535585BD}" presName="conn2-1" presStyleLbl="parChTrans1D2" presStyleIdx="0" presStyleCnt="2"/>
      <dgm:spPr/>
      <dgm:t>
        <a:bodyPr/>
        <a:lstStyle/>
        <a:p>
          <a:endParaRPr lang="es-MX"/>
        </a:p>
      </dgm:t>
    </dgm:pt>
    <dgm:pt modelId="{A544CCA0-A30E-4F04-8C94-C28EE9DB4B58}" type="pres">
      <dgm:prSet presAssocID="{175556BA-927F-4608-9822-A5B6535585BD}" presName="connTx" presStyleLbl="parChTrans1D2" presStyleIdx="0" presStyleCnt="2"/>
      <dgm:spPr/>
      <dgm:t>
        <a:bodyPr/>
        <a:lstStyle/>
        <a:p>
          <a:endParaRPr lang="es-MX"/>
        </a:p>
      </dgm:t>
    </dgm:pt>
    <dgm:pt modelId="{90D55200-CB39-4AE2-BAA7-359F7EDAFE6E}" type="pres">
      <dgm:prSet presAssocID="{CAC3BF70-4C14-4367-B99D-977893157C1B}" presName="root2" presStyleCnt="0"/>
      <dgm:spPr/>
    </dgm:pt>
    <dgm:pt modelId="{8772593E-BBDD-4E40-9141-81AC6F56A75D}" type="pres">
      <dgm:prSet presAssocID="{CAC3BF70-4C14-4367-B99D-977893157C1B}" presName="LevelTwoTextNode" presStyleLbl="node2" presStyleIdx="0" presStyleCnt="2" custScaleX="357641" custScaleY="274341" custLinFactNeighborX="258" custLinFactNeighborY="953">
        <dgm:presLayoutVars>
          <dgm:chPref val="3"/>
        </dgm:presLayoutVars>
      </dgm:prSet>
      <dgm:spPr/>
      <dgm:t>
        <a:bodyPr/>
        <a:lstStyle/>
        <a:p>
          <a:endParaRPr lang="es-MX"/>
        </a:p>
      </dgm:t>
    </dgm:pt>
    <dgm:pt modelId="{EBAEEE76-6124-4946-8D9D-095FE45D0812}" type="pres">
      <dgm:prSet presAssocID="{CAC3BF70-4C14-4367-B99D-977893157C1B}" presName="level3hierChild" presStyleCnt="0"/>
      <dgm:spPr/>
    </dgm:pt>
    <dgm:pt modelId="{469AD9B3-3E10-4F9C-8680-C1799927A01C}" type="pres">
      <dgm:prSet presAssocID="{63618A0F-0297-455D-AD5D-7EB15DED645B}" presName="conn2-1" presStyleLbl="parChTrans1D2" presStyleIdx="1" presStyleCnt="2"/>
      <dgm:spPr/>
      <dgm:t>
        <a:bodyPr/>
        <a:lstStyle/>
        <a:p>
          <a:endParaRPr lang="es-MX"/>
        </a:p>
      </dgm:t>
    </dgm:pt>
    <dgm:pt modelId="{61738425-8047-40E2-840E-BF7EBB50B5D2}" type="pres">
      <dgm:prSet presAssocID="{63618A0F-0297-455D-AD5D-7EB15DED645B}" presName="connTx" presStyleLbl="parChTrans1D2" presStyleIdx="1" presStyleCnt="2"/>
      <dgm:spPr/>
      <dgm:t>
        <a:bodyPr/>
        <a:lstStyle/>
        <a:p>
          <a:endParaRPr lang="es-MX"/>
        </a:p>
      </dgm:t>
    </dgm:pt>
    <dgm:pt modelId="{576F4ABC-F709-4CA7-A0E2-A10A5B49700C}" type="pres">
      <dgm:prSet presAssocID="{E1727C20-AFAD-4F93-A640-CFD1BFAB0C19}" presName="root2" presStyleCnt="0"/>
      <dgm:spPr/>
    </dgm:pt>
    <dgm:pt modelId="{A0790FE9-7561-42B3-B981-4BA8E0434884}" type="pres">
      <dgm:prSet presAssocID="{E1727C20-AFAD-4F93-A640-CFD1BFAB0C19}" presName="LevelTwoTextNode" presStyleLbl="node2" presStyleIdx="1" presStyleCnt="2" custScaleX="357578" custScaleY="181388" custLinFactNeighborX="-300" custLinFactNeighborY="17745">
        <dgm:presLayoutVars>
          <dgm:chPref val="3"/>
        </dgm:presLayoutVars>
      </dgm:prSet>
      <dgm:spPr/>
      <dgm:t>
        <a:bodyPr/>
        <a:lstStyle/>
        <a:p>
          <a:endParaRPr lang="es-MX"/>
        </a:p>
      </dgm:t>
    </dgm:pt>
    <dgm:pt modelId="{A178BBF7-822F-489F-8108-2F38C94DCD9A}" type="pres">
      <dgm:prSet presAssocID="{E1727C20-AFAD-4F93-A640-CFD1BFAB0C19}" presName="level3hierChild" presStyleCnt="0"/>
      <dgm:spPr/>
    </dgm:pt>
  </dgm:ptLst>
  <dgm:cxnLst>
    <dgm:cxn modelId="{AB78DF82-84BF-4C35-9769-143D0CFDB1B2}" type="presOf" srcId="{D7B882FC-180A-4EA8-AEB6-1ECD6A1036C0}" destId="{5DA875D2-80DC-4FE1-AD1C-6D986C07A761}" srcOrd="0" destOrd="0" presId="urn:microsoft.com/office/officeart/2008/layout/HorizontalMultiLevelHierarchy"/>
    <dgm:cxn modelId="{5C1E1BF0-91B0-4E89-839C-9AE58948BD71}" srcId="{E01347BE-A554-4A5A-A163-6A008A7C7B41}" destId="{D7B882FC-180A-4EA8-AEB6-1ECD6A1036C0}" srcOrd="0" destOrd="0" parTransId="{30160DA3-78E1-4FE1-90BB-4E62C3211005}" sibTransId="{C7EF4B44-66B9-4AC8-9C7C-FFF2864E0FC6}"/>
    <dgm:cxn modelId="{B4E168E9-A1C7-437D-A47D-3345CEBB4899}" type="presOf" srcId="{E01347BE-A554-4A5A-A163-6A008A7C7B41}" destId="{30450C4E-120C-4BDA-9C1C-283FF3BF1DF9}" srcOrd="0" destOrd="0" presId="urn:microsoft.com/office/officeart/2008/layout/HorizontalMultiLevelHierarchy"/>
    <dgm:cxn modelId="{466E5FB9-337E-4133-85BD-20E9F2690FD2}" type="presOf" srcId="{63618A0F-0297-455D-AD5D-7EB15DED645B}" destId="{469AD9B3-3E10-4F9C-8680-C1799927A01C}" srcOrd="0" destOrd="0" presId="urn:microsoft.com/office/officeart/2008/layout/HorizontalMultiLevelHierarchy"/>
    <dgm:cxn modelId="{BFCAAC26-073E-4B3F-96C1-AF19DFC8AA08}" type="presOf" srcId="{E1727C20-AFAD-4F93-A640-CFD1BFAB0C19}" destId="{A0790FE9-7561-42B3-B981-4BA8E0434884}" srcOrd="0" destOrd="0" presId="urn:microsoft.com/office/officeart/2008/layout/HorizontalMultiLevelHierarchy"/>
    <dgm:cxn modelId="{FA93E473-89CB-432A-861E-A472C0688B4C}" srcId="{D7B882FC-180A-4EA8-AEB6-1ECD6A1036C0}" destId="{CAC3BF70-4C14-4367-B99D-977893157C1B}" srcOrd="0" destOrd="0" parTransId="{175556BA-927F-4608-9822-A5B6535585BD}" sibTransId="{85EA8FAF-6C73-401D-882E-A682CB61E71E}"/>
    <dgm:cxn modelId="{CB3D9ECC-A5B0-4026-B5E3-30859476FF6E}" type="presOf" srcId="{175556BA-927F-4608-9822-A5B6535585BD}" destId="{A544CCA0-A30E-4F04-8C94-C28EE9DB4B58}" srcOrd="1" destOrd="0" presId="urn:microsoft.com/office/officeart/2008/layout/HorizontalMultiLevelHierarchy"/>
    <dgm:cxn modelId="{FED57408-4CFF-43E8-A8B0-0956F9837CF8}" type="presOf" srcId="{CAC3BF70-4C14-4367-B99D-977893157C1B}" destId="{8772593E-BBDD-4E40-9141-81AC6F56A75D}" srcOrd="0" destOrd="0" presId="urn:microsoft.com/office/officeart/2008/layout/HorizontalMultiLevelHierarchy"/>
    <dgm:cxn modelId="{AC18D770-55BF-4873-B04E-C952648D5FF2}" srcId="{D7B882FC-180A-4EA8-AEB6-1ECD6A1036C0}" destId="{E1727C20-AFAD-4F93-A640-CFD1BFAB0C19}" srcOrd="1" destOrd="0" parTransId="{63618A0F-0297-455D-AD5D-7EB15DED645B}" sibTransId="{53061DBF-B4C2-4369-A527-57119FBAD269}"/>
    <dgm:cxn modelId="{9294A858-6E32-4FF4-947D-A8AC8ADADBF0}" type="presOf" srcId="{63618A0F-0297-455D-AD5D-7EB15DED645B}" destId="{61738425-8047-40E2-840E-BF7EBB50B5D2}" srcOrd="1" destOrd="0" presId="urn:microsoft.com/office/officeart/2008/layout/HorizontalMultiLevelHierarchy"/>
    <dgm:cxn modelId="{665D5E1C-0EEC-436D-95DD-27E2F870C8F7}" type="presOf" srcId="{175556BA-927F-4608-9822-A5B6535585BD}" destId="{60641F73-C973-4017-9E8A-42ABBC4C7F74}" srcOrd="0" destOrd="0" presId="urn:microsoft.com/office/officeart/2008/layout/HorizontalMultiLevelHierarchy"/>
    <dgm:cxn modelId="{6BC998A4-5D59-4318-B17E-AAB69B74688F}" type="presParOf" srcId="{30450C4E-120C-4BDA-9C1C-283FF3BF1DF9}" destId="{C01FFD52-9A47-46B4-AD84-2CEDAABC7661}" srcOrd="0" destOrd="0" presId="urn:microsoft.com/office/officeart/2008/layout/HorizontalMultiLevelHierarchy"/>
    <dgm:cxn modelId="{5061E279-5049-423F-9633-6C972BB56AA3}" type="presParOf" srcId="{C01FFD52-9A47-46B4-AD84-2CEDAABC7661}" destId="{5DA875D2-80DC-4FE1-AD1C-6D986C07A761}" srcOrd="0" destOrd="0" presId="urn:microsoft.com/office/officeart/2008/layout/HorizontalMultiLevelHierarchy"/>
    <dgm:cxn modelId="{93BDD10A-15D2-431C-9113-44A8A8CBCD1C}" type="presParOf" srcId="{C01FFD52-9A47-46B4-AD84-2CEDAABC7661}" destId="{EEB2088E-E3D6-4135-BA41-4C7D36D53AC7}" srcOrd="1" destOrd="0" presId="urn:microsoft.com/office/officeart/2008/layout/HorizontalMultiLevelHierarchy"/>
    <dgm:cxn modelId="{6A1A459F-2C93-443E-9402-A51C984C7AD1}" type="presParOf" srcId="{EEB2088E-E3D6-4135-BA41-4C7D36D53AC7}" destId="{60641F73-C973-4017-9E8A-42ABBC4C7F74}" srcOrd="0" destOrd="0" presId="urn:microsoft.com/office/officeart/2008/layout/HorizontalMultiLevelHierarchy"/>
    <dgm:cxn modelId="{D5C550A6-EBED-4A01-B2A9-A510FC63F2DF}" type="presParOf" srcId="{60641F73-C973-4017-9E8A-42ABBC4C7F74}" destId="{A544CCA0-A30E-4F04-8C94-C28EE9DB4B58}" srcOrd="0" destOrd="0" presId="urn:microsoft.com/office/officeart/2008/layout/HorizontalMultiLevelHierarchy"/>
    <dgm:cxn modelId="{45D61AB2-438E-42FD-9A8E-5F9BD709B923}" type="presParOf" srcId="{EEB2088E-E3D6-4135-BA41-4C7D36D53AC7}" destId="{90D55200-CB39-4AE2-BAA7-359F7EDAFE6E}" srcOrd="1" destOrd="0" presId="urn:microsoft.com/office/officeart/2008/layout/HorizontalMultiLevelHierarchy"/>
    <dgm:cxn modelId="{FE20BD92-1810-4E74-8A0B-55F049C75B53}" type="presParOf" srcId="{90D55200-CB39-4AE2-BAA7-359F7EDAFE6E}" destId="{8772593E-BBDD-4E40-9141-81AC6F56A75D}" srcOrd="0" destOrd="0" presId="urn:microsoft.com/office/officeart/2008/layout/HorizontalMultiLevelHierarchy"/>
    <dgm:cxn modelId="{1E76486B-83DD-47D2-B6D2-2EBFC31A0633}" type="presParOf" srcId="{90D55200-CB39-4AE2-BAA7-359F7EDAFE6E}" destId="{EBAEEE76-6124-4946-8D9D-095FE45D0812}" srcOrd="1" destOrd="0" presId="urn:microsoft.com/office/officeart/2008/layout/HorizontalMultiLevelHierarchy"/>
    <dgm:cxn modelId="{413871FF-CC5A-4676-9B03-F158A5BD39D6}" type="presParOf" srcId="{EEB2088E-E3D6-4135-BA41-4C7D36D53AC7}" destId="{469AD9B3-3E10-4F9C-8680-C1799927A01C}" srcOrd="2" destOrd="0" presId="urn:microsoft.com/office/officeart/2008/layout/HorizontalMultiLevelHierarchy"/>
    <dgm:cxn modelId="{C7AD370C-1F9B-4665-B8D3-BC934136B126}" type="presParOf" srcId="{469AD9B3-3E10-4F9C-8680-C1799927A01C}" destId="{61738425-8047-40E2-840E-BF7EBB50B5D2}" srcOrd="0" destOrd="0" presId="urn:microsoft.com/office/officeart/2008/layout/HorizontalMultiLevelHierarchy"/>
    <dgm:cxn modelId="{0C7DD2C1-E805-4BB7-A8DE-23BE14C09626}" type="presParOf" srcId="{EEB2088E-E3D6-4135-BA41-4C7D36D53AC7}" destId="{576F4ABC-F709-4CA7-A0E2-A10A5B49700C}" srcOrd="3" destOrd="0" presId="urn:microsoft.com/office/officeart/2008/layout/HorizontalMultiLevelHierarchy"/>
    <dgm:cxn modelId="{D8427842-15AB-41DF-9B7D-FD55E046233A}" type="presParOf" srcId="{576F4ABC-F709-4CA7-A0E2-A10A5B49700C}" destId="{A0790FE9-7561-42B3-B981-4BA8E0434884}" srcOrd="0" destOrd="0" presId="urn:microsoft.com/office/officeart/2008/layout/HorizontalMultiLevelHierarchy"/>
    <dgm:cxn modelId="{A8C572C1-E92F-4154-B0B3-D16DEFB49575}" type="presParOf" srcId="{576F4ABC-F709-4CA7-A0E2-A10A5B49700C}" destId="{A178BBF7-822F-489F-8108-2F38C94DCD9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3BF85B-C804-4E34-9573-072B411347F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4A59F29F-9633-443A-A819-BF4DF9F410E6}">
      <dgm:prSet phldrT="[Texto]" custT="1"/>
      <dgm:spPr>
        <a:solidFill>
          <a:srgbClr val="C00000"/>
        </a:solidFill>
        <a:ln>
          <a:solidFill>
            <a:schemeClr val="bg1"/>
          </a:solidFill>
        </a:ln>
        <a:effectLst/>
        <a:scene3d>
          <a:camera prst="orthographicFront">
            <a:rot lat="0" lon="0" rev="0"/>
          </a:camera>
          <a:lightRig rig="glow" dir="t">
            <a:rot lat="0" lon="0" rev="14100000"/>
          </a:lightRig>
        </a:scene3d>
        <a:sp3d prstMaterial="softEdge">
          <a:bevelT w="127000" prst="artDeco"/>
        </a:sp3d>
      </dgm:spPr>
      <dgm:t>
        <a:bodyPr/>
        <a:lstStyle/>
        <a:p>
          <a:r>
            <a:rPr lang="es-MX" sz="1700" b="1" dirty="0">
              <a:solidFill>
                <a:schemeClr val="bg1"/>
              </a:solidFill>
              <a:latin typeface="Arial" pitchFamily="34" charset="0"/>
              <a:cs typeface="Arial" pitchFamily="34" charset="0"/>
            </a:rPr>
            <a:t>Acuerdo de inicio </a:t>
          </a:r>
        </a:p>
        <a:p>
          <a:r>
            <a:rPr lang="es-MX" sz="1200" b="1" dirty="0">
              <a:solidFill>
                <a:schemeClr val="bg1"/>
              </a:solidFill>
              <a:latin typeface="Arial" pitchFamily="34" charset="0"/>
              <a:cs typeface="Arial" pitchFamily="34" charset="0"/>
            </a:rPr>
            <a:t>Art. 208</a:t>
          </a:r>
        </a:p>
      </dgm:t>
    </dgm:pt>
    <dgm:pt modelId="{A535C09A-5B56-4353-B120-97ADC177BD42}" type="parTrans" cxnId="{06DDEC4A-4AB0-4AB3-83D8-C84E10F0293B}">
      <dgm:prSet/>
      <dgm:spPr/>
      <dgm:t>
        <a:bodyPr/>
        <a:lstStyle/>
        <a:p>
          <a:endParaRPr lang="es-MX"/>
        </a:p>
      </dgm:t>
    </dgm:pt>
    <dgm:pt modelId="{0DEC3EBA-49F8-493C-876A-450BAE031D6F}" type="sibTrans" cxnId="{06DDEC4A-4AB0-4AB3-83D8-C84E10F0293B}">
      <dgm:prSet/>
      <dgm:spPr/>
      <dgm:t>
        <a:bodyPr/>
        <a:lstStyle/>
        <a:p>
          <a:endParaRPr lang="es-MX"/>
        </a:p>
      </dgm:t>
    </dgm:pt>
    <dgm:pt modelId="{E41119BC-63DB-44D1-833F-048A65893F43}">
      <dgm:prSet phldrT="[Texto]">
        <dgm:style>
          <a:lnRef idx="2">
            <a:schemeClr val="accent3"/>
          </a:lnRef>
          <a:fillRef idx="1">
            <a:schemeClr val="lt1"/>
          </a:fillRef>
          <a:effectRef idx="0">
            <a:schemeClr val="accent3"/>
          </a:effectRef>
          <a:fontRef idx="minor">
            <a:schemeClr val="dk1"/>
          </a:fontRef>
        </dgm:style>
      </dgm:prSet>
      <dgm:spPr>
        <a:solidFill>
          <a:srgbClr val="00B050"/>
        </a:solidFill>
        <a:ln w="76200">
          <a:solidFill>
            <a:srgbClr val="006600"/>
          </a:solidFill>
        </a:ln>
      </dgm:spPr>
      <dgm:t>
        <a:bodyPr/>
        <a:lstStyle/>
        <a:p>
          <a:pPr algn="just"/>
          <a:r>
            <a:rPr lang="es-MX" dirty="0">
              <a:solidFill>
                <a:schemeClr val="bg1"/>
              </a:solidFill>
              <a:latin typeface="Arial" pitchFamily="34" charset="0"/>
              <a:cs typeface="Arial" pitchFamily="34" charset="0"/>
            </a:rPr>
            <a:t>Dará inicio cuando las autoridades substanciadoras, admitan el I.P.R.</a:t>
          </a:r>
          <a:r>
            <a:rPr lang="es-ES" dirty="0">
              <a:solidFill>
                <a:schemeClr val="bg1"/>
              </a:solidFill>
              <a:latin typeface="Arial" pitchFamily="34" charset="0"/>
              <a:cs typeface="Arial" pitchFamily="34" charset="0"/>
            </a:rPr>
            <a:t>A.</a:t>
          </a:r>
          <a:endParaRPr lang="es-MX" dirty="0">
            <a:solidFill>
              <a:schemeClr val="bg1"/>
            </a:solidFill>
          </a:endParaRPr>
        </a:p>
      </dgm:t>
    </dgm:pt>
    <dgm:pt modelId="{7A1DB7AB-D95E-4F77-BEA9-C98904E9DC42}" type="parTrans" cxnId="{6B15BEE3-E8EF-4272-A48C-102AF433881D}">
      <dgm:prSet/>
      <dgm:spPr/>
      <dgm:t>
        <a:bodyPr/>
        <a:lstStyle/>
        <a:p>
          <a:endParaRPr lang="es-MX"/>
        </a:p>
      </dgm:t>
    </dgm:pt>
    <dgm:pt modelId="{97D6B382-B08D-405C-AF2E-44F5C915A9CF}" type="sibTrans" cxnId="{6B15BEE3-E8EF-4272-A48C-102AF433881D}">
      <dgm:prSet/>
      <dgm:spPr/>
      <dgm:t>
        <a:bodyPr/>
        <a:lstStyle/>
        <a:p>
          <a:endParaRPr lang="es-MX"/>
        </a:p>
      </dgm:t>
    </dgm:pt>
    <dgm:pt modelId="{A298D0B1-7C77-42F2-AB3F-F5C4EBD77170}" type="pres">
      <dgm:prSet presAssocID="{193BF85B-C804-4E34-9573-072B411347F3}" presName="theList" presStyleCnt="0">
        <dgm:presLayoutVars>
          <dgm:dir/>
          <dgm:animLvl val="lvl"/>
          <dgm:resizeHandles val="exact"/>
        </dgm:presLayoutVars>
      </dgm:prSet>
      <dgm:spPr/>
      <dgm:t>
        <a:bodyPr/>
        <a:lstStyle/>
        <a:p>
          <a:endParaRPr lang="es-MX"/>
        </a:p>
      </dgm:t>
    </dgm:pt>
    <dgm:pt modelId="{A2ABDFEE-724D-4349-997E-41CD5989F401}" type="pres">
      <dgm:prSet presAssocID="{4A59F29F-9633-443A-A819-BF4DF9F410E6}" presName="compNode" presStyleCnt="0"/>
      <dgm:spPr/>
    </dgm:pt>
    <dgm:pt modelId="{C3810B9F-B503-4611-AD80-7ED9CD47B409}" type="pres">
      <dgm:prSet presAssocID="{4A59F29F-9633-443A-A819-BF4DF9F410E6}" presName="noGeometry" presStyleCnt="0"/>
      <dgm:spPr/>
    </dgm:pt>
    <dgm:pt modelId="{84CC142D-32D7-4C55-AE8E-8F732F7AAFE5}" type="pres">
      <dgm:prSet presAssocID="{4A59F29F-9633-443A-A819-BF4DF9F410E6}" presName="childTextVisible" presStyleLbl="bgAccFollowNode1" presStyleIdx="0" presStyleCnt="1" custScaleX="118054" custLinFactNeighborY="1264">
        <dgm:presLayoutVars>
          <dgm:bulletEnabled val="1"/>
        </dgm:presLayoutVars>
      </dgm:prSet>
      <dgm:spPr/>
      <dgm:t>
        <a:bodyPr/>
        <a:lstStyle/>
        <a:p>
          <a:endParaRPr lang="es-MX"/>
        </a:p>
      </dgm:t>
    </dgm:pt>
    <dgm:pt modelId="{2F58117D-70D6-4964-BAF0-E80FE967C8F6}" type="pres">
      <dgm:prSet presAssocID="{4A59F29F-9633-443A-A819-BF4DF9F410E6}" presName="childTextHidden" presStyleLbl="bgAccFollowNode1" presStyleIdx="0" presStyleCnt="1"/>
      <dgm:spPr/>
      <dgm:t>
        <a:bodyPr/>
        <a:lstStyle/>
        <a:p>
          <a:endParaRPr lang="es-MX"/>
        </a:p>
      </dgm:t>
    </dgm:pt>
    <dgm:pt modelId="{E9D33D1A-8F96-48BB-9F11-E49101976AE5}" type="pres">
      <dgm:prSet presAssocID="{4A59F29F-9633-443A-A819-BF4DF9F410E6}" presName="parentText" presStyleLbl="node1" presStyleIdx="0" presStyleCnt="1" custLinFactNeighborX="-23338">
        <dgm:presLayoutVars>
          <dgm:chMax val="1"/>
          <dgm:bulletEnabled val="1"/>
        </dgm:presLayoutVars>
      </dgm:prSet>
      <dgm:spPr/>
      <dgm:t>
        <a:bodyPr/>
        <a:lstStyle/>
        <a:p>
          <a:endParaRPr lang="es-MX"/>
        </a:p>
      </dgm:t>
    </dgm:pt>
  </dgm:ptLst>
  <dgm:cxnLst>
    <dgm:cxn modelId="{B097F826-79DA-45F0-9E17-379ABC8F0BBA}" type="presOf" srcId="{E41119BC-63DB-44D1-833F-048A65893F43}" destId="{84CC142D-32D7-4C55-AE8E-8F732F7AAFE5}" srcOrd="0" destOrd="0" presId="urn:microsoft.com/office/officeart/2005/8/layout/hProcess6"/>
    <dgm:cxn modelId="{B1076E59-122B-4F26-9069-AD661B8610C7}" type="presOf" srcId="{193BF85B-C804-4E34-9573-072B411347F3}" destId="{A298D0B1-7C77-42F2-AB3F-F5C4EBD77170}" srcOrd="0" destOrd="0" presId="urn:microsoft.com/office/officeart/2005/8/layout/hProcess6"/>
    <dgm:cxn modelId="{06DDEC4A-4AB0-4AB3-83D8-C84E10F0293B}" srcId="{193BF85B-C804-4E34-9573-072B411347F3}" destId="{4A59F29F-9633-443A-A819-BF4DF9F410E6}" srcOrd="0" destOrd="0" parTransId="{A535C09A-5B56-4353-B120-97ADC177BD42}" sibTransId="{0DEC3EBA-49F8-493C-876A-450BAE031D6F}"/>
    <dgm:cxn modelId="{C6853209-555E-4067-8F3A-25E5EF8D1FDF}" type="presOf" srcId="{E41119BC-63DB-44D1-833F-048A65893F43}" destId="{2F58117D-70D6-4964-BAF0-E80FE967C8F6}" srcOrd="1" destOrd="0" presId="urn:microsoft.com/office/officeart/2005/8/layout/hProcess6"/>
    <dgm:cxn modelId="{D10E4294-A2CD-4CE0-B4E7-F9AAAB74F468}" type="presOf" srcId="{4A59F29F-9633-443A-A819-BF4DF9F410E6}" destId="{E9D33D1A-8F96-48BB-9F11-E49101976AE5}" srcOrd="0" destOrd="0" presId="urn:microsoft.com/office/officeart/2005/8/layout/hProcess6"/>
    <dgm:cxn modelId="{6B15BEE3-E8EF-4272-A48C-102AF433881D}" srcId="{4A59F29F-9633-443A-A819-BF4DF9F410E6}" destId="{E41119BC-63DB-44D1-833F-048A65893F43}" srcOrd="0" destOrd="0" parTransId="{7A1DB7AB-D95E-4F77-BEA9-C98904E9DC42}" sibTransId="{97D6B382-B08D-405C-AF2E-44F5C915A9CF}"/>
    <dgm:cxn modelId="{5825C28D-1DCC-4CF5-AA6A-ED2866E89EDA}" type="presParOf" srcId="{A298D0B1-7C77-42F2-AB3F-F5C4EBD77170}" destId="{A2ABDFEE-724D-4349-997E-41CD5989F401}" srcOrd="0" destOrd="0" presId="urn:microsoft.com/office/officeart/2005/8/layout/hProcess6"/>
    <dgm:cxn modelId="{5071266E-75AB-4584-84EA-0DA50063E5F7}" type="presParOf" srcId="{A2ABDFEE-724D-4349-997E-41CD5989F401}" destId="{C3810B9F-B503-4611-AD80-7ED9CD47B409}" srcOrd="0" destOrd="0" presId="urn:microsoft.com/office/officeart/2005/8/layout/hProcess6"/>
    <dgm:cxn modelId="{FB287558-08A1-412A-B708-86438D7D0770}" type="presParOf" srcId="{A2ABDFEE-724D-4349-997E-41CD5989F401}" destId="{84CC142D-32D7-4C55-AE8E-8F732F7AAFE5}" srcOrd="1" destOrd="0" presId="urn:microsoft.com/office/officeart/2005/8/layout/hProcess6"/>
    <dgm:cxn modelId="{18AAC93A-5360-4CD9-B4A7-9C8C67D7BC80}" type="presParOf" srcId="{A2ABDFEE-724D-4349-997E-41CD5989F401}" destId="{2F58117D-70D6-4964-BAF0-E80FE967C8F6}" srcOrd="2" destOrd="0" presId="urn:microsoft.com/office/officeart/2005/8/layout/hProcess6"/>
    <dgm:cxn modelId="{94AE0BDE-ED6E-4855-AF4D-EC7C6C05BBF6}" type="presParOf" srcId="{A2ABDFEE-724D-4349-997E-41CD5989F401}" destId="{E9D33D1A-8F96-48BB-9F11-E49101976AE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1F5ED-32B0-4988-819D-41847390166E}"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s-MX"/>
        </a:p>
      </dgm:t>
    </dgm:pt>
    <dgm:pt modelId="{CFC349AE-8AD8-4C46-9146-ADD70B6104AC}" type="pres">
      <dgm:prSet presAssocID="{F651F5ED-32B0-4988-819D-41847390166E}" presName="hierChild1" presStyleCnt="0">
        <dgm:presLayoutVars>
          <dgm:chPref val="1"/>
          <dgm:dir/>
          <dgm:animOne val="branch"/>
          <dgm:animLvl val="lvl"/>
          <dgm:resizeHandles/>
        </dgm:presLayoutVars>
      </dgm:prSet>
      <dgm:spPr/>
      <dgm:t>
        <a:bodyPr/>
        <a:lstStyle/>
        <a:p>
          <a:endParaRPr lang="es-MX"/>
        </a:p>
      </dgm:t>
    </dgm:pt>
  </dgm:ptLst>
  <dgm:cxnLst>
    <dgm:cxn modelId="{9AEE9D00-3FD4-43BF-8ADA-B98ABB9E80B6}" type="presOf" srcId="{F651F5ED-32B0-4988-819D-41847390166E}" destId="{CFC349AE-8AD8-4C46-9146-ADD70B6104AC}"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FE776-BF42-40B2-9C39-5340F02A44D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90690911-A5A8-45A6-A7D4-0A2704C99CF2}">
      <dgm:prSet phldrT="[Texto]" custT="1"/>
      <dgm:spPr>
        <a:solidFill>
          <a:schemeClr val="tx2">
            <a:lumMod val="40000"/>
            <a:lumOff val="60000"/>
            <a:alpha val="50000"/>
          </a:schemeClr>
        </a:solidFill>
      </dgm:spPr>
      <dgm:t>
        <a:bodyPr/>
        <a:lstStyle/>
        <a:p>
          <a:r>
            <a:rPr lang="es-MX" sz="1800" b="1" dirty="0" smtClean="0">
              <a:effectLst/>
              <a:latin typeface="Arial" pitchFamily="34" charset="0"/>
              <a:cs typeface="Arial" pitchFamily="34" charset="0"/>
            </a:rPr>
            <a:t>COMPETENCIA</a:t>
          </a:r>
          <a:r>
            <a:rPr lang="es-MX" sz="1800" b="1" dirty="0" smtClean="0">
              <a:latin typeface="Arial" pitchFamily="34" charset="0"/>
              <a:cs typeface="Arial" pitchFamily="34" charset="0"/>
            </a:rPr>
            <a:t> DE LA </a:t>
          </a:r>
          <a:r>
            <a:rPr lang="es-MX" sz="1800" b="1" dirty="0" smtClean="0">
              <a:effectLst/>
              <a:latin typeface="Arial" panose="020B0604020202020204" pitchFamily="34" charset="0"/>
              <a:cs typeface="Arial" panose="020B0604020202020204" pitchFamily="34" charset="0"/>
            </a:rPr>
            <a:t>UNIDAD DE OPERACIÓN REGIONAL Y CONTRALORÍA SOCIAL </a:t>
          </a:r>
          <a:endParaRPr lang="es-MX" sz="1800" dirty="0"/>
        </a:p>
      </dgm:t>
    </dgm:pt>
    <dgm:pt modelId="{B5E2FCB0-9013-40B3-A2A4-8213D1134D9E}" type="parTrans" cxnId="{A16A5F67-DABC-4782-AF82-BB87263FCB12}">
      <dgm:prSet/>
      <dgm:spPr/>
      <dgm:t>
        <a:bodyPr/>
        <a:lstStyle/>
        <a:p>
          <a:endParaRPr lang="es-MX"/>
        </a:p>
      </dgm:t>
    </dgm:pt>
    <dgm:pt modelId="{80C65470-7303-4246-BC17-0B2A61BF0392}" type="sibTrans" cxnId="{A16A5F67-DABC-4782-AF82-BB87263FCB12}">
      <dgm:prSet/>
      <dgm:spPr/>
      <dgm:t>
        <a:bodyPr/>
        <a:lstStyle/>
        <a:p>
          <a:endParaRPr lang="es-MX"/>
        </a:p>
      </dgm:t>
    </dgm:pt>
    <dgm:pt modelId="{BA40EB3A-5C18-4888-B28A-93186F1C4F34}">
      <dgm:prSet phldrT="[Texto]" custT="1"/>
      <dgm:spPr>
        <a:solidFill>
          <a:srgbClr val="006600">
            <a:alpha val="50000"/>
          </a:srgbClr>
        </a:solidFill>
      </dgm:spPr>
      <dgm:t>
        <a:bodyPr/>
        <a:lstStyle/>
        <a:p>
          <a:pPr algn="ctr"/>
          <a:r>
            <a:rPr lang="es-MX" sz="1300" dirty="0" smtClean="0">
              <a:solidFill>
                <a:schemeClr val="bg1"/>
              </a:solidFill>
              <a:latin typeface="Arial" pitchFamily="34" charset="0"/>
              <a:cs typeface="Arial" pitchFamily="34" charset="0"/>
            </a:rPr>
            <a:t>Coordinar y supervisar la verificación de la aplicación de recursos públicos federales. A cuyo efecto podrá ordenar y realizar auditorías.</a:t>
          </a:r>
          <a:endParaRPr lang="es-MX" sz="1200" dirty="0">
            <a:solidFill>
              <a:schemeClr val="bg1"/>
            </a:solidFill>
          </a:endParaRPr>
        </a:p>
      </dgm:t>
    </dgm:pt>
    <dgm:pt modelId="{76962E1B-E8E2-4410-B522-582921A81CB9}" type="parTrans" cxnId="{B4E9316D-A9BA-4864-93EB-45A6F83EDF9A}">
      <dgm:prSet/>
      <dgm:spPr/>
      <dgm:t>
        <a:bodyPr/>
        <a:lstStyle/>
        <a:p>
          <a:endParaRPr lang="es-MX"/>
        </a:p>
      </dgm:t>
    </dgm:pt>
    <dgm:pt modelId="{8AEC0785-612E-4869-9C6F-0D9C55A2A5AA}" type="sibTrans" cxnId="{B4E9316D-A9BA-4864-93EB-45A6F83EDF9A}">
      <dgm:prSet/>
      <dgm:spPr/>
      <dgm:t>
        <a:bodyPr/>
        <a:lstStyle/>
        <a:p>
          <a:endParaRPr lang="es-MX"/>
        </a:p>
      </dgm:t>
    </dgm:pt>
    <dgm:pt modelId="{FA6634CD-6C80-4300-BB01-8DCC2EE6063E}">
      <dgm:prSet phldrT="[Texto]" custT="1"/>
      <dgm:spPr>
        <a:solidFill>
          <a:srgbClr val="C00000">
            <a:alpha val="50000"/>
          </a:srgbClr>
        </a:solidFill>
      </dgm:spPr>
      <dgm:t>
        <a:bodyPr/>
        <a:lstStyle/>
        <a:p>
          <a:r>
            <a:rPr lang="es-MX" sz="1300" b="0" dirty="0" smtClean="0">
              <a:solidFill>
                <a:schemeClr val="bg1"/>
              </a:solidFill>
              <a:latin typeface="Arial" pitchFamily="34" charset="0"/>
              <a:cs typeface="Arial" pitchFamily="34" charset="0"/>
            </a:rPr>
            <a:t>Coordinar el seguimiento a las observaciones determinadas en las auditorías hasta su total solventación, y en su caso, dar vista a las Autoridades Investigadoras competentes</a:t>
          </a:r>
          <a:endParaRPr lang="es-MX" sz="1300" dirty="0">
            <a:solidFill>
              <a:schemeClr val="bg1"/>
            </a:solidFill>
          </a:endParaRPr>
        </a:p>
      </dgm:t>
    </dgm:pt>
    <dgm:pt modelId="{8AE5C7F6-6AB7-4596-97D9-448FC201113F}" type="parTrans" cxnId="{B730C0B5-7375-48FB-8C36-1AC98707A262}">
      <dgm:prSet/>
      <dgm:spPr/>
      <dgm:t>
        <a:bodyPr/>
        <a:lstStyle/>
        <a:p>
          <a:endParaRPr lang="es-MX"/>
        </a:p>
      </dgm:t>
    </dgm:pt>
    <dgm:pt modelId="{2148CA9C-FF57-41B9-89D4-233C6B663143}" type="sibTrans" cxnId="{B730C0B5-7375-48FB-8C36-1AC98707A262}">
      <dgm:prSet/>
      <dgm:spPr/>
      <dgm:t>
        <a:bodyPr/>
        <a:lstStyle/>
        <a:p>
          <a:endParaRPr lang="es-MX"/>
        </a:p>
      </dgm:t>
    </dgm:pt>
    <dgm:pt modelId="{2025802F-E8D9-4B2F-8AB0-640A812C24CF}">
      <dgm:prSet phldrT="[Texto]" custT="1"/>
      <dgm:spPr>
        <a:solidFill>
          <a:srgbClr val="C00000">
            <a:alpha val="50000"/>
          </a:srgbClr>
        </a:solidFill>
      </dgm:spPr>
      <dgm:t>
        <a:bodyPr/>
        <a:lstStyle/>
        <a:p>
          <a:r>
            <a:rPr lang="es-MX" sz="1300" dirty="0" smtClean="0">
              <a:solidFill>
                <a:schemeClr val="bg1"/>
              </a:solidFill>
              <a:latin typeface="Arial" panose="020B0604020202020204" pitchFamily="34" charset="0"/>
              <a:cs typeface="Arial" panose="020B0604020202020204" pitchFamily="34" charset="0"/>
            </a:rPr>
            <a:t>Coordinar y supervisar el seguimiento al inicio de los procedimientos de responsabilidades administrativas en las entidades federativas, municipios y alcaldías de la CDM, derivados de las auditorías a recursos públicos federales  </a:t>
          </a:r>
          <a:endParaRPr lang="es-MX" sz="1300" dirty="0">
            <a:solidFill>
              <a:schemeClr val="bg1"/>
            </a:solidFill>
          </a:endParaRPr>
        </a:p>
      </dgm:t>
    </dgm:pt>
    <dgm:pt modelId="{06B5631F-0AC7-4A84-8EBA-24CE7A876A6F}" type="parTrans" cxnId="{92816C46-5C9D-4790-90EC-61246AB4D6BB}">
      <dgm:prSet/>
      <dgm:spPr/>
      <dgm:t>
        <a:bodyPr/>
        <a:lstStyle/>
        <a:p>
          <a:endParaRPr lang="es-MX"/>
        </a:p>
      </dgm:t>
    </dgm:pt>
    <dgm:pt modelId="{130DC62F-2392-4184-9200-2871682421A5}" type="sibTrans" cxnId="{92816C46-5C9D-4790-90EC-61246AB4D6BB}">
      <dgm:prSet/>
      <dgm:spPr/>
      <dgm:t>
        <a:bodyPr/>
        <a:lstStyle/>
        <a:p>
          <a:endParaRPr lang="es-MX"/>
        </a:p>
      </dgm:t>
    </dgm:pt>
    <dgm:pt modelId="{C53F7C74-A2E4-466E-B13A-32BF73260B91}" type="pres">
      <dgm:prSet presAssocID="{9E4FE776-BF42-40B2-9C39-5340F02A44D6}" presName="composite" presStyleCnt="0">
        <dgm:presLayoutVars>
          <dgm:chMax val="1"/>
          <dgm:dir/>
          <dgm:resizeHandles val="exact"/>
        </dgm:presLayoutVars>
      </dgm:prSet>
      <dgm:spPr/>
      <dgm:t>
        <a:bodyPr/>
        <a:lstStyle/>
        <a:p>
          <a:endParaRPr lang="es-MX"/>
        </a:p>
      </dgm:t>
    </dgm:pt>
    <dgm:pt modelId="{8C257391-FBAF-4B8A-A5A0-DFBEB278D841}" type="pres">
      <dgm:prSet presAssocID="{9E4FE776-BF42-40B2-9C39-5340F02A44D6}" presName="radial" presStyleCnt="0">
        <dgm:presLayoutVars>
          <dgm:animLvl val="ctr"/>
        </dgm:presLayoutVars>
      </dgm:prSet>
      <dgm:spPr/>
    </dgm:pt>
    <dgm:pt modelId="{B21405DF-FC7B-4632-95E8-18211DC7BD66}" type="pres">
      <dgm:prSet presAssocID="{90690911-A5A8-45A6-A7D4-0A2704C99CF2}" presName="centerShape" presStyleLbl="vennNode1" presStyleIdx="0" presStyleCnt="4" custScaleX="92341" custScaleY="88433" custLinFactNeighborY="6076"/>
      <dgm:spPr/>
      <dgm:t>
        <a:bodyPr/>
        <a:lstStyle/>
        <a:p>
          <a:endParaRPr lang="es-MX"/>
        </a:p>
      </dgm:t>
    </dgm:pt>
    <dgm:pt modelId="{545146D4-900B-4F25-AC7C-028D63177567}" type="pres">
      <dgm:prSet presAssocID="{BA40EB3A-5C18-4888-B28A-93186F1C4F34}" presName="node" presStyleLbl="vennNode1" presStyleIdx="1" presStyleCnt="4" custScaleX="129161" custScaleY="121438" custRadScaleRad="93542">
        <dgm:presLayoutVars>
          <dgm:bulletEnabled val="1"/>
        </dgm:presLayoutVars>
      </dgm:prSet>
      <dgm:spPr/>
      <dgm:t>
        <a:bodyPr/>
        <a:lstStyle/>
        <a:p>
          <a:endParaRPr lang="es-MX"/>
        </a:p>
      </dgm:t>
    </dgm:pt>
    <dgm:pt modelId="{7815B20B-A56F-4C02-B6B1-4882934AFF49}" type="pres">
      <dgm:prSet presAssocID="{2025802F-E8D9-4B2F-8AB0-640A812C24CF}" presName="node" presStyleLbl="vennNode1" presStyleIdx="2" presStyleCnt="4" custScaleX="169505" custScaleY="159369" custRadScaleRad="126052" custRadScaleInc="-9068">
        <dgm:presLayoutVars>
          <dgm:bulletEnabled val="1"/>
        </dgm:presLayoutVars>
      </dgm:prSet>
      <dgm:spPr/>
      <dgm:t>
        <a:bodyPr/>
        <a:lstStyle/>
        <a:p>
          <a:endParaRPr lang="es-MX"/>
        </a:p>
      </dgm:t>
    </dgm:pt>
    <dgm:pt modelId="{BEE9CEB2-E326-4299-8A2E-70711B591629}" type="pres">
      <dgm:prSet presAssocID="{FA6634CD-6C80-4300-BB01-8DCC2EE6063E}" presName="node" presStyleLbl="vennNode1" presStyleIdx="3" presStyleCnt="4" custScaleX="163181" custScaleY="153424" custRadScaleRad="122611" custRadScaleInc="6766">
        <dgm:presLayoutVars>
          <dgm:bulletEnabled val="1"/>
        </dgm:presLayoutVars>
      </dgm:prSet>
      <dgm:spPr/>
      <dgm:t>
        <a:bodyPr/>
        <a:lstStyle/>
        <a:p>
          <a:endParaRPr lang="es-MX"/>
        </a:p>
      </dgm:t>
    </dgm:pt>
  </dgm:ptLst>
  <dgm:cxnLst>
    <dgm:cxn modelId="{20E3FDE6-0122-441A-A5EC-52D512A7468C}" type="presOf" srcId="{2025802F-E8D9-4B2F-8AB0-640A812C24CF}" destId="{7815B20B-A56F-4C02-B6B1-4882934AFF49}" srcOrd="0" destOrd="0" presId="urn:microsoft.com/office/officeart/2005/8/layout/radial3"/>
    <dgm:cxn modelId="{5D9DA67B-BA80-4BDD-A233-8735FDAD5444}" type="presOf" srcId="{BA40EB3A-5C18-4888-B28A-93186F1C4F34}" destId="{545146D4-900B-4F25-AC7C-028D63177567}" srcOrd="0" destOrd="0" presId="urn:microsoft.com/office/officeart/2005/8/layout/radial3"/>
    <dgm:cxn modelId="{14BFC775-09BD-4FC6-9068-8E62E85852C0}" type="presOf" srcId="{90690911-A5A8-45A6-A7D4-0A2704C99CF2}" destId="{B21405DF-FC7B-4632-95E8-18211DC7BD66}" srcOrd="0" destOrd="0" presId="urn:microsoft.com/office/officeart/2005/8/layout/radial3"/>
    <dgm:cxn modelId="{B4E9316D-A9BA-4864-93EB-45A6F83EDF9A}" srcId="{90690911-A5A8-45A6-A7D4-0A2704C99CF2}" destId="{BA40EB3A-5C18-4888-B28A-93186F1C4F34}" srcOrd="0" destOrd="0" parTransId="{76962E1B-E8E2-4410-B522-582921A81CB9}" sibTransId="{8AEC0785-612E-4869-9C6F-0D9C55A2A5AA}"/>
    <dgm:cxn modelId="{A16A5F67-DABC-4782-AF82-BB87263FCB12}" srcId="{9E4FE776-BF42-40B2-9C39-5340F02A44D6}" destId="{90690911-A5A8-45A6-A7D4-0A2704C99CF2}" srcOrd="0" destOrd="0" parTransId="{B5E2FCB0-9013-40B3-A2A4-8213D1134D9E}" sibTransId="{80C65470-7303-4246-BC17-0B2A61BF0392}"/>
    <dgm:cxn modelId="{61302469-C3AF-4628-BDBD-D08D44668576}" type="presOf" srcId="{9E4FE776-BF42-40B2-9C39-5340F02A44D6}" destId="{C53F7C74-A2E4-466E-B13A-32BF73260B91}" srcOrd="0" destOrd="0" presId="urn:microsoft.com/office/officeart/2005/8/layout/radial3"/>
    <dgm:cxn modelId="{92816C46-5C9D-4790-90EC-61246AB4D6BB}" srcId="{90690911-A5A8-45A6-A7D4-0A2704C99CF2}" destId="{2025802F-E8D9-4B2F-8AB0-640A812C24CF}" srcOrd="1" destOrd="0" parTransId="{06B5631F-0AC7-4A84-8EBA-24CE7A876A6F}" sibTransId="{130DC62F-2392-4184-9200-2871682421A5}"/>
    <dgm:cxn modelId="{B730C0B5-7375-48FB-8C36-1AC98707A262}" srcId="{90690911-A5A8-45A6-A7D4-0A2704C99CF2}" destId="{FA6634CD-6C80-4300-BB01-8DCC2EE6063E}" srcOrd="2" destOrd="0" parTransId="{8AE5C7F6-6AB7-4596-97D9-448FC201113F}" sibTransId="{2148CA9C-FF57-41B9-89D4-233C6B663143}"/>
    <dgm:cxn modelId="{3A09D799-C36A-436C-957C-70A467FEA126}" type="presOf" srcId="{FA6634CD-6C80-4300-BB01-8DCC2EE6063E}" destId="{BEE9CEB2-E326-4299-8A2E-70711B591629}" srcOrd="0" destOrd="0" presId="urn:microsoft.com/office/officeart/2005/8/layout/radial3"/>
    <dgm:cxn modelId="{E62B233A-CD13-406C-BB8D-A7A004D9B559}" type="presParOf" srcId="{C53F7C74-A2E4-466E-B13A-32BF73260B91}" destId="{8C257391-FBAF-4B8A-A5A0-DFBEB278D841}" srcOrd="0" destOrd="0" presId="urn:microsoft.com/office/officeart/2005/8/layout/radial3"/>
    <dgm:cxn modelId="{B454408A-D265-455D-BF57-ECD5F29AEAC3}" type="presParOf" srcId="{8C257391-FBAF-4B8A-A5A0-DFBEB278D841}" destId="{B21405DF-FC7B-4632-95E8-18211DC7BD66}" srcOrd="0" destOrd="0" presId="urn:microsoft.com/office/officeart/2005/8/layout/radial3"/>
    <dgm:cxn modelId="{1A649B67-5947-4C1C-B06B-4CD560CB19E0}" type="presParOf" srcId="{8C257391-FBAF-4B8A-A5A0-DFBEB278D841}" destId="{545146D4-900B-4F25-AC7C-028D63177567}" srcOrd="1" destOrd="0" presId="urn:microsoft.com/office/officeart/2005/8/layout/radial3"/>
    <dgm:cxn modelId="{EEEA6956-F7BA-4718-889B-39B5DC96DBF0}" type="presParOf" srcId="{8C257391-FBAF-4B8A-A5A0-DFBEB278D841}" destId="{7815B20B-A56F-4C02-B6B1-4882934AFF49}" srcOrd="2" destOrd="0" presId="urn:microsoft.com/office/officeart/2005/8/layout/radial3"/>
    <dgm:cxn modelId="{28CD028F-3968-4338-B147-7A88856B1A5C}" type="presParOf" srcId="{8C257391-FBAF-4B8A-A5A0-DFBEB278D841}" destId="{BEE9CEB2-E326-4299-8A2E-70711B591629}" srcOrd="3"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347BE-A554-4A5A-A163-6A008A7C7B41}" type="doc">
      <dgm:prSet loTypeId="urn:microsoft.com/office/officeart/2008/layout/HorizontalMultiLevelHierarchy" loCatId="hierarchy" qsTypeId="urn:microsoft.com/office/officeart/2005/8/quickstyle/3d3" qsCatId="3D" csTypeId="urn:microsoft.com/office/officeart/2005/8/colors/accent3_2" csCatId="accent3" phldr="1"/>
      <dgm:spPr/>
      <dgm:t>
        <a:bodyPr/>
        <a:lstStyle/>
        <a:p>
          <a:endParaRPr lang="es-MX"/>
        </a:p>
      </dgm:t>
    </dgm:pt>
    <dgm:pt modelId="{D7B882FC-180A-4EA8-AEB6-1ECD6A1036C0}">
      <dgm:prSet phldrT="[Texto]" custT="1"/>
      <dgm:spPr>
        <a:solidFill>
          <a:srgbClr val="C00000"/>
        </a:solidFill>
      </dgm:spPr>
      <dgm:t>
        <a:bodyPr vert="vert"/>
        <a:lstStyle/>
        <a:p>
          <a:endParaRPr lang="es-MX" sz="1400" b="1" dirty="0">
            <a:solidFill>
              <a:schemeClr val="bg1"/>
            </a:solidFill>
          </a:endParaRPr>
        </a:p>
      </dgm:t>
    </dgm:pt>
    <dgm:pt modelId="{C7EF4B44-66B9-4AC8-9C7C-FFF2864E0FC6}" type="sibTrans" cxnId="{5C1E1BF0-91B0-4E89-839C-9AE58948BD71}">
      <dgm:prSet/>
      <dgm:spPr/>
      <dgm:t>
        <a:bodyPr/>
        <a:lstStyle/>
        <a:p>
          <a:endParaRPr lang="es-MX"/>
        </a:p>
      </dgm:t>
    </dgm:pt>
    <dgm:pt modelId="{30160DA3-78E1-4FE1-90BB-4E62C3211005}" type="parTrans" cxnId="{5C1E1BF0-91B0-4E89-839C-9AE58948BD71}">
      <dgm:prSet/>
      <dgm:spPr/>
      <dgm:t>
        <a:bodyPr/>
        <a:lstStyle/>
        <a:p>
          <a:endParaRPr lang="es-MX"/>
        </a:p>
      </dgm:t>
    </dgm:pt>
    <dgm:pt modelId="{CAC3BF70-4C14-4367-B99D-977893157C1B}">
      <dgm:prSet phldrT="[Texto]" custT="1"/>
      <dgm:spPr>
        <a:solidFill>
          <a:srgbClr val="006600"/>
        </a:solidFill>
      </dgm:spPr>
      <dgm:t>
        <a:bodyPr/>
        <a:lstStyle/>
        <a:p>
          <a:pPr algn="just"/>
          <a:r>
            <a:rPr lang="es-MX" sz="1400" dirty="0" smtClean="0">
              <a:effectLst/>
              <a:latin typeface="Calibri"/>
              <a:ea typeface="Calibri"/>
              <a:cs typeface="Times New Roman"/>
            </a:rPr>
            <a:t>Coordinarse con las dependencias públicas federales competentes para la fiscalización, control y evaluación de los recursos, que el Ejecutivo Federal transfiera al Estado para su ejercicio; </a:t>
          </a:r>
          <a:r>
            <a:rPr lang="es-MX" sz="1600" dirty="0" smtClean="0">
              <a:solidFill>
                <a:schemeClr val="bg1"/>
              </a:solidFill>
              <a:latin typeface="Arial" panose="020B0604020202020204" pitchFamily="34" charset="0"/>
              <a:cs typeface="Arial" panose="020B0604020202020204" pitchFamily="34" charset="0"/>
            </a:rPr>
            <a:t>        </a:t>
          </a:r>
          <a:endParaRPr lang="es-MX" sz="1600" dirty="0">
            <a:solidFill>
              <a:schemeClr val="bg1"/>
            </a:solidFill>
            <a:latin typeface="Arial" panose="020B0604020202020204" pitchFamily="34" charset="0"/>
            <a:cs typeface="Arial" panose="020B0604020202020204" pitchFamily="34" charset="0"/>
          </a:endParaRPr>
        </a:p>
      </dgm:t>
    </dgm:pt>
    <dgm:pt modelId="{85EA8FAF-6C73-401D-882E-A682CB61E71E}" type="sibTrans" cxnId="{FA93E473-89CB-432A-861E-A472C0688B4C}">
      <dgm:prSet/>
      <dgm:spPr/>
      <dgm:t>
        <a:bodyPr/>
        <a:lstStyle/>
        <a:p>
          <a:endParaRPr lang="es-MX"/>
        </a:p>
      </dgm:t>
    </dgm:pt>
    <dgm:pt modelId="{175556BA-927F-4608-9822-A5B6535585BD}" type="parTrans" cxnId="{FA93E473-89CB-432A-861E-A472C0688B4C}">
      <dgm:prSet/>
      <dgm:spPr/>
      <dgm:t>
        <a:bodyPr/>
        <a:lstStyle/>
        <a:p>
          <a:endParaRPr lang="es-MX" dirty="0"/>
        </a:p>
      </dgm:t>
    </dgm:pt>
    <dgm:pt modelId="{E1727C20-AFAD-4F93-A640-CFD1BFAB0C19}">
      <dgm:prSet custT="1"/>
      <dgm:spPr>
        <a:solidFill>
          <a:schemeClr val="bg1">
            <a:lumMod val="65000"/>
          </a:schemeClr>
        </a:solidFill>
      </dgm:spPr>
      <dgm:t>
        <a:bodyPr/>
        <a:lstStyle/>
        <a:p>
          <a:pPr algn="just"/>
          <a:r>
            <a:rPr lang="es-MX" sz="1400" dirty="0" smtClean="0">
              <a:effectLst/>
              <a:latin typeface="Calibri"/>
              <a:ea typeface="Calibri"/>
              <a:cs typeface="Times New Roman"/>
            </a:rPr>
            <a:t>Conocer e investigar las conductas de los servidores públicos que puedan constituir responsabilidades administrativas, así como substanciar los procedimientos correspondientes conforme a lo establecido en la Ley de Responsabilidades Administrativas para el Estado de Michoacán de Ocampo y por conducto de los órganos internos de control que correspondan a cada área de la Administración Pública Estatal; para lo cual podrá aplicar las sanciones que correspondan en los casos que no sean de la competencia del Tribunal de Justicia Administrativa y, cuando se trate de faltas administrativas graves, ejercer la acción de responsabilidad ante ese Tribunal</a:t>
          </a:r>
          <a:endParaRPr lang="es-MX" sz="1200" b="0" dirty="0">
            <a:solidFill>
              <a:schemeClr val="bg1"/>
            </a:solidFill>
            <a:latin typeface="Arial" panose="020B0604020202020204" pitchFamily="34" charset="0"/>
            <a:cs typeface="Arial" panose="020B0604020202020204" pitchFamily="34" charset="0"/>
          </a:endParaRPr>
        </a:p>
      </dgm:t>
    </dgm:pt>
    <dgm:pt modelId="{53061DBF-B4C2-4369-A527-57119FBAD269}" type="sibTrans" cxnId="{AC18D770-55BF-4873-B04E-C952648D5FF2}">
      <dgm:prSet/>
      <dgm:spPr/>
      <dgm:t>
        <a:bodyPr/>
        <a:lstStyle/>
        <a:p>
          <a:endParaRPr lang="es-MX"/>
        </a:p>
      </dgm:t>
    </dgm:pt>
    <dgm:pt modelId="{63618A0F-0297-455D-AD5D-7EB15DED645B}" type="parTrans" cxnId="{AC18D770-55BF-4873-B04E-C952648D5FF2}">
      <dgm:prSet/>
      <dgm:spPr/>
      <dgm:t>
        <a:bodyPr/>
        <a:lstStyle/>
        <a:p>
          <a:endParaRPr lang="es-MX" dirty="0"/>
        </a:p>
      </dgm:t>
    </dgm:pt>
    <dgm:pt modelId="{30450C4E-120C-4BDA-9C1C-283FF3BF1DF9}" type="pres">
      <dgm:prSet presAssocID="{E01347BE-A554-4A5A-A163-6A008A7C7B41}" presName="Name0" presStyleCnt="0">
        <dgm:presLayoutVars>
          <dgm:chPref val="1"/>
          <dgm:dir/>
          <dgm:animOne val="branch"/>
          <dgm:animLvl val="lvl"/>
          <dgm:resizeHandles val="exact"/>
        </dgm:presLayoutVars>
      </dgm:prSet>
      <dgm:spPr/>
      <dgm:t>
        <a:bodyPr/>
        <a:lstStyle/>
        <a:p>
          <a:endParaRPr lang="es-MX"/>
        </a:p>
      </dgm:t>
    </dgm:pt>
    <dgm:pt modelId="{C01FFD52-9A47-46B4-AD84-2CEDAABC7661}" type="pres">
      <dgm:prSet presAssocID="{D7B882FC-180A-4EA8-AEB6-1ECD6A1036C0}" presName="root1" presStyleCnt="0"/>
      <dgm:spPr/>
    </dgm:pt>
    <dgm:pt modelId="{5DA875D2-80DC-4FE1-AD1C-6D986C07A761}" type="pres">
      <dgm:prSet presAssocID="{D7B882FC-180A-4EA8-AEB6-1ECD6A1036C0}" presName="LevelOneTextNode" presStyleLbl="node0" presStyleIdx="0" presStyleCnt="1" custAng="16200000" custFlipHor="1" custScaleX="1071951" custScaleY="204508" custLinFactNeighborX="19973" custLinFactNeighborY="-258">
        <dgm:presLayoutVars>
          <dgm:chPref val="3"/>
        </dgm:presLayoutVars>
      </dgm:prSet>
      <dgm:spPr>
        <a:prstGeom prst="rightArrow">
          <a:avLst/>
        </a:prstGeom>
      </dgm:spPr>
      <dgm:t>
        <a:bodyPr/>
        <a:lstStyle/>
        <a:p>
          <a:endParaRPr lang="es-MX"/>
        </a:p>
      </dgm:t>
    </dgm:pt>
    <dgm:pt modelId="{EEB2088E-E3D6-4135-BA41-4C7D36D53AC7}" type="pres">
      <dgm:prSet presAssocID="{D7B882FC-180A-4EA8-AEB6-1ECD6A1036C0}" presName="level2hierChild" presStyleCnt="0"/>
      <dgm:spPr/>
    </dgm:pt>
    <dgm:pt modelId="{60641F73-C973-4017-9E8A-42ABBC4C7F74}" type="pres">
      <dgm:prSet presAssocID="{175556BA-927F-4608-9822-A5B6535585BD}" presName="conn2-1" presStyleLbl="parChTrans1D2" presStyleIdx="0" presStyleCnt="2"/>
      <dgm:spPr/>
      <dgm:t>
        <a:bodyPr/>
        <a:lstStyle/>
        <a:p>
          <a:endParaRPr lang="es-MX"/>
        </a:p>
      </dgm:t>
    </dgm:pt>
    <dgm:pt modelId="{A544CCA0-A30E-4F04-8C94-C28EE9DB4B58}" type="pres">
      <dgm:prSet presAssocID="{175556BA-927F-4608-9822-A5B6535585BD}" presName="connTx" presStyleLbl="parChTrans1D2" presStyleIdx="0" presStyleCnt="2"/>
      <dgm:spPr/>
      <dgm:t>
        <a:bodyPr/>
        <a:lstStyle/>
        <a:p>
          <a:endParaRPr lang="es-MX"/>
        </a:p>
      </dgm:t>
    </dgm:pt>
    <dgm:pt modelId="{90D55200-CB39-4AE2-BAA7-359F7EDAFE6E}" type="pres">
      <dgm:prSet presAssocID="{CAC3BF70-4C14-4367-B99D-977893157C1B}" presName="root2" presStyleCnt="0"/>
      <dgm:spPr/>
    </dgm:pt>
    <dgm:pt modelId="{8772593E-BBDD-4E40-9141-81AC6F56A75D}" type="pres">
      <dgm:prSet presAssocID="{CAC3BF70-4C14-4367-B99D-977893157C1B}" presName="LevelTwoTextNode" presStyleLbl="node2" presStyleIdx="0" presStyleCnt="2" custScaleX="457844" custScaleY="357232" custLinFactNeighborX="-17877" custLinFactNeighborY="-53807">
        <dgm:presLayoutVars>
          <dgm:chPref val="3"/>
        </dgm:presLayoutVars>
      </dgm:prSet>
      <dgm:spPr/>
      <dgm:t>
        <a:bodyPr/>
        <a:lstStyle/>
        <a:p>
          <a:endParaRPr lang="es-MX"/>
        </a:p>
      </dgm:t>
    </dgm:pt>
    <dgm:pt modelId="{EBAEEE76-6124-4946-8D9D-095FE45D0812}" type="pres">
      <dgm:prSet presAssocID="{CAC3BF70-4C14-4367-B99D-977893157C1B}" presName="level3hierChild" presStyleCnt="0"/>
      <dgm:spPr/>
    </dgm:pt>
    <dgm:pt modelId="{469AD9B3-3E10-4F9C-8680-C1799927A01C}" type="pres">
      <dgm:prSet presAssocID="{63618A0F-0297-455D-AD5D-7EB15DED645B}" presName="conn2-1" presStyleLbl="parChTrans1D2" presStyleIdx="1" presStyleCnt="2"/>
      <dgm:spPr/>
      <dgm:t>
        <a:bodyPr/>
        <a:lstStyle/>
        <a:p>
          <a:endParaRPr lang="es-MX"/>
        </a:p>
      </dgm:t>
    </dgm:pt>
    <dgm:pt modelId="{61738425-8047-40E2-840E-BF7EBB50B5D2}" type="pres">
      <dgm:prSet presAssocID="{63618A0F-0297-455D-AD5D-7EB15DED645B}" presName="connTx" presStyleLbl="parChTrans1D2" presStyleIdx="1" presStyleCnt="2"/>
      <dgm:spPr/>
      <dgm:t>
        <a:bodyPr/>
        <a:lstStyle/>
        <a:p>
          <a:endParaRPr lang="es-MX"/>
        </a:p>
      </dgm:t>
    </dgm:pt>
    <dgm:pt modelId="{576F4ABC-F709-4CA7-A0E2-A10A5B49700C}" type="pres">
      <dgm:prSet presAssocID="{E1727C20-AFAD-4F93-A640-CFD1BFAB0C19}" presName="root2" presStyleCnt="0"/>
      <dgm:spPr/>
    </dgm:pt>
    <dgm:pt modelId="{A0790FE9-7561-42B3-B981-4BA8E0434884}" type="pres">
      <dgm:prSet presAssocID="{E1727C20-AFAD-4F93-A640-CFD1BFAB0C19}" presName="LevelTwoTextNode" presStyleLbl="node2" presStyleIdx="1" presStyleCnt="2" custScaleX="470470" custScaleY="711270" custLinFactNeighborX="-19042" custLinFactNeighborY="79151">
        <dgm:presLayoutVars>
          <dgm:chPref val="3"/>
        </dgm:presLayoutVars>
      </dgm:prSet>
      <dgm:spPr/>
      <dgm:t>
        <a:bodyPr/>
        <a:lstStyle/>
        <a:p>
          <a:endParaRPr lang="es-MX"/>
        </a:p>
      </dgm:t>
    </dgm:pt>
    <dgm:pt modelId="{A178BBF7-822F-489F-8108-2F38C94DCD9A}" type="pres">
      <dgm:prSet presAssocID="{E1727C20-AFAD-4F93-A640-CFD1BFAB0C19}" presName="level3hierChild" presStyleCnt="0"/>
      <dgm:spPr/>
    </dgm:pt>
  </dgm:ptLst>
  <dgm:cxnLst>
    <dgm:cxn modelId="{5C1E1BF0-91B0-4E89-839C-9AE58948BD71}" srcId="{E01347BE-A554-4A5A-A163-6A008A7C7B41}" destId="{D7B882FC-180A-4EA8-AEB6-1ECD6A1036C0}" srcOrd="0" destOrd="0" parTransId="{30160DA3-78E1-4FE1-90BB-4E62C3211005}" sibTransId="{C7EF4B44-66B9-4AC8-9C7C-FFF2864E0FC6}"/>
    <dgm:cxn modelId="{FA93E473-89CB-432A-861E-A472C0688B4C}" srcId="{D7B882FC-180A-4EA8-AEB6-1ECD6A1036C0}" destId="{CAC3BF70-4C14-4367-B99D-977893157C1B}" srcOrd="0" destOrd="0" parTransId="{175556BA-927F-4608-9822-A5B6535585BD}" sibTransId="{85EA8FAF-6C73-401D-882E-A682CB61E71E}"/>
    <dgm:cxn modelId="{E74858F6-1350-4654-A63B-AC9BAF0551A1}" type="presOf" srcId="{E01347BE-A554-4A5A-A163-6A008A7C7B41}" destId="{30450C4E-120C-4BDA-9C1C-283FF3BF1DF9}" srcOrd="0" destOrd="0" presId="urn:microsoft.com/office/officeart/2008/layout/HorizontalMultiLevelHierarchy"/>
    <dgm:cxn modelId="{03D69075-4402-487F-AFB6-A264D3A6A9C3}" type="presOf" srcId="{175556BA-927F-4608-9822-A5B6535585BD}" destId="{60641F73-C973-4017-9E8A-42ABBC4C7F74}" srcOrd="0" destOrd="0" presId="urn:microsoft.com/office/officeart/2008/layout/HorizontalMultiLevelHierarchy"/>
    <dgm:cxn modelId="{E77E194F-B4F6-4840-8302-9E4039BD1A51}" type="presOf" srcId="{D7B882FC-180A-4EA8-AEB6-1ECD6A1036C0}" destId="{5DA875D2-80DC-4FE1-AD1C-6D986C07A761}" srcOrd="0" destOrd="0" presId="urn:microsoft.com/office/officeart/2008/layout/HorizontalMultiLevelHierarchy"/>
    <dgm:cxn modelId="{F81832A1-1809-4D01-B4DB-24541BA5457A}" type="presOf" srcId="{63618A0F-0297-455D-AD5D-7EB15DED645B}" destId="{469AD9B3-3E10-4F9C-8680-C1799927A01C}" srcOrd="0" destOrd="0" presId="urn:microsoft.com/office/officeart/2008/layout/HorizontalMultiLevelHierarchy"/>
    <dgm:cxn modelId="{6FBF2A46-2DAD-438D-881D-6B00E52CF801}" type="presOf" srcId="{E1727C20-AFAD-4F93-A640-CFD1BFAB0C19}" destId="{A0790FE9-7561-42B3-B981-4BA8E0434884}" srcOrd="0" destOrd="0" presId="urn:microsoft.com/office/officeart/2008/layout/HorizontalMultiLevelHierarchy"/>
    <dgm:cxn modelId="{0827B27F-F719-4B1D-91F2-98C74F848BD4}" type="presOf" srcId="{63618A0F-0297-455D-AD5D-7EB15DED645B}" destId="{61738425-8047-40E2-840E-BF7EBB50B5D2}" srcOrd="1" destOrd="0" presId="urn:microsoft.com/office/officeart/2008/layout/HorizontalMultiLevelHierarchy"/>
    <dgm:cxn modelId="{AC18D770-55BF-4873-B04E-C952648D5FF2}" srcId="{D7B882FC-180A-4EA8-AEB6-1ECD6A1036C0}" destId="{E1727C20-AFAD-4F93-A640-CFD1BFAB0C19}" srcOrd="1" destOrd="0" parTransId="{63618A0F-0297-455D-AD5D-7EB15DED645B}" sibTransId="{53061DBF-B4C2-4369-A527-57119FBAD269}"/>
    <dgm:cxn modelId="{754ADC83-70DB-4896-951E-6FF77F772B66}" type="presOf" srcId="{CAC3BF70-4C14-4367-B99D-977893157C1B}" destId="{8772593E-BBDD-4E40-9141-81AC6F56A75D}" srcOrd="0" destOrd="0" presId="urn:microsoft.com/office/officeart/2008/layout/HorizontalMultiLevelHierarchy"/>
    <dgm:cxn modelId="{107D1F77-D001-4E72-84A8-7CE435A21C44}" type="presOf" srcId="{175556BA-927F-4608-9822-A5B6535585BD}" destId="{A544CCA0-A30E-4F04-8C94-C28EE9DB4B58}" srcOrd="1" destOrd="0" presId="urn:microsoft.com/office/officeart/2008/layout/HorizontalMultiLevelHierarchy"/>
    <dgm:cxn modelId="{A7EB2444-B2A6-4A19-9C4C-49ED1BB54A47}" type="presParOf" srcId="{30450C4E-120C-4BDA-9C1C-283FF3BF1DF9}" destId="{C01FFD52-9A47-46B4-AD84-2CEDAABC7661}" srcOrd="0" destOrd="0" presId="urn:microsoft.com/office/officeart/2008/layout/HorizontalMultiLevelHierarchy"/>
    <dgm:cxn modelId="{3980B569-4F2F-4725-9546-C91BAEEF30ED}" type="presParOf" srcId="{C01FFD52-9A47-46B4-AD84-2CEDAABC7661}" destId="{5DA875D2-80DC-4FE1-AD1C-6D986C07A761}" srcOrd="0" destOrd="0" presId="urn:microsoft.com/office/officeart/2008/layout/HorizontalMultiLevelHierarchy"/>
    <dgm:cxn modelId="{7B238DBD-F05C-4BCD-9811-2538433E9A63}" type="presParOf" srcId="{C01FFD52-9A47-46B4-AD84-2CEDAABC7661}" destId="{EEB2088E-E3D6-4135-BA41-4C7D36D53AC7}" srcOrd="1" destOrd="0" presId="urn:microsoft.com/office/officeart/2008/layout/HorizontalMultiLevelHierarchy"/>
    <dgm:cxn modelId="{3CB29E07-AEFC-4815-A9A1-7863B6F48F00}" type="presParOf" srcId="{EEB2088E-E3D6-4135-BA41-4C7D36D53AC7}" destId="{60641F73-C973-4017-9E8A-42ABBC4C7F74}" srcOrd="0" destOrd="0" presId="urn:microsoft.com/office/officeart/2008/layout/HorizontalMultiLevelHierarchy"/>
    <dgm:cxn modelId="{79560A6E-C77A-4AD1-8165-9439455E9568}" type="presParOf" srcId="{60641F73-C973-4017-9E8A-42ABBC4C7F74}" destId="{A544CCA0-A30E-4F04-8C94-C28EE9DB4B58}" srcOrd="0" destOrd="0" presId="urn:microsoft.com/office/officeart/2008/layout/HorizontalMultiLevelHierarchy"/>
    <dgm:cxn modelId="{22C64E5E-F3B7-42A2-B926-B8DC9DCACBF5}" type="presParOf" srcId="{EEB2088E-E3D6-4135-BA41-4C7D36D53AC7}" destId="{90D55200-CB39-4AE2-BAA7-359F7EDAFE6E}" srcOrd="1" destOrd="0" presId="urn:microsoft.com/office/officeart/2008/layout/HorizontalMultiLevelHierarchy"/>
    <dgm:cxn modelId="{94FE5A5B-29E5-4F8C-8B7D-DFBC76F6934F}" type="presParOf" srcId="{90D55200-CB39-4AE2-BAA7-359F7EDAFE6E}" destId="{8772593E-BBDD-4E40-9141-81AC6F56A75D}" srcOrd="0" destOrd="0" presId="urn:microsoft.com/office/officeart/2008/layout/HorizontalMultiLevelHierarchy"/>
    <dgm:cxn modelId="{4CAB8A66-7A37-4721-9B7B-DD5F3B3F66B8}" type="presParOf" srcId="{90D55200-CB39-4AE2-BAA7-359F7EDAFE6E}" destId="{EBAEEE76-6124-4946-8D9D-095FE45D0812}" srcOrd="1" destOrd="0" presId="urn:microsoft.com/office/officeart/2008/layout/HorizontalMultiLevelHierarchy"/>
    <dgm:cxn modelId="{5C3E0D31-7B09-4237-99E9-D5CC3F09ED1C}" type="presParOf" srcId="{EEB2088E-E3D6-4135-BA41-4C7D36D53AC7}" destId="{469AD9B3-3E10-4F9C-8680-C1799927A01C}" srcOrd="2" destOrd="0" presId="urn:microsoft.com/office/officeart/2008/layout/HorizontalMultiLevelHierarchy"/>
    <dgm:cxn modelId="{1A0BB2A8-E6D1-46EB-83F7-70F8C25E25A0}" type="presParOf" srcId="{469AD9B3-3E10-4F9C-8680-C1799927A01C}" destId="{61738425-8047-40E2-840E-BF7EBB50B5D2}" srcOrd="0" destOrd="0" presId="urn:microsoft.com/office/officeart/2008/layout/HorizontalMultiLevelHierarchy"/>
    <dgm:cxn modelId="{C87C30CD-704D-4DA8-A3D0-EDD07736FF1E}" type="presParOf" srcId="{EEB2088E-E3D6-4135-BA41-4C7D36D53AC7}" destId="{576F4ABC-F709-4CA7-A0E2-A10A5B49700C}" srcOrd="3" destOrd="0" presId="urn:microsoft.com/office/officeart/2008/layout/HorizontalMultiLevelHierarchy"/>
    <dgm:cxn modelId="{E657AECE-E905-4E65-9295-C0452CDB39C5}" type="presParOf" srcId="{576F4ABC-F709-4CA7-A0E2-A10A5B49700C}" destId="{A0790FE9-7561-42B3-B981-4BA8E0434884}" srcOrd="0" destOrd="0" presId="urn:microsoft.com/office/officeart/2008/layout/HorizontalMultiLevelHierarchy"/>
    <dgm:cxn modelId="{B0BD7DF2-4D1E-49D1-906F-410EAA676DDA}" type="presParOf" srcId="{576F4ABC-F709-4CA7-A0E2-A10A5B49700C}" destId="{A178BBF7-822F-489F-8108-2F38C94DCD9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400F2-F6B4-4C45-97BE-DBD541C3B2F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MX"/>
        </a:p>
      </dgm:t>
    </dgm:pt>
    <dgm:pt modelId="{B8B3E872-3EDB-4743-9A36-40FBF9668A54}">
      <dgm:prSet phldrT="[Texto]"/>
      <dgm:spPr>
        <a:solidFill>
          <a:schemeClr val="bg1">
            <a:lumMod val="50000"/>
          </a:schemeClr>
        </a:solidFill>
        <a:scene3d>
          <a:camera prst="orthographicFront">
            <a:rot lat="0" lon="0" rev="0"/>
          </a:camera>
          <a:lightRig rig="contrasting" dir="t">
            <a:rot lat="0" lon="0" rev="7800000"/>
          </a:lightRig>
        </a:scene3d>
        <a:sp3d>
          <a:bevelT w="139700" h="139700"/>
        </a:sp3d>
      </dgm:spPr>
      <dgm:t>
        <a:bodyPr/>
        <a:lstStyle/>
        <a:p>
          <a:pPr marL="0" indent="0" algn="just"/>
          <a:r>
            <a:rPr lang="es-MX" dirty="0" smtClean="0">
              <a:solidFill>
                <a:schemeClr val="bg1"/>
              </a:solidFill>
              <a:latin typeface="Arial" pitchFamily="34" charset="0"/>
              <a:cs typeface="Arial" pitchFamily="34" charset="0"/>
            </a:rPr>
            <a:t>Los Gobiernos de los Estados verificarán que los recursos federales que le sean entregados, se apliquen conforme a los lineamientos.</a:t>
          </a:r>
          <a:endParaRPr lang="es-MX" dirty="0"/>
        </a:p>
      </dgm:t>
    </dgm:pt>
    <dgm:pt modelId="{12F60975-91FA-483A-9195-819639D2144A}" type="parTrans" cxnId="{8EBB58BB-7E2B-4549-AB53-FDF1F9FBBD87}">
      <dgm:prSet/>
      <dgm:spPr/>
      <dgm:t>
        <a:bodyPr/>
        <a:lstStyle/>
        <a:p>
          <a:endParaRPr lang="es-MX"/>
        </a:p>
      </dgm:t>
    </dgm:pt>
    <dgm:pt modelId="{4067825D-D0C6-409D-8FFC-C9B06EA957E8}" type="sibTrans" cxnId="{8EBB58BB-7E2B-4549-AB53-FDF1F9FBBD87}">
      <dgm:prSet/>
      <dgm:spPr>
        <a:solidFill>
          <a:srgbClr val="00B050"/>
        </a:solidFill>
        <a:ln>
          <a:solidFill>
            <a:srgbClr val="00B050"/>
          </a:solidFill>
        </a:ln>
      </dgm:spPr>
      <dgm:t>
        <a:bodyPr/>
        <a:lstStyle/>
        <a:p>
          <a:endParaRPr lang="es-MX"/>
        </a:p>
      </dgm:t>
    </dgm:pt>
    <dgm:pt modelId="{A904757C-A052-4A4A-822B-228999D118C3}">
      <dgm:prSet phldrT="[Texto]" custT="1"/>
      <dgm:spPr>
        <a:solidFill>
          <a:srgbClr val="006600"/>
        </a:solidFill>
        <a:scene3d>
          <a:camera prst="orthographicFront">
            <a:rot lat="0" lon="0" rev="0"/>
          </a:camera>
          <a:lightRig rig="glow" dir="t">
            <a:rot lat="0" lon="0" rev="4800000"/>
          </a:lightRig>
        </a:scene3d>
        <a:sp3d prstMaterial="matte">
          <a:bevelT w="127000" h="63500"/>
        </a:sp3d>
      </dgm:spPr>
      <dgm:t>
        <a:bodyPr/>
        <a:lstStyle/>
        <a:p>
          <a:pPr algn="just"/>
          <a:r>
            <a:rPr lang="es-MX" sz="1400" dirty="0" smtClean="0">
              <a:latin typeface="Arial" pitchFamily="34" charset="0"/>
              <a:cs typeface="Arial" pitchFamily="34" charset="0"/>
            </a:rPr>
            <a:t>Requerirán a las dependencias ejecutoras la presentación oportuna de la documentación que solvente las observaciones que se deriven de las auditorías y remitirla junto con su dictamen a la SFP para que determine su procedencia.</a:t>
          </a:r>
          <a:endParaRPr lang="es-MX" sz="1400" dirty="0">
            <a:solidFill>
              <a:schemeClr val="bg1"/>
            </a:solidFill>
          </a:endParaRPr>
        </a:p>
      </dgm:t>
    </dgm:pt>
    <dgm:pt modelId="{3DFBB2DF-65CA-4E73-99F9-B96DF6545F9F}" type="parTrans" cxnId="{2F811E50-E77F-4E61-83F8-FB4615E59CE1}">
      <dgm:prSet/>
      <dgm:spPr/>
      <dgm:t>
        <a:bodyPr/>
        <a:lstStyle/>
        <a:p>
          <a:endParaRPr lang="es-MX"/>
        </a:p>
      </dgm:t>
    </dgm:pt>
    <dgm:pt modelId="{64303D61-CECD-49B8-8163-86A555A0A9BC}" type="sibTrans" cxnId="{2F811E50-E77F-4E61-83F8-FB4615E59CE1}">
      <dgm:prSet/>
      <dgm:spPr/>
      <dgm:t>
        <a:bodyPr/>
        <a:lstStyle/>
        <a:p>
          <a:endParaRPr lang="es-MX"/>
        </a:p>
      </dgm:t>
    </dgm:pt>
    <dgm:pt modelId="{5DC84011-158B-42D6-B05E-FF3F71B12AC7}">
      <dgm:prSet/>
      <dgm:spPr>
        <a:solidFill>
          <a:srgbClr val="C00000"/>
        </a:solidFill>
      </dgm:spPr>
      <dgm:t>
        <a:bodyPr/>
        <a:lstStyle/>
        <a:p>
          <a:pPr algn="just"/>
          <a:r>
            <a:rPr lang="es-MX" dirty="0" smtClean="0">
              <a:latin typeface="Arial" pitchFamily="34" charset="0"/>
              <a:cs typeface="Arial" pitchFamily="34" charset="0"/>
            </a:rPr>
            <a:t>Realizar acciones conjuntas para inspeccionar, controlar y vigilar el ejercicio y aplicación de los recursos federales.</a:t>
          </a:r>
          <a:endParaRPr lang="es-MX" dirty="0"/>
        </a:p>
      </dgm:t>
    </dgm:pt>
    <dgm:pt modelId="{4393654E-7BF9-4517-876C-1B9FB8723563}" type="parTrans" cxnId="{1B428D57-416D-4A18-825B-7F060212E645}">
      <dgm:prSet/>
      <dgm:spPr/>
      <dgm:t>
        <a:bodyPr/>
        <a:lstStyle/>
        <a:p>
          <a:endParaRPr lang="es-MX"/>
        </a:p>
      </dgm:t>
    </dgm:pt>
    <dgm:pt modelId="{39EC3AD4-38A4-44CD-AF72-B687CB213290}" type="sibTrans" cxnId="{1B428D57-416D-4A18-825B-7F060212E645}">
      <dgm:prSet/>
      <dgm:spPr>
        <a:ln>
          <a:solidFill>
            <a:srgbClr val="006600"/>
          </a:solidFill>
        </a:ln>
      </dgm:spPr>
      <dgm:t>
        <a:bodyPr/>
        <a:lstStyle/>
        <a:p>
          <a:endParaRPr lang="es-MX"/>
        </a:p>
      </dgm:t>
    </dgm:pt>
    <dgm:pt modelId="{DC1884C9-CDEA-4E27-BC81-BB5CB1E0D9D6}" type="pres">
      <dgm:prSet presAssocID="{B8F400F2-F6B4-4C45-97BE-DBD541C3B2F4}" presName="Name0" presStyleCnt="0">
        <dgm:presLayoutVars>
          <dgm:chMax val="7"/>
          <dgm:chPref val="7"/>
          <dgm:dir/>
        </dgm:presLayoutVars>
      </dgm:prSet>
      <dgm:spPr/>
      <dgm:t>
        <a:bodyPr/>
        <a:lstStyle/>
        <a:p>
          <a:endParaRPr lang="es-MX"/>
        </a:p>
      </dgm:t>
    </dgm:pt>
    <dgm:pt modelId="{18D976A3-5D23-4659-B3CC-3007F498BC17}" type="pres">
      <dgm:prSet presAssocID="{B8F400F2-F6B4-4C45-97BE-DBD541C3B2F4}" presName="Name1" presStyleCnt="0"/>
      <dgm:spPr/>
      <dgm:t>
        <a:bodyPr/>
        <a:lstStyle/>
        <a:p>
          <a:endParaRPr lang="es-MX"/>
        </a:p>
      </dgm:t>
    </dgm:pt>
    <dgm:pt modelId="{B428BFA0-2F06-4B86-9326-AF02586D4D4E}" type="pres">
      <dgm:prSet presAssocID="{B8F400F2-F6B4-4C45-97BE-DBD541C3B2F4}" presName="cycle" presStyleCnt="0"/>
      <dgm:spPr/>
      <dgm:t>
        <a:bodyPr/>
        <a:lstStyle/>
        <a:p>
          <a:endParaRPr lang="es-MX"/>
        </a:p>
      </dgm:t>
    </dgm:pt>
    <dgm:pt modelId="{EAD64C28-061A-4755-83F7-F1708747A16C}" type="pres">
      <dgm:prSet presAssocID="{B8F400F2-F6B4-4C45-97BE-DBD541C3B2F4}" presName="srcNode" presStyleLbl="node1" presStyleIdx="0" presStyleCnt="3"/>
      <dgm:spPr/>
      <dgm:t>
        <a:bodyPr/>
        <a:lstStyle/>
        <a:p>
          <a:endParaRPr lang="es-MX"/>
        </a:p>
      </dgm:t>
    </dgm:pt>
    <dgm:pt modelId="{1C32E5A8-A36B-4FBE-894F-CE30ED05953C}" type="pres">
      <dgm:prSet presAssocID="{B8F400F2-F6B4-4C45-97BE-DBD541C3B2F4}" presName="conn" presStyleLbl="parChTrans1D2" presStyleIdx="0" presStyleCnt="1"/>
      <dgm:spPr/>
      <dgm:t>
        <a:bodyPr/>
        <a:lstStyle/>
        <a:p>
          <a:endParaRPr lang="es-MX"/>
        </a:p>
      </dgm:t>
    </dgm:pt>
    <dgm:pt modelId="{EA55BCBA-DBBB-4158-AC87-32FF945ACA5D}" type="pres">
      <dgm:prSet presAssocID="{B8F400F2-F6B4-4C45-97BE-DBD541C3B2F4}" presName="extraNode" presStyleLbl="node1" presStyleIdx="0" presStyleCnt="3"/>
      <dgm:spPr/>
      <dgm:t>
        <a:bodyPr/>
        <a:lstStyle/>
        <a:p>
          <a:endParaRPr lang="es-MX"/>
        </a:p>
      </dgm:t>
    </dgm:pt>
    <dgm:pt modelId="{21DB29B5-1CB0-42E1-AAA3-0EFB4D51398C}" type="pres">
      <dgm:prSet presAssocID="{B8F400F2-F6B4-4C45-97BE-DBD541C3B2F4}" presName="dstNode" presStyleLbl="node1" presStyleIdx="0" presStyleCnt="3"/>
      <dgm:spPr/>
      <dgm:t>
        <a:bodyPr/>
        <a:lstStyle/>
        <a:p>
          <a:endParaRPr lang="es-MX"/>
        </a:p>
      </dgm:t>
    </dgm:pt>
    <dgm:pt modelId="{4A510DE9-4C53-438C-ABE4-C6129F9DD3D2}" type="pres">
      <dgm:prSet presAssocID="{5DC84011-158B-42D6-B05E-FF3F71B12AC7}" presName="text_1" presStyleLbl="node1" presStyleIdx="0" presStyleCnt="3" custScaleY="111765">
        <dgm:presLayoutVars>
          <dgm:bulletEnabled val="1"/>
        </dgm:presLayoutVars>
      </dgm:prSet>
      <dgm:spPr/>
      <dgm:t>
        <a:bodyPr/>
        <a:lstStyle/>
        <a:p>
          <a:endParaRPr lang="es-MX"/>
        </a:p>
      </dgm:t>
    </dgm:pt>
    <dgm:pt modelId="{09D53F6C-7CA4-4F3C-8258-F303DC210AFC}" type="pres">
      <dgm:prSet presAssocID="{5DC84011-158B-42D6-B05E-FF3F71B12AC7}" presName="accent_1" presStyleCnt="0"/>
      <dgm:spPr/>
    </dgm:pt>
    <dgm:pt modelId="{F1BDFAB7-9C73-4A5A-9FED-0C974F97D710}" type="pres">
      <dgm:prSet presAssocID="{5DC84011-158B-42D6-B05E-FF3F71B12AC7}" presName="accentRepeatNode" presStyleLbl="solidFgAcc1" presStyleIdx="0" presStyleCnt="3" custScaleX="59675" custScaleY="59675"/>
      <dgm:spPr/>
    </dgm:pt>
    <dgm:pt modelId="{21918498-BE3D-49F9-98CE-FA5CC9955EA4}" type="pres">
      <dgm:prSet presAssocID="{B8B3E872-3EDB-4743-9A36-40FBF9668A54}" presName="text_2" presStyleLbl="node1" presStyleIdx="1" presStyleCnt="3" custScaleY="117647">
        <dgm:presLayoutVars>
          <dgm:bulletEnabled val="1"/>
        </dgm:presLayoutVars>
      </dgm:prSet>
      <dgm:spPr/>
      <dgm:t>
        <a:bodyPr/>
        <a:lstStyle/>
        <a:p>
          <a:endParaRPr lang="es-MX"/>
        </a:p>
      </dgm:t>
    </dgm:pt>
    <dgm:pt modelId="{F0C36437-197F-43D2-9CC0-8DD218E7BF67}" type="pres">
      <dgm:prSet presAssocID="{B8B3E872-3EDB-4743-9A36-40FBF9668A54}" presName="accent_2" presStyleCnt="0"/>
      <dgm:spPr/>
    </dgm:pt>
    <dgm:pt modelId="{6386D23A-2DCC-4967-BD5B-FF444F094F79}" type="pres">
      <dgm:prSet presAssocID="{B8B3E872-3EDB-4743-9A36-40FBF9668A54}" presName="accentRepeatNode" presStyleLbl="solidFgAcc1" presStyleIdx="1" presStyleCnt="3" custScaleX="61446" custScaleY="56789"/>
      <dgm:spPr>
        <a:ln>
          <a:solidFill>
            <a:srgbClr val="C00000"/>
          </a:solidFill>
        </a:ln>
        <a:scene3d>
          <a:camera prst="orthographicFront">
            <a:rot lat="0" lon="0" rev="0"/>
          </a:camera>
          <a:lightRig rig="glow" dir="t">
            <a:rot lat="0" lon="0" rev="4800000"/>
          </a:lightRig>
        </a:scene3d>
        <a:sp3d prstMaterial="matte">
          <a:bevelT w="127000" h="63500"/>
        </a:sp3d>
      </dgm:spPr>
      <dgm:t>
        <a:bodyPr/>
        <a:lstStyle/>
        <a:p>
          <a:endParaRPr lang="es-MX"/>
        </a:p>
      </dgm:t>
    </dgm:pt>
    <dgm:pt modelId="{537DCB50-B895-4E66-B897-058B57BE95DE}" type="pres">
      <dgm:prSet presAssocID="{A904757C-A052-4A4A-822B-228999D118C3}" presName="text_3" presStyleLbl="node1" presStyleIdx="2" presStyleCnt="3" custScaleY="126471">
        <dgm:presLayoutVars>
          <dgm:bulletEnabled val="1"/>
        </dgm:presLayoutVars>
      </dgm:prSet>
      <dgm:spPr/>
      <dgm:t>
        <a:bodyPr/>
        <a:lstStyle/>
        <a:p>
          <a:endParaRPr lang="es-MX"/>
        </a:p>
      </dgm:t>
    </dgm:pt>
    <dgm:pt modelId="{6497620A-74FE-4610-ABCB-4FC182628D8D}" type="pres">
      <dgm:prSet presAssocID="{A904757C-A052-4A4A-822B-228999D118C3}" presName="accent_3" presStyleCnt="0"/>
      <dgm:spPr/>
    </dgm:pt>
    <dgm:pt modelId="{C7CCCF6F-E2BE-42EA-AFB2-29F7DAC9326B}" type="pres">
      <dgm:prSet presAssocID="{A904757C-A052-4A4A-822B-228999D118C3}" presName="accentRepeatNode" presStyleLbl="solidFgAcc1" presStyleIdx="2" presStyleCnt="3" custScaleX="65020" custScaleY="60645"/>
      <dgm:spPr>
        <a:ln>
          <a:solidFill>
            <a:schemeClr val="tx1">
              <a:lumMod val="65000"/>
              <a:lumOff val="35000"/>
            </a:schemeClr>
          </a:solidFill>
        </a:ln>
        <a:scene3d>
          <a:camera prst="orthographicFront">
            <a:rot lat="0" lon="0" rev="0"/>
          </a:camera>
          <a:lightRig rig="glow" dir="t">
            <a:rot lat="0" lon="0" rev="4800000"/>
          </a:lightRig>
        </a:scene3d>
        <a:sp3d prstMaterial="matte">
          <a:bevelT w="127000" h="63500"/>
        </a:sp3d>
      </dgm:spPr>
      <dgm:t>
        <a:bodyPr/>
        <a:lstStyle/>
        <a:p>
          <a:endParaRPr lang="es-MX"/>
        </a:p>
      </dgm:t>
    </dgm:pt>
  </dgm:ptLst>
  <dgm:cxnLst>
    <dgm:cxn modelId="{CF8B18A5-F40C-40BC-B385-27C28951CA9E}" type="presOf" srcId="{B8B3E872-3EDB-4743-9A36-40FBF9668A54}" destId="{21918498-BE3D-49F9-98CE-FA5CC9955EA4}" srcOrd="0" destOrd="0" presId="urn:microsoft.com/office/officeart/2008/layout/VerticalCurvedList"/>
    <dgm:cxn modelId="{8EBB58BB-7E2B-4549-AB53-FDF1F9FBBD87}" srcId="{B8F400F2-F6B4-4C45-97BE-DBD541C3B2F4}" destId="{B8B3E872-3EDB-4743-9A36-40FBF9668A54}" srcOrd="1" destOrd="0" parTransId="{12F60975-91FA-483A-9195-819639D2144A}" sibTransId="{4067825D-D0C6-409D-8FFC-C9B06EA957E8}"/>
    <dgm:cxn modelId="{51BB53D4-6DF3-4862-B272-77A238C052B9}" type="presOf" srcId="{39EC3AD4-38A4-44CD-AF72-B687CB213290}" destId="{1C32E5A8-A36B-4FBE-894F-CE30ED05953C}" srcOrd="0" destOrd="0" presId="urn:microsoft.com/office/officeart/2008/layout/VerticalCurvedList"/>
    <dgm:cxn modelId="{6E2CCB0F-40B8-4FE3-B2C3-5B6A1A6C40EB}" type="presOf" srcId="{A904757C-A052-4A4A-822B-228999D118C3}" destId="{537DCB50-B895-4E66-B897-058B57BE95DE}" srcOrd="0" destOrd="0" presId="urn:microsoft.com/office/officeart/2008/layout/VerticalCurvedList"/>
    <dgm:cxn modelId="{1B428D57-416D-4A18-825B-7F060212E645}" srcId="{B8F400F2-F6B4-4C45-97BE-DBD541C3B2F4}" destId="{5DC84011-158B-42D6-B05E-FF3F71B12AC7}" srcOrd="0" destOrd="0" parTransId="{4393654E-7BF9-4517-876C-1B9FB8723563}" sibTransId="{39EC3AD4-38A4-44CD-AF72-B687CB213290}"/>
    <dgm:cxn modelId="{2F811E50-E77F-4E61-83F8-FB4615E59CE1}" srcId="{B8F400F2-F6B4-4C45-97BE-DBD541C3B2F4}" destId="{A904757C-A052-4A4A-822B-228999D118C3}" srcOrd="2" destOrd="0" parTransId="{3DFBB2DF-65CA-4E73-99F9-B96DF6545F9F}" sibTransId="{64303D61-CECD-49B8-8163-86A555A0A9BC}"/>
    <dgm:cxn modelId="{930ACDCF-2041-403D-A220-50552F7B2F2E}" type="presOf" srcId="{5DC84011-158B-42D6-B05E-FF3F71B12AC7}" destId="{4A510DE9-4C53-438C-ABE4-C6129F9DD3D2}" srcOrd="0" destOrd="0" presId="urn:microsoft.com/office/officeart/2008/layout/VerticalCurvedList"/>
    <dgm:cxn modelId="{4FE3123C-3DD2-4D68-93E6-32AC72D7343A}" type="presOf" srcId="{B8F400F2-F6B4-4C45-97BE-DBD541C3B2F4}" destId="{DC1884C9-CDEA-4E27-BC81-BB5CB1E0D9D6}" srcOrd="0" destOrd="0" presId="urn:microsoft.com/office/officeart/2008/layout/VerticalCurvedList"/>
    <dgm:cxn modelId="{0FA10D3E-D0E7-459A-B8CE-0BD1DE97C517}" type="presParOf" srcId="{DC1884C9-CDEA-4E27-BC81-BB5CB1E0D9D6}" destId="{18D976A3-5D23-4659-B3CC-3007F498BC17}" srcOrd="0" destOrd="0" presId="urn:microsoft.com/office/officeart/2008/layout/VerticalCurvedList"/>
    <dgm:cxn modelId="{1FC55F78-F281-4154-B155-0AC5D344992A}" type="presParOf" srcId="{18D976A3-5D23-4659-B3CC-3007F498BC17}" destId="{B428BFA0-2F06-4B86-9326-AF02586D4D4E}" srcOrd="0" destOrd="0" presId="urn:microsoft.com/office/officeart/2008/layout/VerticalCurvedList"/>
    <dgm:cxn modelId="{E7F64C73-C2DB-49A3-A450-87DF8431F554}" type="presParOf" srcId="{B428BFA0-2F06-4B86-9326-AF02586D4D4E}" destId="{EAD64C28-061A-4755-83F7-F1708747A16C}" srcOrd="0" destOrd="0" presId="urn:microsoft.com/office/officeart/2008/layout/VerticalCurvedList"/>
    <dgm:cxn modelId="{B9C84342-F30D-4269-AE5E-00E64F6495B6}" type="presParOf" srcId="{B428BFA0-2F06-4B86-9326-AF02586D4D4E}" destId="{1C32E5A8-A36B-4FBE-894F-CE30ED05953C}" srcOrd="1" destOrd="0" presId="urn:microsoft.com/office/officeart/2008/layout/VerticalCurvedList"/>
    <dgm:cxn modelId="{BAA08ADC-8CA1-4119-9C8C-26280D48F353}" type="presParOf" srcId="{B428BFA0-2F06-4B86-9326-AF02586D4D4E}" destId="{EA55BCBA-DBBB-4158-AC87-32FF945ACA5D}" srcOrd="2" destOrd="0" presId="urn:microsoft.com/office/officeart/2008/layout/VerticalCurvedList"/>
    <dgm:cxn modelId="{06C9891B-50FB-47C5-9A1B-F9BC49D088FF}" type="presParOf" srcId="{B428BFA0-2F06-4B86-9326-AF02586D4D4E}" destId="{21DB29B5-1CB0-42E1-AAA3-0EFB4D51398C}" srcOrd="3" destOrd="0" presId="urn:microsoft.com/office/officeart/2008/layout/VerticalCurvedList"/>
    <dgm:cxn modelId="{0B81A212-AB5B-4FC5-A704-4169F8B3AD9E}" type="presParOf" srcId="{18D976A3-5D23-4659-B3CC-3007F498BC17}" destId="{4A510DE9-4C53-438C-ABE4-C6129F9DD3D2}" srcOrd="1" destOrd="0" presId="urn:microsoft.com/office/officeart/2008/layout/VerticalCurvedList"/>
    <dgm:cxn modelId="{66A11CFA-5976-4A36-91EB-B44EE2E6E9F0}" type="presParOf" srcId="{18D976A3-5D23-4659-B3CC-3007F498BC17}" destId="{09D53F6C-7CA4-4F3C-8258-F303DC210AFC}" srcOrd="2" destOrd="0" presId="urn:microsoft.com/office/officeart/2008/layout/VerticalCurvedList"/>
    <dgm:cxn modelId="{2E6762CD-696B-4409-888B-8041DC55E06A}" type="presParOf" srcId="{09D53F6C-7CA4-4F3C-8258-F303DC210AFC}" destId="{F1BDFAB7-9C73-4A5A-9FED-0C974F97D710}" srcOrd="0" destOrd="0" presId="urn:microsoft.com/office/officeart/2008/layout/VerticalCurvedList"/>
    <dgm:cxn modelId="{7EF317D8-CC9B-44E1-890D-A8CE9DBB1015}" type="presParOf" srcId="{18D976A3-5D23-4659-B3CC-3007F498BC17}" destId="{21918498-BE3D-49F9-98CE-FA5CC9955EA4}" srcOrd="3" destOrd="0" presId="urn:microsoft.com/office/officeart/2008/layout/VerticalCurvedList"/>
    <dgm:cxn modelId="{E5BD3C9C-DBAA-4211-821D-D0F6CC0C38A5}" type="presParOf" srcId="{18D976A3-5D23-4659-B3CC-3007F498BC17}" destId="{F0C36437-197F-43D2-9CC0-8DD218E7BF67}" srcOrd="4" destOrd="0" presId="urn:microsoft.com/office/officeart/2008/layout/VerticalCurvedList"/>
    <dgm:cxn modelId="{15B985AE-CB5E-4EAB-B65C-7FC095A64D4B}" type="presParOf" srcId="{F0C36437-197F-43D2-9CC0-8DD218E7BF67}" destId="{6386D23A-2DCC-4967-BD5B-FF444F094F79}" srcOrd="0" destOrd="0" presId="urn:microsoft.com/office/officeart/2008/layout/VerticalCurvedList"/>
    <dgm:cxn modelId="{F8A803C0-24ED-4094-A8DF-818118248EFC}" type="presParOf" srcId="{18D976A3-5D23-4659-B3CC-3007F498BC17}" destId="{537DCB50-B895-4E66-B897-058B57BE95DE}" srcOrd="5" destOrd="0" presId="urn:microsoft.com/office/officeart/2008/layout/VerticalCurvedList"/>
    <dgm:cxn modelId="{3551FAC6-C0F7-488A-B43A-7140060B7B56}" type="presParOf" srcId="{18D976A3-5D23-4659-B3CC-3007F498BC17}" destId="{6497620A-74FE-4610-ABCB-4FC182628D8D}" srcOrd="6" destOrd="0" presId="urn:microsoft.com/office/officeart/2008/layout/VerticalCurvedList"/>
    <dgm:cxn modelId="{02A5914E-69C5-468D-9BAF-819467B5AAE1}" type="presParOf" srcId="{6497620A-74FE-4610-ABCB-4FC182628D8D}" destId="{C7CCCF6F-E2BE-42EA-AFB2-29F7DAC9326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4A1E69-BACA-412D-AC13-8F39BEB712A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2DEDEE26-61EB-423C-B5D6-D82E2BE71EFA}">
      <dgm:prSet phldrT="[Texto]"/>
      <dgm:spPr>
        <a:solidFill>
          <a:srgbClr val="006600"/>
        </a:solidFill>
      </dgm:spPr>
      <dgm:t>
        <a:bodyPr/>
        <a:lstStyle/>
        <a:p>
          <a:pPr algn="just"/>
          <a:r>
            <a:rPr lang="es-MX" dirty="0" smtClean="0">
              <a:solidFill>
                <a:schemeClr val="bg1"/>
              </a:solidFill>
              <a:latin typeface="Arial" pitchFamily="34" charset="0"/>
              <a:cs typeface="Arial" pitchFamily="34" charset="0"/>
            </a:rPr>
            <a:t>El Gobierno Federal y la Entidad Federativa, acuerdan el compromiso de revisar la aplicación de los recursos, así como destinar la cantidad equivalente del 5 al millar del monto total, para realizar  la vigilancia, inspección, control y evaluación de las obras.</a:t>
          </a:r>
          <a:endParaRPr lang="es-MX" dirty="0"/>
        </a:p>
      </dgm:t>
    </dgm:pt>
    <dgm:pt modelId="{5B325373-6610-4A0E-B635-82AB2A5D9CA8}" type="parTrans" cxnId="{C6A122F1-ED12-483D-90FD-F3AE6CC04BD4}">
      <dgm:prSet/>
      <dgm:spPr/>
      <dgm:t>
        <a:bodyPr/>
        <a:lstStyle/>
        <a:p>
          <a:endParaRPr lang="es-MX"/>
        </a:p>
      </dgm:t>
    </dgm:pt>
    <dgm:pt modelId="{64CD5D55-EF1D-4458-8DE2-AAF6D1F1F4B0}" type="sibTrans" cxnId="{C6A122F1-ED12-483D-90FD-F3AE6CC04BD4}">
      <dgm:prSet/>
      <dgm:spPr>
        <a:solidFill>
          <a:schemeClr val="tx1">
            <a:lumMod val="50000"/>
            <a:lumOff val="50000"/>
          </a:schemeClr>
        </a:solidFill>
      </dgm:spPr>
      <dgm:t>
        <a:bodyPr/>
        <a:lstStyle/>
        <a:p>
          <a:r>
            <a:rPr lang="es-MX" b="1" dirty="0" smtClean="0">
              <a:latin typeface="Arial" pitchFamily="34" charset="0"/>
              <a:cs typeface="Arial" pitchFamily="34" charset="0"/>
            </a:rPr>
            <a:t>Control, vigilancia y seguimiento</a:t>
          </a:r>
          <a:endParaRPr lang="es-MX" dirty="0"/>
        </a:p>
      </dgm:t>
    </dgm:pt>
    <dgm:pt modelId="{4A948FDF-9974-406A-9076-01459759A9C5}" type="pres">
      <dgm:prSet presAssocID="{014A1E69-BACA-412D-AC13-8F39BEB712AD}" presName="Name0" presStyleCnt="0">
        <dgm:presLayoutVars>
          <dgm:chMax/>
          <dgm:chPref/>
          <dgm:dir/>
          <dgm:animLvl val="lvl"/>
        </dgm:presLayoutVars>
      </dgm:prSet>
      <dgm:spPr/>
      <dgm:t>
        <a:bodyPr/>
        <a:lstStyle/>
        <a:p>
          <a:endParaRPr lang="es-MX"/>
        </a:p>
      </dgm:t>
    </dgm:pt>
    <dgm:pt modelId="{AE82C8BC-A1EF-4DEA-A07D-378FF0497942}" type="pres">
      <dgm:prSet presAssocID="{2DEDEE26-61EB-423C-B5D6-D82E2BE71EFA}" presName="composite" presStyleCnt="0"/>
      <dgm:spPr/>
    </dgm:pt>
    <dgm:pt modelId="{F81CA4CB-7028-4BAA-A299-95B348249955}" type="pres">
      <dgm:prSet presAssocID="{2DEDEE26-61EB-423C-B5D6-D82E2BE71EFA}" presName="Parent1" presStyleLbl="node1" presStyleIdx="0" presStyleCnt="2" custScaleX="194298" custScaleY="176415" custLinFactNeighborX="73617" custLinFactNeighborY="-13645">
        <dgm:presLayoutVars>
          <dgm:chMax val="1"/>
          <dgm:chPref val="1"/>
          <dgm:bulletEnabled val="1"/>
        </dgm:presLayoutVars>
      </dgm:prSet>
      <dgm:spPr/>
      <dgm:t>
        <a:bodyPr/>
        <a:lstStyle/>
        <a:p>
          <a:endParaRPr lang="es-MX"/>
        </a:p>
      </dgm:t>
    </dgm:pt>
    <dgm:pt modelId="{DF089659-89FD-4472-A56A-976BDE598916}" type="pres">
      <dgm:prSet presAssocID="{2DEDEE26-61EB-423C-B5D6-D82E2BE71EFA}" presName="Childtext1" presStyleLbl="revTx" presStyleIdx="0" presStyleCnt="1">
        <dgm:presLayoutVars>
          <dgm:chMax val="0"/>
          <dgm:chPref val="0"/>
          <dgm:bulletEnabled val="1"/>
        </dgm:presLayoutVars>
      </dgm:prSet>
      <dgm:spPr/>
    </dgm:pt>
    <dgm:pt modelId="{AD6EE8B3-214D-46F6-A0BB-66BA3C73C3F5}" type="pres">
      <dgm:prSet presAssocID="{2DEDEE26-61EB-423C-B5D6-D82E2BE71EFA}" presName="BalanceSpacing" presStyleCnt="0"/>
      <dgm:spPr/>
    </dgm:pt>
    <dgm:pt modelId="{4935C0E8-9857-4FBD-B60C-6A56126113A0}" type="pres">
      <dgm:prSet presAssocID="{2DEDEE26-61EB-423C-B5D6-D82E2BE71EFA}" presName="BalanceSpacing1" presStyleCnt="0"/>
      <dgm:spPr/>
    </dgm:pt>
    <dgm:pt modelId="{C682E2C6-6008-4CF8-93FD-212B88D8A5EA}" type="pres">
      <dgm:prSet presAssocID="{64CD5D55-EF1D-4458-8DE2-AAF6D1F1F4B0}" presName="Accent1Text" presStyleLbl="node1" presStyleIdx="1" presStyleCnt="2" custLinFactNeighborX="-10964" custLinFactNeighborY="-35923"/>
      <dgm:spPr/>
      <dgm:t>
        <a:bodyPr/>
        <a:lstStyle/>
        <a:p>
          <a:endParaRPr lang="es-MX"/>
        </a:p>
      </dgm:t>
    </dgm:pt>
  </dgm:ptLst>
  <dgm:cxnLst>
    <dgm:cxn modelId="{5B44D9B3-BDA1-4A11-8673-FE12290B3829}" type="presOf" srcId="{2DEDEE26-61EB-423C-B5D6-D82E2BE71EFA}" destId="{F81CA4CB-7028-4BAA-A299-95B348249955}" srcOrd="0" destOrd="0" presId="urn:microsoft.com/office/officeart/2008/layout/AlternatingHexagons"/>
    <dgm:cxn modelId="{7A94132D-CAD1-4F1D-9DFE-D6125FA290AD}" type="presOf" srcId="{014A1E69-BACA-412D-AC13-8F39BEB712AD}" destId="{4A948FDF-9974-406A-9076-01459759A9C5}" srcOrd="0" destOrd="0" presId="urn:microsoft.com/office/officeart/2008/layout/AlternatingHexagons"/>
    <dgm:cxn modelId="{C6A122F1-ED12-483D-90FD-F3AE6CC04BD4}" srcId="{014A1E69-BACA-412D-AC13-8F39BEB712AD}" destId="{2DEDEE26-61EB-423C-B5D6-D82E2BE71EFA}" srcOrd="0" destOrd="0" parTransId="{5B325373-6610-4A0E-B635-82AB2A5D9CA8}" sibTransId="{64CD5D55-EF1D-4458-8DE2-AAF6D1F1F4B0}"/>
    <dgm:cxn modelId="{DECE6047-7FD6-4543-858B-290AA02A0EBE}" type="presOf" srcId="{64CD5D55-EF1D-4458-8DE2-AAF6D1F1F4B0}" destId="{C682E2C6-6008-4CF8-93FD-212B88D8A5EA}" srcOrd="0" destOrd="0" presId="urn:microsoft.com/office/officeart/2008/layout/AlternatingHexagons"/>
    <dgm:cxn modelId="{52029517-E3A0-48EF-AE1B-48AF9A922C65}" type="presParOf" srcId="{4A948FDF-9974-406A-9076-01459759A9C5}" destId="{AE82C8BC-A1EF-4DEA-A07D-378FF0497942}" srcOrd="0" destOrd="0" presId="urn:microsoft.com/office/officeart/2008/layout/AlternatingHexagons"/>
    <dgm:cxn modelId="{84C44F1B-F96A-47D7-9FAA-1AAA7A7100C0}" type="presParOf" srcId="{AE82C8BC-A1EF-4DEA-A07D-378FF0497942}" destId="{F81CA4CB-7028-4BAA-A299-95B348249955}" srcOrd="0" destOrd="0" presId="urn:microsoft.com/office/officeart/2008/layout/AlternatingHexagons"/>
    <dgm:cxn modelId="{FC0A362C-2923-4472-9BD7-FDAAF2B3BB18}" type="presParOf" srcId="{AE82C8BC-A1EF-4DEA-A07D-378FF0497942}" destId="{DF089659-89FD-4472-A56A-976BDE598916}" srcOrd="1" destOrd="0" presId="urn:microsoft.com/office/officeart/2008/layout/AlternatingHexagons"/>
    <dgm:cxn modelId="{0A28840B-9765-443D-9C81-DFDB6089AFB6}" type="presParOf" srcId="{AE82C8BC-A1EF-4DEA-A07D-378FF0497942}" destId="{AD6EE8B3-214D-46F6-A0BB-66BA3C73C3F5}" srcOrd="2" destOrd="0" presId="urn:microsoft.com/office/officeart/2008/layout/AlternatingHexagons"/>
    <dgm:cxn modelId="{7BDF12ED-FAF4-460E-BA6C-5CB28A7AA87C}" type="presParOf" srcId="{AE82C8BC-A1EF-4DEA-A07D-378FF0497942}" destId="{4935C0E8-9857-4FBD-B60C-6A56126113A0}" srcOrd="3" destOrd="0" presId="urn:microsoft.com/office/officeart/2008/layout/AlternatingHexagons"/>
    <dgm:cxn modelId="{0B19012F-7CD2-4C0C-9BBD-12B286FB08A9}" type="presParOf" srcId="{AE82C8BC-A1EF-4DEA-A07D-378FF0497942}" destId="{C682E2C6-6008-4CF8-93FD-212B88D8A5E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CBD896-979B-4E66-AB19-0F22B154A9B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FBBA848D-CBF4-429F-8ABC-827B804A811B}">
      <dgm:prSet phldrT="[Texto]" custT="1"/>
      <dgm:spPr>
        <a:solidFill>
          <a:schemeClr val="tx1">
            <a:lumMod val="50000"/>
            <a:lumOff val="50000"/>
          </a:schemeClr>
        </a:solidFill>
      </dgm:spPr>
      <dgm:t>
        <a:bodyPr/>
        <a:lstStyle/>
        <a:p>
          <a:r>
            <a:rPr lang="es-MX" sz="2000" b="1" dirty="0" smtClean="0">
              <a:solidFill>
                <a:schemeClr val="bg1"/>
              </a:solidFill>
              <a:latin typeface="Arial" pitchFamily="34" charset="0"/>
              <a:cs typeface="Arial" pitchFamily="34" charset="0"/>
            </a:rPr>
            <a:t>Inicio</a:t>
          </a:r>
          <a:endParaRPr lang="es-MX" sz="2000" dirty="0"/>
        </a:p>
      </dgm:t>
    </dgm:pt>
    <dgm:pt modelId="{E3744184-D36C-4475-BB2D-6660D3A042B9}" type="parTrans" cxnId="{10B82AC9-1350-4488-8214-DA7981C0FE8A}">
      <dgm:prSet/>
      <dgm:spPr/>
      <dgm:t>
        <a:bodyPr/>
        <a:lstStyle/>
        <a:p>
          <a:endParaRPr lang="es-MX"/>
        </a:p>
      </dgm:t>
    </dgm:pt>
    <dgm:pt modelId="{DC412D20-C252-4E7F-A94F-336FEA625F7D}" type="sibTrans" cxnId="{10B82AC9-1350-4488-8214-DA7981C0FE8A}">
      <dgm:prSet/>
      <dgm:spPr/>
      <dgm:t>
        <a:bodyPr/>
        <a:lstStyle/>
        <a:p>
          <a:endParaRPr lang="es-MX"/>
        </a:p>
      </dgm:t>
    </dgm:pt>
    <dgm:pt modelId="{1010A86E-A951-4F13-BE89-4383363C569E}">
      <dgm:prSet phldrT="[Texto]" custT="1"/>
      <dgm:spPr>
        <a:solidFill>
          <a:srgbClr val="006600"/>
        </a:solidFill>
      </dgm:spPr>
      <dgm:t>
        <a:bodyPr/>
        <a:lstStyle/>
        <a:p>
          <a:pPr algn="just"/>
          <a:r>
            <a:rPr lang="es-MX" sz="1800" dirty="0" smtClean="0">
              <a:solidFill>
                <a:schemeClr val="bg1"/>
              </a:solidFill>
              <a:latin typeface="Arial" panose="020B0604020202020204" pitchFamily="34" charset="0"/>
              <a:cs typeface="Arial" panose="020B0604020202020204" pitchFamily="34" charset="0"/>
            </a:rPr>
            <a:t>Se lleva a cabo mediante el escrito denominado Orden de Auditoría, la cual se turnará a las entidades a fiscalizar, solicitando la información comprobatoria de la erogación de los recursos, siguiendo con el levantamiento del Acta Inicio de Auditoría.</a:t>
          </a:r>
          <a:endParaRPr lang="es-MX" sz="1800" dirty="0">
            <a:solidFill>
              <a:schemeClr val="bg1"/>
            </a:solidFill>
          </a:endParaRPr>
        </a:p>
      </dgm:t>
    </dgm:pt>
    <dgm:pt modelId="{1D7AEF26-B600-407E-9A43-B4DEA4E810FC}" type="parTrans" cxnId="{F6D2B373-A9C7-4756-AA50-4EFA55FC89F0}">
      <dgm:prSet/>
      <dgm:spPr/>
      <dgm:t>
        <a:bodyPr/>
        <a:lstStyle/>
        <a:p>
          <a:endParaRPr lang="es-MX"/>
        </a:p>
      </dgm:t>
    </dgm:pt>
    <dgm:pt modelId="{55A4D821-88A0-482F-8AC4-0FFE8077E255}" type="sibTrans" cxnId="{F6D2B373-A9C7-4756-AA50-4EFA55FC89F0}">
      <dgm:prSet/>
      <dgm:spPr/>
      <dgm:t>
        <a:bodyPr/>
        <a:lstStyle/>
        <a:p>
          <a:endParaRPr lang="es-MX"/>
        </a:p>
      </dgm:t>
    </dgm:pt>
    <dgm:pt modelId="{D240558A-B3FC-4FCB-9F05-4BF9DD271DD9}">
      <dgm:prSet phldrT="[Texto]" custT="1"/>
      <dgm:spPr>
        <a:solidFill>
          <a:srgbClr val="C00000"/>
        </a:solidFill>
      </dgm:spPr>
      <dgm:t>
        <a:bodyPr/>
        <a:lstStyle/>
        <a:p>
          <a:pPr algn="just"/>
          <a:r>
            <a:rPr lang="es-MX" sz="1800" dirty="0" smtClean="0">
              <a:solidFill>
                <a:schemeClr val="bg1"/>
              </a:solidFill>
              <a:latin typeface="Arial" panose="020B0604020202020204" pitchFamily="34" charset="0"/>
              <a:cs typeface="Arial" panose="020B0604020202020204" pitchFamily="34" charset="0"/>
            </a:rPr>
            <a:t>Con posterioridad, se  podrán elaborar los oficios que sean necesarios para la obtención de información que permita a los auditores cumplir con el objetivo de la auditoría.</a:t>
          </a:r>
          <a:endParaRPr lang="es-MX" sz="1800" dirty="0">
            <a:solidFill>
              <a:schemeClr val="bg1"/>
            </a:solidFill>
          </a:endParaRPr>
        </a:p>
      </dgm:t>
    </dgm:pt>
    <dgm:pt modelId="{BE59603B-1DE4-467B-95AB-E8EAC6ECE096}" type="parTrans" cxnId="{2443F846-839C-4CEC-A4A3-05FA82528C1D}">
      <dgm:prSet/>
      <dgm:spPr/>
      <dgm:t>
        <a:bodyPr/>
        <a:lstStyle/>
        <a:p>
          <a:endParaRPr lang="es-MX"/>
        </a:p>
      </dgm:t>
    </dgm:pt>
    <dgm:pt modelId="{B8061C4F-C583-48B1-9F0C-7F293A969B7E}" type="sibTrans" cxnId="{2443F846-839C-4CEC-A4A3-05FA82528C1D}">
      <dgm:prSet/>
      <dgm:spPr/>
      <dgm:t>
        <a:bodyPr/>
        <a:lstStyle/>
        <a:p>
          <a:endParaRPr lang="es-MX"/>
        </a:p>
      </dgm:t>
    </dgm:pt>
    <dgm:pt modelId="{3516324D-8D93-45CC-96A1-84969BD87B16}" type="pres">
      <dgm:prSet presAssocID="{D4CBD896-979B-4E66-AB19-0F22B154A9BD}" presName="list" presStyleCnt="0">
        <dgm:presLayoutVars>
          <dgm:dir/>
          <dgm:animLvl val="lvl"/>
        </dgm:presLayoutVars>
      </dgm:prSet>
      <dgm:spPr/>
      <dgm:t>
        <a:bodyPr/>
        <a:lstStyle/>
        <a:p>
          <a:endParaRPr lang="es-MX"/>
        </a:p>
      </dgm:t>
    </dgm:pt>
    <dgm:pt modelId="{51556830-2585-4475-9481-6177C9A891EF}" type="pres">
      <dgm:prSet presAssocID="{FBBA848D-CBF4-429F-8ABC-827B804A811B}" presName="posSpace" presStyleCnt="0"/>
      <dgm:spPr/>
    </dgm:pt>
    <dgm:pt modelId="{5C2ACC28-759B-429A-89C6-9529BA813946}" type="pres">
      <dgm:prSet presAssocID="{FBBA848D-CBF4-429F-8ABC-827B804A811B}" presName="vertFlow" presStyleCnt="0"/>
      <dgm:spPr/>
    </dgm:pt>
    <dgm:pt modelId="{8B216D75-2772-43A1-A34F-B3CEE70C6ADA}" type="pres">
      <dgm:prSet presAssocID="{FBBA848D-CBF4-429F-8ABC-827B804A811B}" presName="topSpace" presStyleCnt="0"/>
      <dgm:spPr/>
    </dgm:pt>
    <dgm:pt modelId="{7C4207C9-A34B-4174-B11A-70185A40CBB0}" type="pres">
      <dgm:prSet presAssocID="{FBBA848D-CBF4-429F-8ABC-827B804A811B}" presName="firstComp" presStyleCnt="0"/>
      <dgm:spPr/>
    </dgm:pt>
    <dgm:pt modelId="{11FFD06B-B588-4D19-8ED9-9D8972BDE128}" type="pres">
      <dgm:prSet presAssocID="{FBBA848D-CBF4-429F-8ABC-827B804A811B}" presName="firstChild" presStyleLbl="bgAccFollowNode1" presStyleIdx="0" presStyleCnt="2" custScaleX="151332" custScaleY="74479"/>
      <dgm:spPr/>
      <dgm:t>
        <a:bodyPr/>
        <a:lstStyle/>
        <a:p>
          <a:endParaRPr lang="es-MX"/>
        </a:p>
      </dgm:t>
    </dgm:pt>
    <dgm:pt modelId="{17427220-9F19-4E72-9C36-8396E6BF25C4}" type="pres">
      <dgm:prSet presAssocID="{FBBA848D-CBF4-429F-8ABC-827B804A811B}" presName="firstChildTx" presStyleLbl="bgAccFollowNode1" presStyleIdx="0" presStyleCnt="2">
        <dgm:presLayoutVars>
          <dgm:bulletEnabled val="1"/>
        </dgm:presLayoutVars>
      </dgm:prSet>
      <dgm:spPr/>
      <dgm:t>
        <a:bodyPr/>
        <a:lstStyle/>
        <a:p>
          <a:endParaRPr lang="es-MX"/>
        </a:p>
      </dgm:t>
    </dgm:pt>
    <dgm:pt modelId="{ADB31A6C-E25A-4E2D-8E22-FB302E0DBD45}" type="pres">
      <dgm:prSet presAssocID="{D240558A-B3FC-4FCB-9F05-4BF9DD271DD9}" presName="comp" presStyleCnt="0"/>
      <dgm:spPr/>
    </dgm:pt>
    <dgm:pt modelId="{E43CB3A6-5DBE-4713-B0E1-C4290CEC82DE}" type="pres">
      <dgm:prSet presAssocID="{D240558A-B3FC-4FCB-9F05-4BF9DD271DD9}" presName="child" presStyleLbl="bgAccFollowNode1" presStyleIdx="1" presStyleCnt="2" custScaleX="151326" custScaleY="79608"/>
      <dgm:spPr/>
      <dgm:t>
        <a:bodyPr/>
        <a:lstStyle/>
        <a:p>
          <a:endParaRPr lang="es-MX"/>
        </a:p>
      </dgm:t>
    </dgm:pt>
    <dgm:pt modelId="{E9FCC595-80C7-4108-90E2-D4B7E974D121}" type="pres">
      <dgm:prSet presAssocID="{D240558A-B3FC-4FCB-9F05-4BF9DD271DD9}" presName="childTx" presStyleLbl="bgAccFollowNode1" presStyleIdx="1" presStyleCnt="2">
        <dgm:presLayoutVars>
          <dgm:bulletEnabled val="1"/>
        </dgm:presLayoutVars>
      </dgm:prSet>
      <dgm:spPr/>
      <dgm:t>
        <a:bodyPr/>
        <a:lstStyle/>
        <a:p>
          <a:endParaRPr lang="es-MX"/>
        </a:p>
      </dgm:t>
    </dgm:pt>
    <dgm:pt modelId="{0CC802E7-CF80-4114-AB3D-6372BF2DB090}" type="pres">
      <dgm:prSet presAssocID="{FBBA848D-CBF4-429F-8ABC-827B804A811B}" presName="negSpace" presStyleCnt="0"/>
      <dgm:spPr/>
    </dgm:pt>
    <dgm:pt modelId="{DA12D61D-09BF-4BFB-933B-4C58B27DA9A1}" type="pres">
      <dgm:prSet presAssocID="{FBBA848D-CBF4-429F-8ABC-827B804A811B}" presName="circle" presStyleLbl="node1" presStyleIdx="0" presStyleCnt="1" custScaleX="79298" custScaleY="76073" custLinFactNeighborX="-66927" custLinFactNeighborY="592"/>
      <dgm:spPr/>
      <dgm:t>
        <a:bodyPr/>
        <a:lstStyle/>
        <a:p>
          <a:endParaRPr lang="es-MX"/>
        </a:p>
      </dgm:t>
    </dgm:pt>
  </dgm:ptLst>
  <dgm:cxnLst>
    <dgm:cxn modelId="{8457C94E-39A4-482E-AD0D-2AD95962B61D}" type="presOf" srcId="{FBBA848D-CBF4-429F-8ABC-827B804A811B}" destId="{DA12D61D-09BF-4BFB-933B-4C58B27DA9A1}" srcOrd="0" destOrd="0" presId="urn:microsoft.com/office/officeart/2005/8/layout/hList9"/>
    <dgm:cxn modelId="{95F97A0D-38D3-46F9-9D60-7B20187D4742}" type="presOf" srcId="{D4CBD896-979B-4E66-AB19-0F22B154A9BD}" destId="{3516324D-8D93-45CC-96A1-84969BD87B16}" srcOrd="0" destOrd="0" presId="urn:microsoft.com/office/officeart/2005/8/layout/hList9"/>
    <dgm:cxn modelId="{F6D2B373-A9C7-4756-AA50-4EFA55FC89F0}" srcId="{FBBA848D-CBF4-429F-8ABC-827B804A811B}" destId="{1010A86E-A951-4F13-BE89-4383363C569E}" srcOrd="0" destOrd="0" parTransId="{1D7AEF26-B600-407E-9A43-B4DEA4E810FC}" sibTransId="{55A4D821-88A0-482F-8AC4-0FFE8077E255}"/>
    <dgm:cxn modelId="{BDE7A519-0400-4B6D-9973-EE7D7CFC07FB}" type="presOf" srcId="{D240558A-B3FC-4FCB-9F05-4BF9DD271DD9}" destId="{E43CB3A6-5DBE-4713-B0E1-C4290CEC82DE}" srcOrd="0" destOrd="0" presId="urn:microsoft.com/office/officeart/2005/8/layout/hList9"/>
    <dgm:cxn modelId="{21BCC561-5F53-4739-817B-940FB7504891}" type="presOf" srcId="{1010A86E-A951-4F13-BE89-4383363C569E}" destId="{11FFD06B-B588-4D19-8ED9-9D8972BDE128}" srcOrd="0" destOrd="0" presId="urn:microsoft.com/office/officeart/2005/8/layout/hList9"/>
    <dgm:cxn modelId="{2443F846-839C-4CEC-A4A3-05FA82528C1D}" srcId="{FBBA848D-CBF4-429F-8ABC-827B804A811B}" destId="{D240558A-B3FC-4FCB-9F05-4BF9DD271DD9}" srcOrd="1" destOrd="0" parTransId="{BE59603B-1DE4-467B-95AB-E8EAC6ECE096}" sibTransId="{B8061C4F-C583-48B1-9F0C-7F293A969B7E}"/>
    <dgm:cxn modelId="{0C765550-80C2-4F3D-BA13-B52CA2DFE6A6}" type="presOf" srcId="{D240558A-B3FC-4FCB-9F05-4BF9DD271DD9}" destId="{E9FCC595-80C7-4108-90E2-D4B7E974D121}" srcOrd="1" destOrd="0" presId="urn:microsoft.com/office/officeart/2005/8/layout/hList9"/>
    <dgm:cxn modelId="{026BDB3E-3B11-43D0-A093-09D5B7473DCA}" type="presOf" srcId="{1010A86E-A951-4F13-BE89-4383363C569E}" destId="{17427220-9F19-4E72-9C36-8396E6BF25C4}" srcOrd="1" destOrd="0" presId="urn:microsoft.com/office/officeart/2005/8/layout/hList9"/>
    <dgm:cxn modelId="{10B82AC9-1350-4488-8214-DA7981C0FE8A}" srcId="{D4CBD896-979B-4E66-AB19-0F22B154A9BD}" destId="{FBBA848D-CBF4-429F-8ABC-827B804A811B}" srcOrd="0" destOrd="0" parTransId="{E3744184-D36C-4475-BB2D-6660D3A042B9}" sibTransId="{DC412D20-C252-4E7F-A94F-336FEA625F7D}"/>
    <dgm:cxn modelId="{D9C28593-B797-465E-A0AF-B018B841C3A2}" type="presParOf" srcId="{3516324D-8D93-45CC-96A1-84969BD87B16}" destId="{51556830-2585-4475-9481-6177C9A891EF}" srcOrd="0" destOrd="0" presId="urn:microsoft.com/office/officeart/2005/8/layout/hList9"/>
    <dgm:cxn modelId="{27EDDB02-4E0D-4CD2-B0CA-62F0511580FB}" type="presParOf" srcId="{3516324D-8D93-45CC-96A1-84969BD87B16}" destId="{5C2ACC28-759B-429A-89C6-9529BA813946}" srcOrd="1" destOrd="0" presId="urn:microsoft.com/office/officeart/2005/8/layout/hList9"/>
    <dgm:cxn modelId="{DE1B4CFE-4C67-4FE3-9CEF-8606B340E15A}" type="presParOf" srcId="{5C2ACC28-759B-429A-89C6-9529BA813946}" destId="{8B216D75-2772-43A1-A34F-B3CEE70C6ADA}" srcOrd="0" destOrd="0" presId="urn:microsoft.com/office/officeart/2005/8/layout/hList9"/>
    <dgm:cxn modelId="{6583B3C1-AB56-4A75-9955-0C9181EFD51F}" type="presParOf" srcId="{5C2ACC28-759B-429A-89C6-9529BA813946}" destId="{7C4207C9-A34B-4174-B11A-70185A40CBB0}" srcOrd="1" destOrd="0" presId="urn:microsoft.com/office/officeart/2005/8/layout/hList9"/>
    <dgm:cxn modelId="{E1940E51-654F-4F9B-9C50-4618E65DD102}" type="presParOf" srcId="{7C4207C9-A34B-4174-B11A-70185A40CBB0}" destId="{11FFD06B-B588-4D19-8ED9-9D8972BDE128}" srcOrd="0" destOrd="0" presId="urn:microsoft.com/office/officeart/2005/8/layout/hList9"/>
    <dgm:cxn modelId="{F2874DA1-4C15-402A-B277-741BFD7710CF}" type="presParOf" srcId="{7C4207C9-A34B-4174-B11A-70185A40CBB0}" destId="{17427220-9F19-4E72-9C36-8396E6BF25C4}" srcOrd="1" destOrd="0" presId="urn:microsoft.com/office/officeart/2005/8/layout/hList9"/>
    <dgm:cxn modelId="{5B4603E6-1394-468C-B658-0BB4D1E45038}" type="presParOf" srcId="{5C2ACC28-759B-429A-89C6-9529BA813946}" destId="{ADB31A6C-E25A-4E2D-8E22-FB302E0DBD45}" srcOrd="2" destOrd="0" presId="urn:microsoft.com/office/officeart/2005/8/layout/hList9"/>
    <dgm:cxn modelId="{4729CA5E-BA69-4EEC-A770-449611313BB5}" type="presParOf" srcId="{ADB31A6C-E25A-4E2D-8E22-FB302E0DBD45}" destId="{E43CB3A6-5DBE-4713-B0E1-C4290CEC82DE}" srcOrd="0" destOrd="0" presId="urn:microsoft.com/office/officeart/2005/8/layout/hList9"/>
    <dgm:cxn modelId="{6153DB6C-70D2-46FB-9732-728EA3A3ADED}" type="presParOf" srcId="{ADB31A6C-E25A-4E2D-8E22-FB302E0DBD45}" destId="{E9FCC595-80C7-4108-90E2-D4B7E974D121}" srcOrd="1" destOrd="0" presId="urn:microsoft.com/office/officeart/2005/8/layout/hList9"/>
    <dgm:cxn modelId="{029F3D9F-593B-4B88-8EA3-632F82BC10CB}" type="presParOf" srcId="{3516324D-8D93-45CC-96A1-84969BD87B16}" destId="{0CC802E7-CF80-4114-AB3D-6372BF2DB090}" srcOrd="2" destOrd="0" presId="urn:microsoft.com/office/officeart/2005/8/layout/hList9"/>
    <dgm:cxn modelId="{195DED47-0171-425C-B975-8D5FD4F8ED56}" type="presParOf" srcId="{3516324D-8D93-45CC-96A1-84969BD87B16}" destId="{DA12D61D-09BF-4BFB-933B-4C58B27DA9A1}"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C05000-8E1D-4ECA-80A3-AD054CF980AF}" type="doc">
      <dgm:prSet loTypeId="urn:microsoft.com/office/officeart/2005/8/layout/gear1" loCatId="process" qsTypeId="urn:microsoft.com/office/officeart/2005/8/quickstyle/simple1" qsCatId="simple" csTypeId="urn:microsoft.com/office/officeart/2005/8/colors/accent1_2" csCatId="accent1" phldr="1"/>
      <dgm:spPr/>
    </dgm:pt>
    <dgm:pt modelId="{CEBB2266-EF52-4424-892F-80177A0B75C0}">
      <dgm:prSet phldrT="[Texto]" custT="1">
        <dgm:style>
          <a:lnRef idx="0">
            <a:schemeClr val="accent3"/>
          </a:lnRef>
          <a:fillRef idx="3">
            <a:schemeClr val="accent3"/>
          </a:fillRef>
          <a:effectRef idx="3">
            <a:schemeClr val="accent3"/>
          </a:effectRef>
          <a:fontRef idx="minor">
            <a:schemeClr val="lt1"/>
          </a:fontRef>
        </dgm:style>
      </dgm:prSet>
      <dgm:spPr>
        <a:solidFill>
          <a:srgbClr val="006600"/>
        </a:solidFill>
      </dgm:spPr>
      <dgm:t>
        <a:bodyPr/>
        <a:lstStyle/>
        <a:p>
          <a:r>
            <a:rPr lang="es-MX" sz="1800" b="1" dirty="0" smtClean="0">
              <a:solidFill>
                <a:schemeClr val="bg1"/>
              </a:solidFill>
              <a:latin typeface="Arial" pitchFamily="34" charset="0"/>
              <a:cs typeface="Arial" pitchFamily="34" charset="0"/>
            </a:rPr>
            <a:t>Ejecución</a:t>
          </a:r>
          <a:endParaRPr lang="es-MX" sz="1800" dirty="0">
            <a:solidFill>
              <a:schemeClr val="bg1"/>
            </a:solidFill>
          </a:endParaRPr>
        </a:p>
      </dgm:t>
    </dgm:pt>
    <dgm:pt modelId="{6B763AEC-48D2-4D09-BCD3-53A759F6EBE2}" type="parTrans" cxnId="{B316C9E5-D211-4439-9894-774F91B3C8A2}">
      <dgm:prSet/>
      <dgm:spPr/>
      <dgm:t>
        <a:bodyPr/>
        <a:lstStyle/>
        <a:p>
          <a:endParaRPr lang="es-MX"/>
        </a:p>
      </dgm:t>
    </dgm:pt>
    <dgm:pt modelId="{EF6056E1-ECCE-47FB-A056-21A28272541A}" type="sibTrans" cxnId="{B316C9E5-D211-4439-9894-774F91B3C8A2}">
      <dgm:prSet>
        <dgm:style>
          <a:lnRef idx="0">
            <a:schemeClr val="accent1"/>
          </a:lnRef>
          <a:fillRef idx="3">
            <a:schemeClr val="accent1"/>
          </a:fillRef>
          <a:effectRef idx="3">
            <a:schemeClr val="accent1"/>
          </a:effectRef>
          <a:fontRef idx="minor">
            <a:schemeClr val="lt1"/>
          </a:fontRef>
        </dgm:style>
      </dgm:prSet>
      <dgm:spPr>
        <a:solidFill>
          <a:srgbClr val="C00000"/>
        </a:solidFill>
      </dgm:spPr>
      <dgm:t>
        <a:bodyPr/>
        <a:lstStyle/>
        <a:p>
          <a:endParaRPr lang="es-MX"/>
        </a:p>
      </dgm:t>
    </dgm:pt>
    <dgm:pt modelId="{85E886C7-F7AF-47D6-8E5F-D5951DB748CF}">
      <dgm:prSet phldrT="[Texto]" custT="1">
        <dgm:style>
          <a:lnRef idx="3">
            <a:schemeClr val="lt1"/>
          </a:lnRef>
          <a:fillRef idx="1">
            <a:schemeClr val="accent1"/>
          </a:fillRef>
          <a:effectRef idx="1">
            <a:schemeClr val="accent1"/>
          </a:effectRef>
          <a:fontRef idx="minor">
            <a:schemeClr val="lt1"/>
          </a:fontRef>
        </dgm:style>
      </dgm:prSet>
      <dgm:spPr>
        <a:solidFill>
          <a:srgbClr val="C00000"/>
        </a:solidFill>
      </dgm:spPr>
      <dgm:t>
        <a:bodyPr/>
        <a:lstStyle/>
        <a:p>
          <a:pPr algn="just"/>
          <a:r>
            <a:rPr lang="es-MX" sz="1400" dirty="0" smtClean="0">
              <a:solidFill>
                <a:schemeClr val="bg1"/>
              </a:solidFill>
              <a:latin typeface="Arial" pitchFamily="34" charset="0"/>
              <a:cs typeface="Arial" pitchFamily="34" charset="0"/>
            </a:rPr>
            <a:t>Tiene por objeto obtener evidencia suficiente, para emitir una opinión sólida, sustentada y válida, la cual comprende 4 fases. </a:t>
          </a:r>
          <a:endParaRPr lang="es-MX" sz="1400" dirty="0">
            <a:solidFill>
              <a:schemeClr val="bg1"/>
            </a:solidFill>
          </a:endParaRPr>
        </a:p>
      </dgm:t>
    </dgm:pt>
    <dgm:pt modelId="{54638D39-64D7-47A8-AA78-932BC49D09B5}" type="parTrans" cxnId="{47CA4773-6C32-4E0A-9C3F-A63E035AEE5A}">
      <dgm:prSet/>
      <dgm:spPr/>
      <dgm:t>
        <a:bodyPr/>
        <a:lstStyle/>
        <a:p>
          <a:endParaRPr lang="es-MX"/>
        </a:p>
      </dgm:t>
    </dgm:pt>
    <dgm:pt modelId="{A5C4323B-5D38-4DF7-A737-1F09D49DDB4B}" type="sibTrans" cxnId="{47CA4773-6C32-4E0A-9C3F-A63E035AEE5A}">
      <dgm:prSet>
        <dgm:style>
          <a:lnRef idx="0">
            <a:schemeClr val="accent3"/>
          </a:lnRef>
          <a:fillRef idx="3">
            <a:schemeClr val="accent3"/>
          </a:fillRef>
          <a:effectRef idx="3">
            <a:schemeClr val="accent3"/>
          </a:effectRef>
          <a:fontRef idx="minor">
            <a:schemeClr val="lt1"/>
          </a:fontRef>
        </dgm:style>
      </dgm:prSet>
      <dgm:spPr>
        <a:solidFill>
          <a:srgbClr val="006600"/>
        </a:solidFill>
      </dgm:spPr>
      <dgm:t>
        <a:bodyPr/>
        <a:lstStyle/>
        <a:p>
          <a:endParaRPr lang="es-MX"/>
        </a:p>
      </dgm:t>
    </dgm:pt>
    <dgm:pt modelId="{9F23CD56-D3EB-4CCC-92FA-D438489B3BF8}" type="pres">
      <dgm:prSet presAssocID="{CFC05000-8E1D-4ECA-80A3-AD054CF980AF}" presName="composite" presStyleCnt="0">
        <dgm:presLayoutVars>
          <dgm:chMax val="3"/>
          <dgm:animLvl val="lvl"/>
          <dgm:resizeHandles val="exact"/>
        </dgm:presLayoutVars>
      </dgm:prSet>
      <dgm:spPr/>
    </dgm:pt>
    <dgm:pt modelId="{EB90CEF4-6D85-4EE5-83D2-E1508CCCBD31}" type="pres">
      <dgm:prSet presAssocID="{CEBB2266-EF52-4424-892F-80177A0B75C0}" presName="gear1" presStyleLbl="node1" presStyleIdx="0" presStyleCnt="2" custScaleX="107838" custScaleY="101699" custLinFactX="-9225" custLinFactNeighborX="-100000" custLinFactNeighborY="-28387">
        <dgm:presLayoutVars>
          <dgm:chMax val="1"/>
          <dgm:bulletEnabled val="1"/>
        </dgm:presLayoutVars>
      </dgm:prSet>
      <dgm:spPr/>
      <dgm:t>
        <a:bodyPr/>
        <a:lstStyle/>
        <a:p>
          <a:endParaRPr lang="es-MX"/>
        </a:p>
      </dgm:t>
    </dgm:pt>
    <dgm:pt modelId="{735D61C5-8CCF-4E95-B1E6-8F462558C790}" type="pres">
      <dgm:prSet presAssocID="{CEBB2266-EF52-4424-892F-80177A0B75C0}" presName="gear1srcNode" presStyleLbl="node1" presStyleIdx="0" presStyleCnt="2"/>
      <dgm:spPr/>
      <dgm:t>
        <a:bodyPr/>
        <a:lstStyle/>
        <a:p>
          <a:endParaRPr lang="es-MX"/>
        </a:p>
      </dgm:t>
    </dgm:pt>
    <dgm:pt modelId="{5E829868-F277-4A22-BD28-9054973858A5}" type="pres">
      <dgm:prSet presAssocID="{CEBB2266-EF52-4424-892F-80177A0B75C0}" presName="gear1dstNode" presStyleLbl="node1" presStyleIdx="0" presStyleCnt="2"/>
      <dgm:spPr/>
      <dgm:t>
        <a:bodyPr/>
        <a:lstStyle/>
        <a:p>
          <a:endParaRPr lang="es-MX"/>
        </a:p>
      </dgm:t>
    </dgm:pt>
    <dgm:pt modelId="{3F74F646-FDB8-44A8-927E-8F9A1A650889}" type="pres">
      <dgm:prSet presAssocID="{85E886C7-F7AF-47D6-8E5F-D5951DB748CF}" presName="gear2" presStyleLbl="node1" presStyleIdx="1" presStyleCnt="2" custAng="0" custScaleX="173026" custScaleY="162843" custLinFactNeighborX="91462" custLinFactNeighborY="54095">
        <dgm:presLayoutVars>
          <dgm:chMax val="1"/>
          <dgm:bulletEnabled val="1"/>
        </dgm:presLayoutVars>
      </dgm:prSet>
      <dgm:spPr/>
      <dgm:t>
        <a:bodyPr/>
        <a:lstStyle/>
        <a:p>
          <a:endParaRPr lang="es-MX"/>
        </a:p>
      </dgm:t>
    </dgm:pt>
    <dgm:pt modelId="{01B5FDC1-0105-4972-B605-45D6C74C786F}" type="pres">
      <dgm:prSet presAssocID="{85E886C7-F7AF-47D6-8E5F-D5951DB748CF}" presName="gear2srcNode" presStyleLbl="node1" presStyleIdx="1" presStyleCnt="2"/>
      <dgm:spPr/>
      <dgm:t>
        <a:bodyPr/>
        <a:lstStyle/>
        <a:p>
          <a:endParaRPr lang="es-MX"/>
        </a:p>
      </dgm:t>
    </dgm:pt>
    <dgm:pt modelId="{A5139DEE-C377-4E9B-BFFA-CDA7511E0CEC}" type="pres">
      <dgm:prSet presAssocID="{85E886C7-F7AF-47D6-8E5F-D5951DB748CF}" presName="gear2dstNode" presStyleLbl="node1" presStyleIdx="1" presStyleCnt="2"/>
      <dgm:spPr/>
      <dgm:t>
        <a:bodyPr/>
        <a:lstStyle/>
        <a:p>
          <a:endParaRPr lang="es-MX"/>
        </a:p>
      </dgm:t>
    </dgm:pt>
    <dgm:pt modelId="{5BB53A5E-E6A2-4932-9FBD-6B99C8695D52}" type="pres">
      <dgm:prSet presAssocID="{EF6056E1-ECCE-47FB-A056-21A28272541A}" presName="connector1" presStyleLbl="sibTrans2D1" presStyleIdx="0" presStyleCnt="2" custAng="18703087" custScaleX="64168" custScaleY="65054" custLinFactNeighborX="-88871" custLinFactNeighborY="-48202"/>
      <dgm:spPr/>
      <dgm:t>
        <a:bodyPr/>
        <a:lstStyle/>
        <a:p>
          <a:endParaRPr lang="es-MX"/>
        </a:p>
      </dgm:t>
    </dgm:pt>
    <dgm:pt modelId="{72B2341E-B6A1-4C72-B89C-B384C2A78297}" type="pres">
      <dgm:prSet presAssocID="{A5C4323B-5D38-4DF7-A737-1F09D49DDB4B}" presName="connector2" presStyleLbl="sibTrans2D1" presStyleIdx="1" presStyleCnt="2" custAng="9756185" custFlipVert="1" custFlipHor="1" custScaleX="181198" custScaleY="174264" custLinFactNeighborX="71763" custLinFactNeighborY="50283"/>
      <dgm:spPr/>
      <dgm:t>
        <a:bodyPr/>
        <a:lstStyle/>
        <a:p>
          <a:endParaRPr lang="es-MX"/>
        </a:p>
      </dgm:t>
    </dgm:pt>
  </dgm:ptLst>
  <dgm:cxnLst>
    <dgm:cxn modelId="{C6389952-5A62-450F-BF39-4778B6FE966D}" type="presOf" srcId="{CEBB2266-EF52-4424-892F-80177A0B75C0}" destId="{5E829868-F277-4A22-BD28-9054973858A5}" srcOrd="2" destOrd="0" presId="urn:microsoft.com/office/officeart/2005/8/layout/gear1"/>
    <dgm:cxn modelId="{212099BA-5B7A-4814-BE34-43C05BEB3F24}" type="presOf" srcId="{CEBB2266-EF52-4424-892F-80177A0B75C0}" destId="{735D61C5-8CCF-4E95-B1E6-8F462558C790}" srcOrd="1" destOrd="0" presId="urn:microsoft.com/office/officeart/2005/8/layout/gear1"/>
    <dgm:cxn modelId="{DC0AD5A9-D66A-4725-B46C-433755B64790}" type="presOf" srcId="{85E886C7-F7AF-47D6-8E5F-D5951DB748CF}" destId="{A5139DEE-C377-4E9B-BFFA-CDA7511E0CEC}" srcOrd="2" destOrd="0" presId="urn:microsoft.com/office/officeart/2005/8/layout/gear1"/>
    <dgm:cxn modelId="{37A72C7D-62E5-4D48-9A05-3656B7971F3B}" type="presOf" srcId="{EF6056E1-ECCE-47FB-A056-21A28272541A}" destId="{5BB53A5E-E6A2-4932-9FBD-6B99C8695D52}" srcOrd="0" destOrd="0" presId="urn:microsoft.com/office/officeart/2005/8/layout/gear1"/>
    <dgm:cxn modelId="{B316C9E5-D211-4439-9894-774F91B3C8A2}" srcId="{CFC05000-8E1D-4ECA-80A3-AD054CF980AF}" destId="{CEBB2266-EF52-4424-892F-80177A0B75C0}" srcOrd="0" destOrd="0" parTransId="{6B763AEC-48D2-4D09-BCD3-53A759F6EBE2}" sibTransId="{EF6056E1-ECCE-47FB-A056-21A28272541A}"/>
    <dgm:cxn modelId="{FFC95BD1-2554-4711-9A6B-C9DF46085541}" type="presOf" srcId="{85E886C7-F7AF-47D6-8E5F-D5951DB748CF}" destId="{3F74F646-FDB8-44A8-927E-8F9A1A650889}" srcOrd="0" destOrd="0" presId="urn:microsoft.com/office/officeart/2005/8/layout/gear1"/>
    <dgm:cxn modelId="{B25F9A68-B0AF-4B27-84CE-C9261684D3C4}" type="presOf" srcId="{85E886C7-F7AF-47D6-8E5F-D5951DB748CF}" destId="{01B5FDC1-0105-4972-B605-45D6C74C786F}" srcOrd="1" destOrd="0" presId="urn:microsoft.com/office/officeart/2005/8/layout/gear1"/>
    <dgm:cxn modelId="{47CA4773-6C32-4E0A-9C3F-A63E035AEE5A}" srcId="{CFC05000-8E1D-4ECA-80A3-AD054CF980AF}" destId="{85E886C7-F7AF-47D6-8E5F-D5951DB748CF}" srcOrd="1" destOrd="0" parTransId="{54638D39-64D7-47A8-AA78-932BC49D09B5}" sibTransId="{A5C4323B-5D38-4DF7-A737-1F09D49DDB4B}"/>
    <dgm:cxn modelId="{1F3F7F3C-2630-4710-AD41-156D92D1EF58}" type="presOf" srcId="{CEBB2266-EF52-4424-892F-80177A0B75C0}" destId="{EB90CEF4-6D85-4EE5-83D2-E1508CCCBD31}" srcOrd="0" destOrd="0" presId="urn:microsoft.com/office/officeart/2005/8/layout/gear1"/>
    <dgm:cxn modelId="{D5E9834F-8850-47EB-A6B6-CBBDF904EBE6}" type="presOf" srcId="{A5C4323B-5D38-4DF7-A737-1F09D49DDB4B}" destId="{72B2341E-B6A1-4C72-B89C-B384C2A78297}" srcOrd="0" destOrd="0" presId="urn:microsoft.com/office/officeart/2005/8/layout/gear1"/>
    <dgm:cxn modelId="{87653228-8AF5-4BF4-AEB9-668BB96A8A5F}" type="presOf" srcId="{CFC05000-8E1D-4ECA-80A3-AD054CF980AF}" destId="{9F23CD56-D3EB-4CCC-92FA-D438489B3BF8}" srcOrd="0" destOrd="0" presId="urn:microsoft.com/office/officeart/2005/8/layout/gear1"/>
    <dgm:cxn modelId="{5431CCCE-DC7B-4731-865E-16DEC7044C9A}" type="presParOf" srcId="{9F23CD56-D3EB-4CCC-92FA-D438489B3BF8}" destId="{EB90CEF4-6D85-4EE5-83D2-E1508CCCBD31}" srcOrd="0" destOrd="0" presId="urn:microsoft.com/office/officeart/2005/8/layout/gear1"/>
    <dgm:cxn modelId="{E8249F20-3085-406F-BF88-878230083857}" type="presParOf" srcId="{9F23CD56-D3EB-4CCC-92FA-D438489B3BF8}" destId="{735D61C5-8CCF-4E95-B1E6-8F462558C790}" srcOrd="1" destOrd="0" presId="urn:microsoft.com/office/officeart/2005/8/layout/gear1"/>
    <dgm:cxn modelId="{46D028D4-454E-4614-96C1-32FB8000E956}" type="presParOf" srcId="{9F23CD56-D3EB-4CCC-92FA-D438489B3BF8}" destId="{5E829868-F277-4A22-BD28-9054973858A5}" srcOrd="2" destOrd="0" presId="urn:microsoft.com/office/officeart/2005/8/layout/gear1"/>
    <dgm:cxn modelId="{1D1CEBD5-ECA5-43E3-B3A9-3C5EAFD8559B}" type="presParOf" srcId="{9F23CD56-D3EB-4CCC-92FA-D438489B3BF8}" destId="{3F74F646-FDB8-44A8-927E-8F9A1A650889}" srcOrd="3" destOrd="0" presId="urn:microsoft.com/office/officeart/2005/8/layout/gear1"/>
    <dgm:cxn modelId="{31D70E4A-FB47-4AB5-8383-8D9ED573EF33}" type="presParOf" srcId="{9F23CD56-D3EB-4CCC-92FA-D438489B3BF8}" destId="{01B5FDC1-0105-4972-B605-45D6C74C786F}" srcOrd="4" destOrd="0" presId="urn:microsoft.com/office/officeart/2005/8/layout/gear1"/>
    <dgm:cxn modelId="{6CBAF8F3-ADAD-493D-A744-476FB7134DD0}" type="presParOf" srcId="{9F23CD56-D3EB-4CCC-92FA-D438489B3BF8}" destId="{A5139DEE-C377-4E9B-BFFA-CDA7511E0CEC}" srcOrd="5" destOrd="0" presId="urn:microsoft.com/office/officeart/2005/8/layout/gear1"/>
    <dgm:cxn modelId="{2111FCA8-ABCA-4A03-A6D6-261CEEFCF55A}" type="presParOf" srcId="{9F23CD56-D3EB-4CCC-92FA-D438489B3BF8}" destId="{5BB53A5E-E6A2-4932-9FBD-6B99C8695D52}" srcOrd="6" destOrd="0" presId="urn:microsoft.com/office/officeart/2005/8/layout/gear1"/>
    <dgm:cxn modelId="{51C0B9A2-AD96-4A9F-87B5-6FB0838BB76E}" type="presParOf" srcId="{9F23CD56-D3EB-4CCC-92FA-D438489B3BF8}" destId="{72B2341E-B6A1-4C72-B89C-B384C2A78297}" srcOrd="7"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416207-B279-4962-8986-FFDC679E671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A26F2E0D-EF8E-4546-9E7E-2CE450CD7094}">
      <dgm:prSet phldrT="[Texto]" custT="1">
        <dgm:style>
          <a:lnRef idx="1">
            <a:schemeClr val="accent2"/>
          </a:lnRef>
          <a:fillRef idx="2">
            <a:schemeClr val="accent2"/>
          </a:fillRef>
          <a:effectRef idx="1">
            <a:schemeClr val="accent2"/>
          </a:effectRef>
          <a:fontRef idx="minor">
            <a:schemeClr val="dk1"/>
          </a:fontRef>
        </dgm:style>
      </dgm:prSet>
      <dgm:spPr>
        <a:solidFill>
          <a:srgbClr val="006600"/>
        </a:solidFill>
        <a:ln w="57150">
          <a:solidFill>
            <a:srgbClr val="BF0202"/>
          </a:solidFill>
        </a:ln>
        <a:effectLst/>
        <a:scene3d>
          <a:camera prst="orthographicFront">
            <a:rot lat="0" lon="0" rev="0"/>
          </a:camera>
          <a:lightRig rig="glow" dir="t">
            <a:rot lat="0" lon="0" rev="14100000"/>
          </a:lightRig>
        </a:scene3d>
        <a:sp3d prstMaterial="softEdge">
          <a:bevelT w="127000" prst="artDeco"/>
        </a:sp3d>
      </dgm:spPr>
      <dgm:t>
        <a:bodyPr/>
        <a:lstStyle/>
        <a:p>
          <a:r>
            <a:rPr lang="es-MX" sz="1600" b="1" dirty="0" smtClean="0">
              <a:solidFill>
                <a:schemeClr val="bg1"/>
              </a:solidFill>
              <a:latin typeface="Arial" pitchFamily="34" charset="0"/>
              <a:cs typeface="Arial" pitchFamily="34" charset="0"/>
            </a:rPr>
            <a:t>DETERMINACIÓN DE OBSERVACIONES</a:t>
          </a:r>
          <a:endParaRPr lang="es-MX" sz="1600" b="1" dirty="0">
            <a:solidFill>
              <a:schemeClr val="bg1"/>
            </a:solidFill>
          </a:endParaRPr>
        </a:p>
      </dgm:t>
    </dgm:pt>
    <dgm:pt modelId="{23B6A559-9FF0-4365-BF82-B7CC3E497E42}" type="parTrans" cxnId="{892C081A-6B07-4D7E-B9EE-E6CEB17D9821}">
      <dgm:prSet/>
      <dgm:spPr/>
      <dgm:t>
        <a:bodyPr/>
        <a:lstStyle/>
        <a:p>
          <a:endParaRPr lang="es-MX"/>
        </a:p>
      </dgm:t>
    </dgm:pt>
    <dgm:pt modelId="{252CDAD6-AC2E-4F97-B009-7E9023C47241}" type="sibTrans" cxnId="{892C081A-6B07-4D7E-B9EE-E6CEB17D9821}">
      <dgm:prSet/>
      <dgm:spPr/>
      <dgm:t>
        <a:bodyPr/>
        <a:lstStyle/>
        <a:p>
          <a:endParaRPr lang="es-MX"/>
        </a:p>
      </dgm:t>
    </dgm:pt>
    <dgm:pt modelId="{E3C41B15-B1CE-423F-AAA3-33C28538D230}">
      <dgm:prSet phldrT="[Texto]" custT="1">
        <dgm:style>
          <a:lnRef idx="1">
            <a:schemeClr val="dk1"/>
          </a:lnRef>
          <a:fillRef idx="2">
            <a:schemeClr val="dk1"/>
          </a:fillRef>
          <a:effectRef idx="1">
            <a:schemeClr val="dk1"/>
          </a:effectRef>
          <a:fontRef idx="minor">
            <a:schemeClr val="dk1"/>
          </a:fontRef>
        </dgm:style>
      </dgm:prSet>
      <dgm:spPr>
        <a:solidFill>
          <a:schemeClr val="bg2"/>
        </a:solidFill>
        <a:ln w="57150">
          <a:solidFill>
            <a:srgbClr val="0066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just"/>
          <a:r>
            <a:rPr lang="es-MX" sz="1600" b="0" dirty="0" smtClean="0">
              <a:solidFill>
                <a:schemeClr val="tx1"/>
              </a:solidFill>
              <a:latin typeface="Arial" pitchFamily="34" charset="0"/>
              <a:cs typeface="Arial" pitchFamily="34" charset="0"/>
            </a:rPr>
            <a:t>Se presentan ante las entidades y dependencias ejecutoras, los resultados obtenidos, previo a la formulación del informe final de auditoría</a:t>
          </a:r>
          <a:r>
            <a:rPr lang="es-MX" sz="1600" b="1" dirty="0" smtClean="0">
              <a:solidFill>
                <a:schemeClr val="tx1"/>
              </a:solidFill>
              <a:latin typeface="Arial" pitchFamily="34" charset="0"/>
              <a:cs typeface="Arial" pitchFamily="34" charset="0"/>
            </a:rPr>
            <a:t>.</a:t>
          </a:r>
          <a:endParaRPr lang="es-MX" sz="1600" b="1" dirty="0">
            <a:solidFill>
              <a:schemeClr val="tx1"/>
            </a:solidFill>
          </a:endParaRPr>
        </a:p>
      </dgm:t>
    </dgm:pt>
    <dgm:pt modelId="{9D47637F-58BC-4238-8E7D-CF0DA764F488}" type="parTrans" cxnId="{CAA4E4C3-D827-41A1-AB82-34B6E8E3C6E7}">
      <dgm:prSet/>
      <dgm:spPr/>
      <dgm:t>
        <a:bodyPr/>
        <a:lstStyle/>
        <a:p>
          <a:endParaRPr lang="es-MX"/>
        </a:p>
      </dgm:t>
    </dgm:pt>
    <dgm:pt modelId="{C849B577-32A5-45A5-88E5-2E097186DC85}" type="sibTrans" cxnId="{CAA4E4C3-D827-41A1-AB82-34B6E8E3C6E7}">
      <dgm:prSet/>
      <dgm:spPr/>
      <dgm:t>
        <a:bodyPr/>
        <a:lstStyle/>
        <a:p>
          <a:endParaRPr lang="es-MX"/>
        </a:p>
      </dgm:t>
    </dgm:pt>
    <dgm:pt modelId="{252F1A31-E434-46FC-8D4A-8756CB1154DC}">
      <dgm:prSet phldrT="[Texto]">
        <dgm:style>
          <a:lnRef idx="1">
            <a:schemeClr val="dk1"/>
          </a:lnRef>
          <a:fillRef idx="2">
            <a:schemeClr val="dk1"/>
          </a:fillRef>
          <a:effectRef idx="1">
            <a:schemeClr val="dk1"/>
          </a:effectRef>
          <a:fontRef idx="minor">
            <a:schemeClr val="dk1"/>
          </a:fontRef>
        </dgm:style>
      </dgm:prSet>
      <dgm:spPr>
        <a:solidFill>
          <a:srgbClr val="006600"/>
        </a:solidFill>
        <a:ln w="57150">
          <a:solidFill>
            <a:srgbClr val="BF0202"/>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just"/>
          <a:r>
            <a:rPr lang="es-MX" b="0" dirty="0" smtClean="0">
              <a:solidFill>
                <a:schemeClr val="bg1"/>
              </a:solidFill>
              <a:latin typeface="Arial" pitchFamily="34" charset="0"/>
              <a:cs typeface="Arial" pitchFamily="34" charset="0"/>
            </a:rPr>
            <a:t>En dicha reunión se solicitará la participación del personal involucrado en  los hallazgos determinados, así como de personal con atribuciones para tomar decisiones, obteniendo en su caso, elementos adicionales que rectifiquen o ratifiquen las situaciones observadas.</a:t>
          </a:r>
          <a:endParaRPr lang="es-MX" b="0" dirty="0">
            <a:solidFill>
              <a:schemeClr val="bg1"/>
            </a:solidFill>
          </a:endParaRPr>
        </a:p>
      </dgm:t>
    </dgm:pt>
    <dgm:pt modelId="{D3AF785C-4CC5-4FE9-B3C9-C5C3BBF15C7A}" type="parTrans" cxnId="{89C171FC-73BB-4780-A035-3B8502D5D941}">
      <dgm:prSet/>
      <dgm:spPr/>
      <dgm:t>
        <a:bodyPr/>
        <a:lstStyle/>
        <a:p>
          <a:endParaRPr lang="es-MX"/>
        </a:p>
      </dgm:t>
    </dgm:pt>
    <dgm:pt modelId="{45D1BA29-638B-46A5-A1EF-AA8AFD20604A}" type="sibTrans" cxnId="{89C171FC-73BB-4780-A035-3B8502D5D941}">
      <dgm:prSet/>
      <dgm:spPr/>
      <dgm:t>
        <a:bodyPr/>
        <a:lstStyle/>
        <a:p>
          <a:endParaRPr lang="es-MX"/>
        </a:p>
      </dgm:t>
    </dgm:pt>
    <dgm:pt modelId="{12872239-4DAD-4B52-9A19-785538E098A9}" type="pres">
      <dgm:prSet presAssocID="{63416207-B279-4962-8986-FFDC679E671E}" presName="rootnode" presStyleCnt="0">
        <dgm:presLayoutVars>
          <dgm:chMax/>
          <dgm:chPref/>
          <dgm:dir/>
          <dgm:animLvl val="lvl"/>
        </dgm:presLayoutVars>
      </dgm:prSet>
      <dgm:spPr/>
      <dgm:t>
        <a:bodyPr/>
        <a:lstStyle/>
        <a:p>
          <a:endParaRPr lang="es-MX"/>
        </a:p>
      </dgm:t>
    </dgm:pt>
    <dgm:pt modelId="{AFDBD9ED-BAC8-400E-9E16-2D635B53E733}" type="pres">
      <dgm:prSet presAssocID="{A26F2E0D-EF8E-4546-9E7E-2CE450CD7094}" presName="composite" presStyleCnt="0"/>
      <dgm:spPr/>
    </dgm:pt>
    <dgm:pt modelId="{7E3A3AC1-A365-4EDE-BF96-EA31550AF6B5}" type="pres">
      <dgm:prSet presAssocID="{A26F2E0D-EF8E-4546-9E7E-2CE450CD7094}" presName="bentUpArrow1" presStyleLbl="alignImgPlace1" presStyleIdx="0" presStyleCnt="2" custScaleX="45938" custScaleY="112690" custLinFactNeighborX="5409" custLinFactNeighborY="-62461">
        <dgm:style>
          <a:lnRef idx="1">
            <a:schemeClr val="dk1"/>
          </a:lnRef>
          <a:fillRef idx="2">
            <a:schemeClr val="dk1"/>
          </a:fillRef>
          <a:effectRef idx="1">
            <a:schemeClr val="dk1"/>
          </a:effectRef>
          <a:fontRef idx="minor">
            <a:schemeClr val="dk1"/>
          </a:fontRef>
        </dgm:style>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MX"/>
        </a:p>
      </dgm:t>
    </dgm:pt>
    <dgm:pt modelId="{0AE6AF8D-5146-4116-B6A7-F25946C94D25}" type="pres">
      <dgm:prSet presAssocID="{A26F2E0D-EF8E-4546-9E7E-2CE450CD7094}" presName="ParentText" presStyleLbl="node1" presStyleIdx="0" presStyleCnt="3" custScaleX="122856" custScaleY="75191" custLinFactNeighborX="8379" custLinFactNeighborY="-29773">
        <dgm:presLayoutVars>
          <dgm:chMax val="1"/>
          <dgm:chPref val="1"/>
          <dgm:bulletEnabled val="1"/>
        </dgm:presLayoutVars>
      </dgm:prSet>
      <dgm:spPr/>
      <dgm:t>
        <a:bodyPr/>
        <a:lstStyle/>
        <a:p>
          <a:endParaRPr lang="es-MX"/>
        </a:p>
      </dgm:t>
    </dgm:pt>
    <dgm:pt modelId="{AA1DEBDF-A3F2-4BED-9D76-D04640196B18}" type="pres">
      <dgm:prSet presAssocID="{A26F2E0D-EF8E-4546-9E7E-2CE450CD7094}" presName="ChildText" presStyleLbl="revTx" presStyleIdx="0" presStyleCnt="2">
        <dgm:presLayoutVars>
          <dgm:chMax val="0"/>
          <dgm:chPref val="0"/>
          <dgm:bulletEnabled val="1"/>
        </dgm:presLayoutVars>
      </dgm:prSet>
      <dgm:spPr/>
      <dgm:t>
        <a:bodyPr/>
        <a:lstStyle/>
        <a:p>
          <a:endParaRPr lang="es-MX"/>
        </a:p>
      </dgm:t>
    </dgm:pt>
    <dgm:pt modelId="{D1933CD7-721B-4D52-95C5-39270ABC2F42}" type="pres">
      <dgm:prSet presAssocID="{252CDAD6-AC2E-4F97-B009-7E9023C47241}" presName="sibTrans" presStyleCnt="0"/>
      <dgm:spPr/>
    </dgm:pt>
    <dgm:pt modelId="{BA7C0A34-FF78-4359-A5E2-BD2FF95978AA}" type="pres">
      <dgm:prSet presAssocID="{E3C41B15-B1CE-423F-AAA3-33C28538D230}" presName="composite" presStyleCnt="0"/>
      <dgm:spPr/>
    </dgm:pt>
    <dgm:pt modelId="{5F216127-2850-464A-8403-D907D03CD3E5}" type="pres">
      <dgm:prSet presAssocID="{E3C41B15-B1CE-423F-AAA3-33C28538D230}" presName="bentUpArrow1" presStyleLbl="alignImgPlace1" presStyleIdx="1" presStyleCnt="2" custScaleX="44416" custScaleY="93099" custLinFactX="-13677" custLinFactNeighborX="-100000" custLinFactNeighborY="-41921"/>
      <dgm:spPr>
        <a:solidFill>
          <a:srgbClr val="C00000"/>
        </a:solidFill>
        <a:ln>
          <a:solidFill>
            <a:srgbClr val="BF020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dgm:spPr>
      <dgm:t>
        <a:bodyPr/>
        <a:lstStyle/>
        <a:p>
          <a:endParaRPr lang="es-MX"/>
        </a:p>
      </dgm:t>
    </dgm:pt>
    <dgm:pt modelId="{DF446DC6-55FB-4247-B632-8C8395D4AA7E}" type="pres">
      <dgm:prSet presAssocID="{E3C41B15-B1CE-423F-AAA3-33C28538D230}" presName="ParentText" presStyleLbl="node1" presStyleIdx="1" presStyleCnt="3" custScaleX="233596" custScaleY="83627" custLinFactNeighborX="-9657" custLinFactNeighborY="-15882">
        <dgm:presLayoutVars>
          <dgm:chMax val="1"/>
          <dgm:chPref val="1"/>
          <dgm:bulletEnabled val="1"/>
        </dgm:presLayoutVars>
      </dgm:prSet>
      <dgm:spPr/>
      <dgm:t>
        <a:bodyPr/>
        <a:lstStyle/>
        <a:p>
          <a:endParaRPr lang="es-MX"/>
        </a:p>
      </dgm:t>
    </dgm:pt>
    <dgm:pt modelId="{C4B3E998-266B-48B6-8CF4-FC1AD48BBCD7}" type="pres">
      <dgm:prSet presAssocID="{E3C41B15-B1CE-423F-AAA3-33C28538D230}" presName="ChildText" presStyleLbl="revTx" presStyleIdx="1" presStyleCnt="2">
        <dgm:presLayoutVars>
          <dgm:chMax val="0"/>
          <dgm:chPref val="0"/>
          <dgm:bulletEnabled val="1"/>
        </dgm:presLayoutVars>
      </dgm:prSet>
      <dgm:spPr/>
    </dgm:pt>
    <dgm:pt modelId="{16FFE2EB-D44D-40FA-87E0-B7D1F78BB072}" type="pres">
      <dgm:prSet presAssocID="{C849B577-32A5-45A5-88E5-2E097186DC85}" presName="sibTrans" presStyleCnt="0"/>
      <dgm:spPr/>
    </dgm:pt>
    <dgm:pt modelId="{F01C4C4F-620F-4A69-855C-120B14C20E27}" type="pres">
      <dgm:prSet presAssocID="{252F1A31-E434-46FC-8D4A-8756CB1154DC}" presName="composite" presStyleCnt="0"/>
      <dgm:spPr/>
    </dgm:pt>
    <dgm:pt modelId="{2A5E5167-1147-4F6D-941E-26641D719B63}" type="pres">
      <dgm:prSet presAssocID="{252F1A31-E434-46FC-8D4A-8756CB1154DC}" presName="ParentText" presStyleLbl="node1" presStyleIdx="2" presStyleCnt="3" custScaleX="295662" custScaleY="107709" custLinFactNeighborX="-30953" custLinFactNeighborY="-15993">
        <dgm:presLayoutVars>
          <dgm:chMax val="1"/>
          <dgm:chPref val="1"/>
          <dgm:bulletEnabled val="1"/>
        </dgm:presLayoutVars>
      </dgm:prSet>
      <dgm:spPr/>
      <dgm:t>
        <a:bodyPr/>
        <a:lstStyle/>
        <a:p>
          <a:endParaRPr lang="es-MX"/>
        </a:p>
      </dgm:t>
    </dgm:pt>
  </dgm:ptLst>
  <dgm:cxnLst>
    <dgm:cxn modelId="{89C171FC-73BB-4780-A035-3B8502D5D941}" srcId="{63416207-B279-4962-8986-FFDC679E671E}" destId="{252F1A31-E434-46FC-8D4A-8756CB1154DC}" srcOrd="2" destOrd="0" parTransId="{D3AF785C-4CC5-4FE9-B3C9-C5C3BBF15C7A}" sibTransId="{45D1BA29-638B-46A5-A1EF-AA8AFD20604A}"/>
    <dgm:cxn modelId="{A389B65D-E7E4-42CC-AC27-5733948CB576}" type="presOf" srcId="{63416207-B279-4962-8986-FFDC679E671E}" destId="{12872239-4DAD-4B52-9A19-785538E098A9}" srcOrd="0" destOrd="0" presId="urn:microsoft.com/office/officeart/2005/8/layout/StepDownProcess"/>
    <dgm:cxn modelId="{CD058D6A-BB8D-442A-81E7-7413408F5155}" type="presOf" srcId="{252F1A31-E434-46FC-8D4A-8756CB1154DC}" destId="{2A5E5167-1147-4F6D-941E-26641D719B63}" srcOrd="0" destOrd="0" presId="urn:microsoft.com/office/officeart/2005/8/layout/StepDownProcess"/>
    <dgm:cxn modelId="{CAA4E4C3-D827-41A1-AB82-34B6E8E3C6E7}" srcId="{63416207-B279-4962-8986-FFDC679E671E}" destId="{E3C41B15-B1CE-423F-AAA3-33C28538D230}" srcOrd="1" destOrd="0" parTransId="{9D47637F-58BC-4238-8E7D-CF0DA764F488}" sibTransId="{C849B577-32A5-45A5-88E5-2E097186DC85}"/>
    <dgm:cxn modelId="{4A9EF229-89D9-4D3F-917F-F103419C26B4}" type="presOf" srcId="{A26F2E0D-EF8E-4546-9E7E-2CE450CD7094}" destId="{0AE6AF8D-5146-4116-B6A7-F25946C94D25}" srcOrd="0" destOrd="0" presId="urn:microsoft.com/office/officeart/2005/8/layout/StepDownProcess"/>
    <dgm:cxn modelId="{DF5869FD-E5F1-4F1A-A9C7-0633AB1286C1}" type="presOf" srcId="{E3C41B15-B1CE-423F-AAA3-33C28538D230}" destId="{DF446DC6-55FB-4247-B632-8C8395D4AA7E}" srcOrd="0" destOrd="0" presId="urn:microsoft.com/office/officeart/2005/8/layout/StepDownProcess"/>
    <dgm:cxn modelId="{892C081A-6B07-4D7E-B9EE-E6CEB17D9821}" srcId="{63416207-B279-4962-8986-FFDC679E671E}" destId="{A26F2E0D-EF8E-4546-9E7E-2CE450CD7094}" srcOrd="0" destOrd="0" parTransId="{23B6A559-9FF0-4365-BF82-B7CC3E497E42}" sibTransId="{252CDAD6-AC2E-4F97-B009-7E9023C47241}"/>
    <dgm:cxn modelId="{157C87A4-D2C0-462C-BEFF-8477D84A0574}" type="presParOf" srcId="{12872239-4DAD-4B52-9A19-785538E098A9}" destId="{AFDBD9ED-BAC8-400E-9E16-2D635B53E733}" srcOrd="0" destOrd="0" presId="urn:microsoft.com/office/officeart/2005/8/layout/StepDownProcess"/>
    <dgm:cxn modelId="{32B4AE9D-F295-4772-9261-494CA2D01D2F}" type="presParOf" srcId="{AFDBD9ED-BAC8-400E-9E16-2D635B53E733}" destId="{7E3A3AC1-A365-4EDE-BF96-EA31550AF6B5}" srcOrd="0" destOrd="0" presId="urn:microsoft.com/office/officeart/2005/8/layout/StepDownProcess"/>
    <dgm:cxn modelId="{A67016F8-15A1-4075-AF36-778BC008987C}" type="presParOf" srcId="{AFDBD9ED-BAC8-400E-9E16-2D635B53E733}" destId="{0AE6AF8D-5146-4116-B6A7-F25946C94D25}" srcOrd="1" destOrd="0" presId="urn:microsoft.com/office/officeart/2005/8/layout/StepDownProcess"/>
    <dgm:cxn modelId="{E0B701F4-EC7D-43BF-B346-25FD88E333F6}" type="presParOf" srcId="{AFDBD9ED-BAC8-400E-9E16-2D635B53E733}" destId="{AA1DEBDF-A3F2-4BED-9D76-D04640196B18}" srcOrd="2" destOrd="0" presId="urn:microsoft.com/office/officeart/2005/8/layout/StepDownProcess"/>
    <dgm:cxn modelId="{BA131847-51DA-4431-A25D-E551E8E7ED92}" type="presParOf" srcId="{12872239-4DAD-4B52-9A19-785538E098A9}" destId="{D1933CD7-721B-4D52-95C5-39270ABC2F42}" srcOrd="1" destOrd="0" presId="urn:microsoft.com/office/officeart/2005/8/layout/StepDownProcess"/>
    <dgm:cxn modelId="{14084BAD-744C-43CB-910C-AFEC9B18C025}" type="presParOf" srcId="{12872239-4DAD-4B52-9A19-785538E098A9}" destId="{BA7C0A34-FF78-4359-A5E2-BD2FF95978AA}" srcOrd="2" destOrd="0" presId="urn:microsoft.com/office/officeart/2005/8/layout/StepDownProcess"/>
    <dgm:cxn modelId="{D9C6FF2A-2EF6-4842-B157-775A7566B876}" type="presParOf" srcId="{BA7C0A34-FF78-4359-A5E2-BD2FF95978AA}" destId="{5F216127-2850-464A-8403-D907D03CD3E5}" srcOrd="0" destOrd="0" presId="urn:microsoft.com/office/officeart/2005/8/layout/StepDownProcess"/>
    <dgm:cxn modelId="{A598E25C-48CE-4B0E-BD7E-F3E330507A6D}" type="presParOf" srcId="{BA7C0A34-FF78-4359-A5E2-BD2FF95978AA}" destId="{DF446DC6-55FB-4247-B632-8C8395D4AA7E}" srcOrd="1" destOrd="0" presId="urn:microsoft.com/office/officeart/2005/8/layout/StepDownProcess"/>
    <dgm:cxn modelId="{12425E86-2311-46B9-8503-DEB0828B53ED}" type="presParOf" srcId="{BA7C0A34-FF78-4359-A5E2-BD2FF95978AA}" destId="{C4B3E998-266B-48B6-8CF4-FC1AD48BBCD7}" srcOrd="2" destOrd="0" presId="urn:microsoft.com/office/officeart/2005/8/layout/StepDownProcess"/>
    <dgm:cxn modelId="{1AA16073-3699-493F-B6A7-C2507F021DC2}" type="presParOf" srcId="{12872239-4DAD-4B52-9A19-785538E098A9}" destId="{16FFE2EB-D44D-40FA-87E0-B7D1F78BB072}" srcOrd="3" destOrd="0" presId="urn:microsoft.com/office/officeart/2005/8/layout/StepDownProcess"/>
    <dgm:cxn modelId="{55661DB3-EFAB-45CC-BC53-973C7D290BDA}" type="presParOf" srcId="{12872239-4DAD-4B52-9A19-785538E098A9}" destId="{F01C4C4F-620F-4A69-855C-120B14C20E27}" srcOrd="4" destOrd="0" presId="urn:microsoft.com/office/officeart/2005/8/layout/StepDownProcess"/>
    <dgm:cxn modelId="{72A731CD-CDA9-4C43-93BB-09C5F6EE93C8}" type="presParOf" srcId="{F01C4C4F-620F-4A69-855C-120B14C20E27}" destId="{2A5E5167-1147-4F6D-941E-26641D719B63}"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C7B24-A9C1-4D9A-B759-89DB2C35E073}">
      <dsp:nvSpPr>
        <dsp:cNvPr id="0" name=""/>
        <dsp:cNvSpPr/>
      </dsp:nvSpPr>
      <dsp:spPr>
        <a:xfrm>
          <a:off x="4749613" y="2448094"/>
          <a:ext cx="610260" cy="1701981"/>
        </a:xfrm>
        <a:custGeom>
          <a:avLst/>
          <a:gdLst/>
          <a:ahLst/>
          <a:cxnLst/>
          <a:rect l="0" t="0" r="0" b="0"/>
          <a:pathLst>
            <a:path>
              <a:moveTo>
                <a:pt x="0" y="0"/>
              </a:moveTo>
              <a:lnTo>
                <a:pt x="305130" y="0"/>
              </a:lnTo>
              <a:lnTo>
                <a:pt x="305130" y="1701981"/>
              </a:lnTo>
              <a:lnTo>
                <a:pt x="610260" y="17019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dirty="0"/>
        </a:p>
      </dsp:txBody>
      <dsp:txXfrm>
        <a:off x="5009542" y="3253882"/>
        <a:ext cx="90404" cy="90404"/>
      </dsp:txXfrm>
    </dsp:sp>
    <dsp:sp modelId="{3076A4FA-EBD3-402A-995B-5E2197964634}">
      <dsp:nvSpPr>
        <dsp:cNvPr id="0" name=""/>
        <dsp:cNvSpPr/>
      </dsp:nvSpPr>
      <dsp:spPr>
        <a:xfrm>
          <a:off x="4749613" y="2448094"/>
          <a:ext cx="610260" cy="539136"/>
        </a:xfrm>
        <a:custGeom>
          <a:avLst/>
          <a:gdLst/>
          <a:ahLst/>
          <a:cxnLst/>
          <a:rect l="0" t="0" r="0" b="0"/>
          <a:pathLst>
            <a:path>
              <a:moveTo>
                <a:pt x="0" y="0"/>
              </a:moveTo>
              <a:lnTo>
                <a:pt x="305130" y="0"/>
              </a:lnTo>
              <a:lnTo>
                <a:pt x="305130" y="539136"/>
              </a:lnTo>
              <a:lnTo>
                <a:pt x="610260" y="53913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034386" y="2697304"/>
        <a:ext cx="40715" cy="40715"/>
      </dsp:txXfrm>
    </dsp:sp>
    <dsp:sp modelId="{B2A86859-3C40-46BA-8772-50F15A96AEC0}">
      <dsp:nvSpPr>
        <dsp:cNvPr id="0" name=""/>
        <dsp:cNvSpPr/>
      </dsp:nvSpPr>
      <dsp:spPr>
        <a:xfrm>
          <a:off x="4749613" y="1824385"/>
          <a:ext cx="610260" cy="623708"/>
        </a:xfrm>
        <a:custGeom>
          <a:avLst/>
          <a:gdLst/>
          <a:ahLst/>
          <a:cxnLst/>
          <a:rect l="0" t="0" r="0" b="0"/>
          <a:pathLst>
            <a:path>
              <a:moveTo>
                <a:pt x="0" y="623708"/>
              </a:moveTo>
              <a:lnTo>
                <a:pt x="305130" y="623708"/>
              </a:lnTo>
              <a:lnTo>
                <a:pt x="305130" y="0"/>
              </a:lnTo>
              <a:lnTo>
                <a:pt x="610260"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032929" y="2114425"/>
        <a:ext cx="43629" cy="43629"/>
      </dsp:txXfrm>
    </dsp:sp>
    <dsp:sp modelId="{A09C99FD-DABC-4B70-A705-B10AA21B6123}">
      <dsp:nvSpPr>
        <dsp:cNvPr id="0" name=""/>
        <dsp:cNvSpPr/>
      </dsp:nvSpPr>
      <dsp:spPr>
        <a:xfrm>
          <a:off x="4749613" y="703827"/>
          <a:ext cx="610260" cy="1744266"/>
        </a:xfrm>
        <a:custGeom>
          <a:avLst/>
          <a:gdLst/>
          <a:ahLst/>
          <a:cxnLst/>
          <a:rect l="0" t="0" r="0" b="0"/>
          <a:pathLst>
            <a:path>
              <a:moveTo>
                <a:pt x="0" y="1744266"/>
              </a:moveTo>
              <a:lnTo>
                <a:pt x="305130" y="1744266"/>
              </a:lnTo>
              <a:lnTo>
                <a:pt x="305130" y="0"/>
              </a:lnTo>
              <a:lnTo>
                <a:pt x="610260"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dirty="0"/>
        </a:p>
      </dsp:txBody>
      <dsp:txXfrm>
        <a:off x="5008545" y="1529761"/>
        <a:ext cx="92397" cy="92397"/>
      </dsp:txXfrm>
    </dsp:sp>
    <dsp:sp modelId="{EC20CD08-41F4-4F7A-B0E0-32C22B922B9B}">
      <dsp:nvSpPr>
        <dsp:cNvPr id="0" name=""/>
        <dsp:cNvSpPr/>
      </dsp:nvSpPr>
      <dsp:spPr>
        <a:xfrm>
          <a:off x="1088048" y="2402374"/>
          <a:ext cx="610260" cy="91440"/>
        </a:xfrm>
        <a:custGeom>
          <a:avLst/>
          <a:gdLst/>
          <a:ahLst/>
          <a:cxnLst/>
          <a:rect l="0" t="0" r="0" b="0"/>
          <a:pathLst>
            <a:path>
              <a:moveTo>
                <a:pt x="0" y="45720"/>
              </a:moveTo>
              <a:lnTo>
                <a:pt x="610260"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1377922" y="2432837"/>
        <a:ext cx="30513" cy="30513"/>
      </dsp:txXfrm>
    </dsp:sp>
    <dsp:sp modelId="{CEF75067-55B6-48AB-AB86-B5EA5F4379A3}">
      <dsp:nvSpPr>
        <dsp:cNvPr id="0" name=""/>
        <dsp:cNvSpPr/>
      </dsp:nvSpPr>
      <dsp:spPr>
        <a:xfrm rot="16200000">
          <a:off x="-1825183" y="1982956"/>
          <a:ext cx="4896188" cy="930275"/>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latin typeface="Arial" pitchFamily="34" charset="0"/>
              <a:cs typeface="Arial" pitchFamily="34" charset="0"/>
            </a:rPr>
            <a:t>COMPETENCIA DE LA SECRETARÍA DE LA FUNCIÓN PÚBLICA</a:t>
          </a:r>
          <a:endParaRPr lang="es-MX" sz="2000" b="0" kern="1200" dirty="0"/>
        </a:p>
      </dsp:txBody>
      <dsp:txXfrm>
        <a:off x="-1825183" y="1982956"/>
        <a:ext cx="4896188" cy="930275"/>
      </dsp:txXfrm>
    </dsp:sp>
    <dsp:sp modelId="{9519B8F1-80DA-4751-9333-387F26415FF7}">
      <dsp:nvSpPr>
        <dsp:cNvPr id="0" name=""/>
        <dsp:cNvSpPr/>
      </dsp:nvSpPr>
      <dsp:spPr>
        <a:xfrm>
          <a:off x="1698309" y="1982956"/>
          <a:ext cx="3051304" cy="930275"/>
        </a:xfrm>
        <a:prstGeom prst="rect">
          <a:avLst/>
        </a:prstGeom>
        <a:solidFill>
          <a:schemeClr val="tx2">
            <a:lumMod val="60000"/>
            <a:lumOff val="4000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0" kern="1200" dirty="0" smtClean="0">
              <a:effectLst/>
              <a:latin typeface="Arial" panose="020B0604020202020204" pitchFamily="34" charset="0"/>
              <a:cs typeface="Arial" panose="020B0604020202020204" pitchFamily="34" charset="0"/>
            </a:rPr>
            <a:t>Articulo 37 de la Ley Orgánica de la Administración Publica Federal. </a:t>
          </a:r>
        </a:p>
        <a:p>
          <a:pPr lvl="0" algn="ctr" defTabSz="666750">
            <a:lnSpc>
              <a:spcPct val="90000"/>
            </a:lnSpc>
            <a:spcBef>
              <a:spcPct val="0"/>
            </a:spcBef>
            <a:spcAft>
              <a:spcPct val="35000"/>
            </a:spcAft>
          </a:pPr>
          <a:r>
            <a:rPr lang="es-MX" sz="1500" b="1" kern="1200" dirty="0" smtClean="0">
              <a:solidFill>
                <a:schemeClr val="tx1"/>
              </a:solidFill>
              <a:latin typeface="Arial" panose="020B0604020202020204" pitchFamily="34" charset="0"/>
              <a:cs typeface="Arial" panose="020B0604020202020204" pitchFamily="34" charset="0"/>
            </a:rPr>
            <a:t>(DOF del 18 de julio de 2016)</a:t>
          </a:r>
          <a:r>
            <a:rPr lang="es-MX" sz="1500" b="0" kern="1200" dirty="0" smtClean="0">
              <a:effectLst/>
              <a:latin typeface="Arial" panose="020B0604020202020204" pitchFamily="34" charset="0"/>
              <a:cs typeface="Arial" panose="020B0604020202020204" pitchFamily="34" charset="0"/>
            </a:rPr>
            <a:t> </a:t>
          </a:r>
          <a:endParaRPr lang="es-MX" sz="1500" kern="1200" dirty="0"/>
        </a:p>
      </dsp:txBody>
      <dsp:txXfrm>
        <a:off x="1698309" y="1982956"/>
        <a:ext cx="3051304" cy="930275"/>
      </dsp:txXfrm>
    </dsp:sp>
    <dsp:sp modelId="{1F3F1BFA-6E62-4E4F-BD9D-8FFD26F3DCCF}">
      <dsp:nvSpPr>
        <dsp:cNvPr id="0" name=""/>
        <dsp:cNvSpPr/>
      </dsp:nvSpPr>
      <dsp:spPr>
        <a:xfrm>
          <a:off x="5359874" y="280974"/>
          <a:ext cx="3051304" cy="845704"/>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MX" sz="1500" b="1" kern="1200" dirty="0" smtClean="0">
              <a:solidFill>
                <a:schemeClr val="tx1"/>
              </a:solidFill>
              <a:latin typeface="Arial" pitchFamily="34" charset="0"/>
              <a:cs typeface="Arial" pitchFamily="34" charset="0"/>
            </a:rPr>
            <a:t>Organizar y coordinar el sistema de control y evaluación gubernamental.</a:t>
          </a:r>
          <a:endParaRPr lang="es-MX" sz="1500" b="1" kern="1200" dirty="0">
            <a:solidFill>
              <a:schemeClr val="tx1"/>
            </a:solidFill>
          </a:endParaRPr>
        </a:p>
      </dsp:txBody>
      <dsp:txXfrm>
        <a:off x="5359874" y="280974"/>
        <a:ext cx="3051304" cy="845704"/>
      </dsp:txXfrm>
    </dsp:sp>
    <dsp:sp modelId="{BBE813E9-D87F-4979-8F34-C43963B6D00B}">
      <dsp:nvSpPr>
        <dsp:cNvPr id="0" name=""/>
        <dsp:cNvSpPr/>
      </dsp:nvSpPr>
      <dsp:spPr>
        <a:xfrm>
          <a:off x="5359874" y="1359248"/>
          <a:ext cx="3051304" cy="930275"/>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MX" sz="1500" b="1" kern="1200" dirty="0" smtClean="0">
              <a:solidFill>
                <a:schemeClr val="tx1"/>
              </a:solidFill>
              <a:latin typeface="Arial" pitchFamily="34" charset="0"/>
              <a:cs typeface="Arial" pitchFamily="34" charset="0"/>
            </a:rPr>
            <a:t>Inspeccionar el ejercicio del gasto público federal.</a:t>
          </a:r>
          <a:endParaRPr lang="es-MX" sz="1500" b="1" kern="1200" dirty="0">
            <a:solidFill>
              <a:schemeClr val="tx1"/>
            </a:solidFill>
          </a:endParaRPr>
        </a:p>
      </dsp:txBody>
      <dsp:txXfrm>
        <a:off x="5359874" y="1359248"/>
        <a:ext cx="3051304" cy="930275"/>
      </dsp:txXfrm>
    </dsp:sp>
    <dsp:sp modelId="{6E45B5D8-9781-4CCC-94A1-F2D880D1B03F}">
      <dsp:nvSpPr>
        <dsp:cNvPr id="0" name=""/>
        <dsp:cNvSpPr/>
      </dsp:nvSpPr>
      <dsp:spPr>
        <a:xfrm>
          <a:off x="5359874" y="2522092"/>
          <a:ext cx="3051304" cy="930275"/>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MX" sz="1500" b="1" kern="1200" dirty="0" smtClean="0">
              <a:solidFill>
                <a:schemeClr val="tx1"/>
              </a:solidFill>
              <a:latin typeface="Arial" panose="020B0604020202020204" pitchFamily="34" charset="0"/>
              <a:cs typeface="Arial" panose="020B0604020202020204" pitchFamily="34" charset="0"/>
            </a:rPr>
            <a:t>Coordinar con la SHCP, la evaluación para conocer los resultados de la aplicación de recursos públicos federales.</a:t>
          </a:r>
          <a:endParaRPr lang="es-MX" sz="1500" b="1" kern="1200" dirty="0">
            <a:solidFill>
              <a:schemeClr val="tx1"/>
            </a:solidFill>
          </a:endParaRPr>
        </a:p>
      </dsp:txBody>
      <dsp:txXfrm>
        <a:off x="5359874" y="2522092"/>
        <a:ext cx="3051304" cy="930275"/>
      </dsp:txXfrm>
    </dsp:sp>
    <dsp:sp modelId="{E857873A-63A5-4F11-9FE1-14F48999F388}">
      <dsp:nvSpPr>
        <dsp:cNvPr id="0" name=""/>
        <dsp:cNvSpPr/>
      </dsp:nvSpPr>
      <dsp:spPr>
        <a:xfrm>
          <a:off x="5359874" y="3684937"/>
          <a:ext cx="3051304" cy="930275"/>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MX" sz="1500" b="1" kern="1200" dirty="0" smtClean="0">
              <a:solidFill>
                <a:schemeClr val="tx1"/>
              </a:solidFill>
              <a:latin typeface="Arial" panose="020B0604020202020204" pitchFamily="34" charset="0"/>
              <a:cs typeface="Arial" panose="020B0604020202020204" pitchFamily="34" charset="0"/>
            </a:rPr>
            <a:t>Opinar sobre  proyectos de normas de contabilidad y de control en materia de programación, presupuestación.</a:t>
          </a:r>
          <a:endParaRPr lang="es-MX" sz="1500" b="1" kern="1200" dirty="0">
            <a:solidFill>
              <a:schemeClr val="tx1"/>
            </a:solidFill>
          </a:endParaRPr>
        </a:p>
      </dsp:txBody>
      <dsp:txXfrm>
        <a:off x="5359874" y="3684937"/>
        <a:ext cx="3051304" cy="930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45E70-6F4F-47AC-8E85-DDDD408B959E}">
      <dsp:nvSpPr>
        <dsp:cNvPr id="0" name=""/>
        <dsp:cNvSpPr/>
      </dsp:nvSpPr>
      <dsp:spPr>
        <a:xfrm>
          <a:off x="0" y="1904"/>
          <a:ext cx="7101351" cy="688571"/>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Ley General del Sistema Nacional Anticorrupción vigencia 19/07/16</a:t>
          </a:r>
          <a:endParaRPr lang="es-ES" sz="1600" kern="1200" dirty="0"/>
        </a:p>
      </dsp:txBody>
      <dsp:txXfrm>
        <a:off x="33613" y="35517"/>
        <a:ext cx="7034125" cy="621345"/>
      </dsp:txXfrm>
    </dsp:sp>
    <dsp:sp modelId="{8767CA28-A7F9-45BD-981B-24AFE985111C}">
      <dsp:nvSpPr>
        <dsp:cNvPr id="0" name=""/>
        <dsp:cNvSpPr/>
      </dsp:nvSpPr>
      <dsp:spPr>
        <a:xfrm>
          <a:off x="0" y="690475"/>
          <a:ext cx="7101351" cy="38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468" tIns="20320" rIns="113792" bIns="20320" numCol="1" spcCol="1270" anchor="ctr" anchorCtr="0">
          <a:noAutofit/>
        </a:bodyPr>
        <a:lstStyle/>
        <a:p>
          <a:pPr marL="171450" lvl="1" indent="-171450" algn="ctr" defTabSz="711200">
            <a:lnSpc>
              <a:spcPct val="90000"/>
            </a:lnSpc>
            <a:spcBef>
              <a:spcPct val="0"/>
            </a:spcBef>
            <a:spcAft>
              <a:spcPct val="20000"/>
            </a:spcAft>
            <a:buChar char="••"/>
          </a:pPr>
          <a:endParaRPr lang="es-ES" sz="1600" kern="1200" dirty="0"/>
        </a:p>
        <a:p>
          <a:pPr marL="171450" lvl="1" indent="-171450" algn="ctr" defTabSz="711200">
            <a:lnSpc>
              <a:spcPct val="90000"/>
            </a:lnSpc>
            <a:spcBef>
              <a:spcPct val="0"/>
            </a:spcBef>
            <a:spcAft>
              <a:spcPct val="20000"/>
            </a:spcAft>
            <a:buChar char="••"/>
          </a:pPr>
          <a:r>
            <a:rPr lang="es-ES" sz="1600" kern="1200" dirty="0" smtClean="0"/>
            <a:t>Ley Orgánica de la Administración Pública Federal vigencia 17/06/16</a:t>
          </a:r>
          <a:endParaRPr lang="es-ES" sz="1600" kern="1200" dirty="0"/>
        </a:p>
        <a:p>
          <a:pPr marL="171450" lvl="1" indent="-171450" algn="ctr" defTabSz="711200">
            <a:lnSpc>
              <a:spcPct val="90000"/>
            </a:lnSpc>
            <a:spcBef>
              <a:spcPct val="0"/>
            </a:spcBef>
            <a:spcAft>
              <a:spcPct val="20000"/>
            </a:spcAft>
            <a:buChar char="••"/>
          </a:pPr>
          <a:endParaRPr lang="es-ES" sz="1600" kern="1200" dirty="0"/>
        </a:p>
      </dsp:txBody>
      <dsp:txXfrm>
        <a:off x="0" y="690475"/>
        <a:ext cx="7101351" cy="389443"/>
      </dsp:txXfrm>
    </dsp:sp>
    <dsp:sp modelId="{BB7ADB0A-3BBC-4EE0-9748-5AF1A54F1D58}">
      <dsp:nvSpPr>
        <dsp:cNvPr id="0" name=""/>
        <dsp:cNvSpPr/>
      </dsp:nvSpPr>
      <dsp:spPr>
        <a:xfrm>
          <a:off x="0" y="1079919"/>
          <a:ext cx="7101351" cy="68857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Ley General de Responsabilidades Administrativas vigencia 19/07/17</a:t>
          </a:r>
        </a:p>
        <a:p>
          <a:pPr lvl="0" algn="ctr" defTabSz="711200">
            <a:lnSpc>
              <a:spcPct val="90000"/>
            </a:lnSpc>
            <a:spcBef>
              <a:spcPct val="0"/>
            </a:spcBef>
            <a:spcAft>
              <a:spcPct val="35000"/>
            </a:spcAft>
          </a:pPr>
          <a:r>
            <a:rPr lang="es-ES" sz="1600" kern="1200" dirty="0" smtClean="0"/>
            <a:t>  </a:t>
          </a:r>
          <a:endParaRPr lang="es-ES" sz="1600" kern="1200" dirty="0"/>
        </a:p>
      </dsp:txBody>
      <dsp:txXfrm>
        <a:off x="33613" y="1113532"/>
        <a:ext cx="7034125" cy="621345"/>
      </dsp:txXfrm>
    </dsp:sp>
    <dsp:sp modelId="{1713DA0F-DB08-483D-90B5-7B1BB76FD8AA}">
      <dsp:nvSpPr>
        <dsp:cNvPr id="0" name=""/>
        <dsp:cNvSpPr/>
      </dsp:nvSpPr>
      <dsp:spPr>
        <a:xfrm>
          <a:off x="0" y="1768491"/>
          <a:ext cx="7101351" cy="58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468" tIns="12700" rIns="71120" bIns="12700" numCol="1" spcCol="1270" anchor="t" anchorCtr="0">
          <a:noAutofit/>
        </a:bodyPr>
        <a:lstStyle/>
        <a:p>
          <a:pPr marL="57150" lvl="1" indent="-57150" algn="ctr" defTabSz="444500">
            <a:lnSpc>
              <a:spcPct val="90000"/>
            </a:lnSpc>
            <a:spcBef>
              <a:spcPct val="0"/>
            </a:spcBef>
            <a:spcAft>
              <a:spcPct val="20000"/>
            </a:spcAft>
            <a:buChar char="••"/>
          </a:pPr>
          <a:endParaRPr lang="es-ES" sz="1000" kern="1200" dirty="0"/>
        </a:p>
        <a:p>
          <a:pPr marL="171450" lvl="1" indent="-171450" algn="ctr" defTabSz="711200">
            <a:lnSpc>
              <a:spcPct val="90000"/>
            </a:lnSpc>
            <a:spcBef>
              <a:spcPct val="0"/>
            </a:spcBef>
            <a:spcAft>
              <a:spcPct val="20000"/>
            </a:spcAft>
            <a:buChar char="••"/>
          </a:pPr>
          <a:r>
            <a:rPr lang="es-ES" sz="1600" kern="1200" dirty="0" smtClean="0"/>
            <a:t>Ley Orgánica del Tribunal de Justicia Administrativa vigencia 19/07/16</a:t>
          </a:r>
          <a:endParaRPr lang="es-ES" sz="1600" kern="1200" dirty="0"/>
        </a:p>
        <a:p>
          <a:pPr marL="171450" lvl="1" indent="-171450" algn="ctr" defTabSz="711200">
            <a:lnSpc>
              <a:spcPct val="90000"/>
            </a:lnSpc>
            <a:spcBef>
              <a:spcPct val="0"/>
            </a:spcBef>
            <a:spcAft>
              <a:spcPct val="20000"/>
            </a:spcAft>
            <a:buChar char="••"/>
          </a:pPr>
          <a:endParaRPr lang="es-ES" sz="1600" kern="1200" dirty="0"/>
        </a:p>
        <a:p>
          <a:pPr marL="171450" lvl="1" indent="-171450" algn="ctr" defTabSz="711200">
            <a:lnSpc>
              <a:spcPct val="90000"/>
            </a:lnSpc>
            <a:spcBef>
              <a:spcPct val="0"/>
            </a:spcBef>
            <a:spcAft>
              <a:spcPct val="20000"/>
            </a:spcAft>
            <a:buChar char="••"/>
          </a:pPr>
          <a:endParaRPr lang="es-ES" sz="1600" kern="1200" dirty="0"/>
        </a:p>
        <a:p>
          <a:pPr marL="171450" lvl="1" indent="-171450" algn="ctr" defTabSz="711200">
            <a:lnSpc>
              <a:spcPct val="90000"/>
            </a:lnSpc>
            <a:spcBef>
              <a:spcPct val="0"/>
            </a:spcBef>
            <a:spcAft>
              <a:spcPct val="20000"/>
            </a:spcAft>
            <a:buChar char="••"/>
          </a:pPr>
          <a:endParaRPr lang="es-ES" sz="1600" kern="1200" dirty="0"/>
        </a:p>
      </dsp:txBody>
      <dsp:txXfrm>
        <a:off x="0" y="1768491"/>
        <a:ext cx="7101351" cy="584165"/>
      </dsp:txXfrm>
    </dsp:sp>
    <dsp:sp modelId="{CF38502D-EF67-4337-845F-B4E724DD76D8}">
      <dsp:nvSpPr>
        <dsp:cNvPr id="0" name=""/>
        <dsp:cNvSpPr/>
      </dsp:nvSpPr>
      <dsp:spPr>
        <a:xfrm>
          <a:off x="0" y="2352656"/>
          <a:ext cx="7101351" cy="688571"/>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Ley de Fiscalización y Rendición de Cuentas de la Federación vigencia 19/07/16</a:t>
          </a:r>
        </a:p>
        <a:p>
          <a:pPr lvl="0" algn="ctr" defTabSz="711200">
            <a:lnSpc>
              <a:spcPct val="90000"/>
            </a:lnSpc>
            <a:spcBef>
              <a:spcPct val="0"/>
            </a:spcBef>
            <a:spcAft>
              <a:spcPct val="35000"/>
            </a:spcAft>
          </a:pPr>
          <a:endParaRPr lang="es-ES" sz="1600" kern="1200" dirty="0">
            <a:latin typeface="+mn-lt"/>
          </a:endParaRPr>
        </a:p>
      </dsp:txBody>
      <dsp:txXfrm>
        <a:off x="33613" y="2386269"/>
        <a:ext cx="7034125" cy="621345"/>
      </dsp:txXfrm>
    </dsp:sp>
    <dsp:sp modelId="{05F24D0F-BAE5-40CF-8D77-7AE93826CA89}">
      <dsp:nvSpPr>
        <dsp:cNvPr id="0" name=""/>
        <dsp:cNvSpPr/>
      </dsp:nvSpPr>
      <dsp:spPr>
        <a:xfrm>
          <a:off x="0" y="3048001"/>
          <a:ext cx="7101351" cy="44264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lumMod val="95000"/>
                  <a:lumOff val="5000"/>
                </a:schemeClr>
              </a:solidFill>
              <a:latin typeface="+mn-lt"/>
            </a:rPr>
            <a:t>Ley Orgánica de la Procuraduría General de la República </a:t>
          </a:r>
          <a:r>
            <a:rPr lang="es-ES" sz="1600" b="1" kern="1200" dirty="0" smtClean="0">
              <a:solidFill>
                <a:schemeClr val="tx1">
                  <a:lumMod val="95000"/>
                  <a:lumOff val="5000"/>
                </a:schemeClr>
              </a:solidFill>
              <a:latin typeface="+mn-lt"/>
            </a:rPr>
            <a:t>vigencia a partir del nombramiento del Titular de la Fiscalía</a:t>
          </a:r>
          <a:endParaRPr lang="es-ES" sz="1600" b="1" kern="1200" dirty="0">
            <a:solidFill>
              <a:schemeClr val="tx1">
                <a:lumMod val="95000"/>
                <a:lumOff val="5000"/>
              </a:schemeClr>
            </a:solidFill>
          </a:endParaRPr>
        </a:p>
      </dsp:txBody>
      <dsp:txXfrm>
        <a:off x="21608" y="3069609"/>
        <a:ext cx="7058135" cy="399432"/>
      </dsp:txXfrm>
    </dsp:sp>
    <dsp:sp modelId="{E385397C-988D-4500-8396-2FD0BDFDD964}">
      <dsp:nvSpPr>
        <dsp:cNvPr id="0" name=""/>
        <dsp:cNvSpPr/>
      </dsp:nvSpPr>
      <dsp:spPr>
        <a:xfrm>
          <a:off x="0" y="3497422"/>
          <a:ext cx="7101351" cy="688571"/>
        </a:xfrm>
        <a:prstGeom prst="roundRect">
          <a:avLst/>
        </a:prstGeom>
        <a:solidFill>
          <a:srgbClr val="A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R="0" lvl="0" algn="ctr" defTabSz="444500" eaLnBrk="1" fontAlgn="auto" latinLnBrk="0" hangingPunct="1">
            <a:lnSpc>
              <a:spcPct val="90000"/>
            </a:lnSpc>
            <a:spcBef>
              <a:spcPct val="0"/>
            </a:spcBef>
            <a:spcAft>
              <a:spcPct val="35000"/>
            </a:spcAft>
            <a:buClrTx/>
            <a:buSzTx/>
            <a:buFontTx/>
            <a:tabLst/>
            <a:defRPr/>
          </a:pPr>
          <a:endParaRPr lang="es-ES" sz="1000" kern="1200" dirty="0" smtClean="0">
            <a:latin typeface="+mn-lt"/>
          </a:endParaRPr>
        </a:p>
        <a:p>
          <a:pPr marR="0" lvl="0" algn="ctr" defTabSz="444500" eaLnBrk="1" fontAlgn="auto" latinLnBrk="0" hangingPunct="1">
            <a:lnSpc>
              <a:spcPct val="90000"/>
            </a:lnSpc>
            <a:spcBef>
              <a:spcPct val="0"/>
            </a:spcBef>
            <a:spcAft>
              <a:spcPct val="35000"/>
            </a:spcAft>
            <a:buClrTx/>
            <a:buSzTx/>
            <a:buFontTx/>
            <a:tabLst/>
            <a:defRPr/>
          </a:pPr>
          <a:r>
            <a:rPr lang="es-ES" sz="1600" kern="1200" smtClean="0">
              <a:latin typeface="+mn-lt"/>
            </a:rPr>
            <a:t>Código Penal </a:t>
          </a:r>
          <a:r>
            <a:rPr lang="es-ES" sz="1600" kern="1200" dirty="0" smtClean="0">
              <a:latin typeface="+mn-lt"/>
            </a:rPr>
            <a:t>Federal </a:t>
          </a:r>
          <a:r>
            <a:rPr lang="es-ES" sz="1600" kern="1200" smtClean="0"/>
            <a:t>vigencia 08/04/17</a:t>
          </a:r>
          <a:endParaRPr lang="es-ES" sz="1600" kern="1200" dirty="0" smtClean="0"/>
        </a:p>
        <a:p>
          <a:pPr lvl="0" algn="l" defTabSz="444500">
            <a:lnSpc>
              <a:spcPct val="90000"/>
            </a:lnSpc>
            <a:spcBef>
              <a:spcPct val="0"/>
            </a:spcBef>
            <a:spcAft>
              <a:spcPct val="35000"/>
            </a:spcAft>
          </a:pPr>
          <a:endParaRPr lang="es-ES" sz="1000" kern="1200" dirty="0">
            <a:latin typeface="+mn-lt"/>
          </a:endParaRPr>
        </a:p>
      </dsp:txBody>
      <dsp:txXfrm>
        <a:off x="33613" y="3531035"/>
        <a:ext cx="7034125" cy="6213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5299B-E5AB-4228-8973-1017ED658A90}">
      <dsp:nvSpPr>
        <dsp:cNvPr id="0" name=""/>
        <dsp:cNvSpPr/>
      </dsp:nvSpPr>
      <dsp:spPr>
        <a:xfrm>
          <a:off x="0" y="366965"/>
          <a:ext cx="5688632" cy="132503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100000"/>
            </a:lnSpc>
            <a:spcBef>
              <a:spcPct val="0"/>
            </a:spcBef>
            <a:spcAft>
              <a:spcPts val="0"/>
            </a:spcAft>
          </a:pPr>
          <a:r>
            <a:rPr lang="es-MX" sz="1800" b="1" kern="1200" dirty="0">
              <a:solidFill>
                <a:schemeClr val="tx1"/>
              </a:solidFill>
            </a:rPr>
            <a:t>Ley Federal de Procedimiento </a:t>
          </a:r>
          <a:r>
            <a:rPr lang="es-MX" sz="1800" b="1" kern="1200" dirty="0" smtClean="0">
              <a:solidFill>
                <a:schemeClr val="tx1"/>
              </a:solidFill>
            </a:rPr>
            <a:t>Contencioso Administrativo</a:t>
          </a:r>
          <a:r>
            <a:rPr lang="es-MX" sz="1800" kern="1200" dirty="0" smtClean="0"/>
            <a:t> </a:t>
          </a:r>
          <a:r>
            <a:rPr lang="es-MX" sz="1800" kern="1200" dirty="0"/>
            <a:t>o las leyes que rijan en esa materia en las entidades federativas</a:t>
          </a:r>
          <a:r>
            <a:rPr lang="es-ES" sz="1800" kern="1200" dirty="0"/>
            <a:t>. </a:t>
          </a:r>
        </a:p>
        <a:p>
          <a:pPr lvl="0" algn="ctr" defTabSz="800100">
            <a:lnSpc>
              <a:spcPct val="90000"/>
            </a:lnSpc>
            <a:spcBef>
              <a:spcPct val="0"/>
            </a:spcBef>
            <a:spcAft>
              <a:spcPct val="35000"/>
            </a:spcAft>
          </a:pPr>
          <a:r>
            <a:rPr lang="es-ES" sz="1800" kern="1200" dirty="0"/>
            <a:t>Art. 118</a:t>
          </a:r>
          <a:endParaRPr lang="es-MX" sz="1800" b="1" kern="1200" dirty="0">
            <a:solidFill>
              <a:schemeClr val="bg1"/>
            </a:solidFill>
            <a:latin typeface="Arial" pitchFamily="34" charset="0"/>
            <a:cs typeface="Arial" pitchFamily="34" charset="0"/>
          </a:endParaRPr>
        </a:p>
      </dsp:txBody>
      <dsp:txXfrm>
        <a:off x="64683" y="431648"/>
        <a:ext cx="5559266" cy="1195668"/>
      </dsp:txXfrm>
    </dsp:sp>
    <dsp:sp modelId="{383A0775-6142-4AB5-9B6D-9C614BBF3941}">
      <dsp:nvSpPr>
        <dsp:cNvPr id="0" name=""/>
        <dsp:cNvSpPr/>
      </dsp:nvSpPr>
      <dsp:spPr>
        <a:xfrm>
          <a:off x="0" y="1642374"/>
          <a:ext cx="5688632" cy="921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1590" rIns="120904" bIns="21590" numCol="1" spcCol="1270" anchor="t" anchorCtr="0">
          <a:noAutofit/>
        </a:bodyPr>
        <a:lstStyle/>
        <a:p>
          <a:pPr marL="171450" lvl="1" indent="-171450" algn="just" defTabSz="755650">
            <a:lnSpc>
              <a:spcPct val="90000"/>
            </a:lnSpc>
            <a:spcBef>
              <a:spcPct val="0"/>
            </a:spcBef>
            <a:spcAft>
              <a:spcPct val="20000"/>
            </a:spcAft>
            <a:buChar char="••"/>
          </a:pPr>
          <a:endParaRPr lang="es-MX" sz="1700" kern="1200" dirty="0">
            <a:latin typeface="Arial" panose="020B0604020202020204" pitchFamily="34" charset="0"/>
            <a:cs typeface="Arial" panose="020B0604020202020204" pitchFamily="34" charset="0"/>
          </a:endParaRPr>
        </a:p>
        <a:p>
          <a:pPr marL="171450" lvl="1" indent="-171450" algn="just" defTabSz="755650">
            <a:lnSpc>
              <a:spcPct val="90000"/>
            </a:lnSpc>
            <a:spcBef>
              <a:spcPct val="0"/>
            </a:spcBef>
            <a:spcAft>
              <a:spcPct val="20000"/>
            </a:spcAft>
            <a:buChar char="••"/>
          </a:pPr>
          <a:endParaRPr lang="es-MX" sz="1700" kern="1200" dirty="0">
            <a:latin typeface="Arial" panose="020B0604020202020204" pitchFamily="34" charset="0"/>
            <a:cs typeface="Arial" panose="020B0604020202020204" pitchFamily="34" charset="0"/>
          </a:endParaRPr>
        </a:p>
      </dsp:txBody>
      <dsp:txXfrm>
        <a:off x="0" y="1642374"/>
        <a:ext cx="5688632" cy="9210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4967-C3FF-4B34-912C-7643D8776388}">
      <dsp:nvSpPr>
        <dsp:cNvPr id="0" name=""/>
        <dsp:cNvSpPr/>
      </dsp:nvSpPr>
      <dsp:spPr>
        <a:xfrm>
          <a:off x="0" y="772310"/>
          <a:ext cx="2466190" cy="1479714"/>
        </a:xfrm>
        <a:prstGeom prst="snip2DiagRect">
          <a:avLst/>
        </a:prstGeom>
        <a:solidFill>
          <a:srgbClr val="0066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Los Servidores Públicos</a:t>
          </a:r>
          <a:endParaRPr lang="es-ES" sz="1900" b="1" kern="1200" dirty="0"/>
        </a:p>
      </dsp:txBody>
      <dsp:txXfrm>
        <a:off x="123312" y="895622"/>
        <a:ext cx="2219566" cy="1233090"/>
      </dsp:txXfrm>
    </dsp:sp>
    <dsp:sp modelId="{B2AA5AEC-2059-4B16-8641-3E0C003C4EC9}">
      <dsp:nvSpPr>
        <dsp:cNvPr id="0" name=""/>
        <dsp:cNvSpPr/>
      </dsp:nvSpPr>
      <dsp:spPr>
        <a:xfrm>
          <a:off x="2712809" y="772310"/>
          <a:ext cx="2466190" cy="1479714"/>
        </a:xfrm>
        <a:prstGeom prst="snip2DiagRect">
          <a:avLst/>
        </a:prstGeom>
        <a:solidFill>
          <a:schemeClr val="bg1">
            <a:lumMod val="9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Ex servidores Públicos</a:t>
          </a:r>
          <a:endParaRPr lang="es-ES" sz="1900" b="1" kern="1200" dirty="0">
            <a:solidFill>
              <a:schemeClr val="tx1"/>
            </a:solidFill>
          </a:endParaRPr>
        </a:p>
      </dsp:txBody>
      <dsp:txXfrm>
        <a:off x="2836121" y="895622"/>
        <a:ext cx="2219566" cy="1233090"/>
      </dsp:txXfrm>
    </dsp:sp>
    <dsp:sp modelId="{DF18DA7F-2060-4CBD-8D6C-EC31540DBFDB}">
      <dsp:nvSpPr>
        <dsp:cNvPr id="0" name=""/>
        <dsp:cNvSpPr/>
      </dsp:nvSpPr>
      <dsp:spPr>
        <a:xfrm>
          <a:off x="5425619" y="772310"/>
          <a:ext cx="2466190" cy="1479714"/>
        </a:xfrm>
        <a:prstGeom prst="snip2DiagRect">
          <a:avLst/>
        </a:prstGeom>
        <a:solidFill>
          <a:srgbClr val="FF0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dirty="0" smtClean="0">
              <a:solidFill>
                <a:schemeClr val="bg1"/>
              </a:solidFill>
            </a:rPr>
            <a:t>Los particulares vinculados con faltas administrativas graves</a:t>
          </a:r>
          <a:endParaRPr lang="es-ES" sz="1900" b="0" kern="1200" dirty="0">
            <a:solidFill>
              <a:schemeClr val="bg1"/>
            </a:solidFill>
          </a:endParaRPr>
        </a:p>
      </dsp:txBody>
      <dsp:txXfrm>
        <a:off x="5548931" y="895622"/>
        <a:ext cx="2219566" cy="12330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F5D1-DAE7-4604-9B1F-2427A780EB59}">
      <dsp:nvSpPr>
        <dsp:cNvPr id="0" name=""/>
        <dsp:cNvSpPr/>
      </dsp:nvSpPr>
      <dsp:spPr>
        <a:xfrm>
          <a:off x="-4822997" y="-739170"/>
          <a:ext cx="5744449" cy="5744449"/>
        </a:xfrm>
        <a:prstGeom prst="blockArc">
          <a:avLst>
            <a:gd name="adj1" fmla="val 18900000"/>
            <a:gd name="adj2" fmla="val 2700000"/>
            <a:gd name="adj3" fmla="val 376"/>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897AC5B3-558E-4D2B-B514-2F0E2AA8818D}">
      <dsp:nvSpPr>
        <dsp:cNvPr id="0" name=""/>
        <dsp:cNvSpPr/>
      </dsp:nvSpPr>
      <dsp:spPr>
        <a:xfrm>
          <a:off x="343915" y="224653"/>
          <a:ext cx="7561523"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Las Secretarías</a:t>
          </a:r>
          <a:endParaRPr lang="es-ES" sz="1400" b="1" kern="1200" dirty="0">
            <a:solidFill>
              <a:schemeClr val="tx1">
                <a:lumMod val="95000"/>
                <a:lumOff val="5000"/>
              </a:schemeClr>
            </a:solidFill>
            <a:latin typeface="Soberana Sans" panose="02000000000000000000" pitchFamily="50" charset="0"/>
          </a:endParaRPr>
        </a:p>
      </dsp:txBody>
      <dsp:txXfrm>
        <a:off x="343915" y="224653"/>
        <a:ext cx="7449239" cy="449135"/>
      </dsp:txXfrm>
    </dsp:sp>
    <dsp:sp modelId="{C789FE6E-0A4F-4869-8A32-2DD8D26694A8}">
      <dsp:nvSpPr>
        <dsp:cNvPr id="0" name=""/>
        <dsp:cNvSpPr/>
      </dsp:nvSpPr>
      <dsp:spPr>
        <a:xfrm>
          <a:off x="63205" y="168511"/>
          <a:ext cx="561419" cy="561419"/>
        </a:xfrm>
        <a:prstGeom prst="ellipse">
          <a:avLst/>
        </a:prstGeom>
        <a:solidFill>
          <a:srgbClr val="FF000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1D0AF7B4-B99D-4B01-AC9A-67D84E3C1D07}">
      <dsp:nvSpPr>
        <dsp:cNvPr id="0" name=""/>
        <dsp:cNvSpPr/>
      </dsp:nvSpPr>
      <dsp:spPr>
        <a:xfrm>
          <a:off x="713360" y="898271"/>
          <a:ext cx="7192078"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Los Órganos internos de control</a:t>
          </a:r>
          <a:endParaRPr lang="es-ES" sz="1400" b="1" kern="1200" dirty="0">
            <a:solidFill>
              <a:schemeClr val="tx1">
                <a:lumMod val="95000"/>
                <a:lumOff val="5000"/>
              </a:schemeClr>
            </a:solidFill>
            <a:latin typeface="Soberana Sans" panose="02000000000000000000" pitchFamily="50" charset="0"/>
          </a:endParaRPr>
        </a:p>
      </dsp:txBody>
      <dsp:txXfrm>
        <a:off x="713360" y="898271"/>
        <a:ext cx="7079794" cy="449135"/>
      </dsp:txXfrm>
    </dsp:sp>
    <dsp:sp modelId="{859AD09A-C6CE-47F5-911E-A93213B01386}">
      <dsp:nvSpPr>
        <dsp:cNvPr id="0" name=""/>
        <dsp:cNvSpPr/>
      </dsp:nvSpPr>
      <dsp:spPr>
        <a:xfrm>
          <a:off x="432650" y="842129"/>
          <a:ext cx="561419" cy="561419"/>
        </a:xfrm>
        <a:prstGeom prst="ellipse">
          <a:avLst/>
        </a:prstGeom>
        <a:solidFill>
          <a:srgbClr val="92D05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83C72803-BF06-496A-8913-C5D3F408612F}">
      <dsp:nvSpPr>
        <dsp:cNvPr id="0" name=""/>
        <dsp:cNvSpPr/>
      </dsp:nvSpPr>
      <dsp:spPr>
        <a:xfrm>
          <a:off x="882298" y="1571890"/>
          <a:ext cx="7023140"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just"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La ASF y las Entidades de fiscalización superior de las entidades federativas</a:t>
          </a:r>
          <a:endParaRPr lang="es-ES" sz="1400" b="1" kern="1200" dirty="0">
            <a:solidFill>
              <a:schemeClr val="tx1">
                <a:lumMod val="95000"/>
                <a:lumOff val="5000"/>
              </a:schemeClr>
            </a:solidFill>
            <a:latin typeface="Soberana Sans" panose="02000000000000000000" pitchFamily="50" charset="0"/>
          </a:endParaRPr>
        </a:p>
      </dsp:txBody>
      <dsp:txXfrm>
        <a:off x="882298" y="1571890"/>
        <a:ext cx="6910856" cy="449135"/>
      </dsp:txXfrm>
    </dsp:sp>
    <dsp:sp modelId="{92E7374F-8E3D-40D4-BD93-BEC5E9B837DB}">
      <dsp:nvSpPr>
        <dsp:cNvPr id="0" name=""/>
        <dsp:cNvSpPr/>
      </dsp:nvSpPr>
      <dsp:spPr>
        <a:xfrm>
          <a:off x="601588" y="1515748"/>
          <a:ext cx="561419" cy="561419"/>
        </a:xfrm>
        <a:prstGeom prst="ellipse">
          <a:avLst/>
        </a:prstGeom>
        <a:solidFill>
          <a:srgbClr val="FF000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0C9169D1-9AED-47AE-B81C-7D7242DEADF1}">
      <dsp:nvSpPr>
        <dsp:cNvPr id="0" name=""/>
        <dsp:cNvSpPr/>
      </dsp:nvSpPr>
      <dsp:spPr>
        <a:xfrm>
          <a:off x="882298" y="2245081"/>
          <a:ext cx="7023140"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Los Tribunales</a:t>
          </a:r>
          <a:endParaRPr lang="es-ES" sz="1400" b="1" kern="1200" dirty="0">
            <a:solidFill>
              <a:schemeClr val="tx1">
                <a:lumMod val="95000"/>
                <a:lumOff val="5000"/>
              </a:schemeClr>
            </a:solidFill>
            <a:latin typeface="Soberana Sans" panose="02000000000000000000" pitchFamily="50" charset="0"/>
          </a:endParaRPr>
        </a:p>
      </dsp:txBody>
      <dsp:txXfrm>
        <a:off x="882298" y="2245081"/>
        <a:ext cx="6910856" cy="449135"/>
      </dsp:txXfrm>
    </dsp:sp>
    <dsp:sp modelId="{5990C965-DE20-43FF-9424-A2738546ACE2}">
      <dsp:nvSpPr>
        <dsp:cNvPr id="0" name=""/>
        <dsp:cNvSpPr/>
      </dsp:nvSpPr>
      <dsp:spPr>
        <a:xfrm>
          <a:off x="601588" y="2188940"/>
          <a:ext cx="561419" cy="561419"/>
        </a:xfrm>
        <a:prstGeom prst="ellipse">
          <a:avLst/>
        </a:prstGeom>
        <a:solidFill>
          <a:srgbClr val="92D05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AA769EB3-2F77-4B66-B8BD-BA133F3261ED}">
      <dsp:nvSpPr>
        <dsp:cNvPr id="0" name=""/>
        <dsp:cNvSpPr/>
      </dsp:nvSpPr>
      <dsp:spPr>
        <a:xfrm>
          <a:off x="713360" y="2918700"/>
          <a:ext cx="7192078"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Suprema Corte de Justicia de la Nación/Consejo de la Judicatura Federal</a:t>
          </a:r>
          <a:endParaRPr lang="es-ES" sz="1400" b="1" kern="1200" dirty="0">
            <a:solidFill>
              <a:schemeClr val="tx1">
                <a:lumMod val="95000"/>
                <a:lumOff val="5000"/>
              </a:schemeClr>
            </a:solidFill>
            <a:latin typeface="Soberana Sans" panose="02000000000000000000" pitchFamily="50" charset="0"/>
          </a:endParaRPr>
        </a:p>
      </dsp:txBody>
      <dsp:txXfrm>
        <a:off x="713360" y="2918700"/>
        <a:ext cx="7079794" cy="449135"/>
      </dsp:txXfrm>
    </dsp:sp>
    <dsp:sp modelId="{CCD960DC-95BA-43CA-B2BD-EEB650C09DD9}">
      <dsp:nvSpPr>
        <dsp:cNvPr id="0" name=""/>
        <dsp:cNvSpPr/>
      </dsp:nvSpPr>
      <dsp:spPr>
        <a:xfrm>
          <a:off x="432650" y="2862558"/>
          <a:ext cx="561419" cy="561419"/>
        </a:xfrm>
        <a:prstGeom prst="ellipse">
          <a:avLst/>
        </a:prstGeom>
        <a:solidFill>
          <a:srgbClr val="FF000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 modelId="{CDE24FDC-65ED-48A9-B8A7-48E503C8F03E}">
      <dsp:nvSpPr>
        <dsp:cNvPr id="0" name=""/>
        <dsp:cNvSpPr/>
      </dsp:nvSpPr>
      <dsp:spPr>
        <a:xfrm>
          <a:off x="343915" y="3592318"/>
          <a:ext cx="7561523" cy="449135"/>
        </a:xfrm>
        <a:prstGeom prst="homePlate">
          <a:avLst/>
        </a:prstGeom>
        <a:solidFill>
          <a:schemeClr val="bg1">
            <a:lumMod val="9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6502" tIns="35560" rIns="35560" bIns="35560" numCol="1" spcCol="1270" anchor="ctr" anchorCtr="0">
          <a:noAutofit/>
        </a:bodyPr>
        <a:lstStyle/>
        <a:p>
          <a:pPr lvl="0" algn="l" defTabSz="622300">
            <a:lnSpc>
              <a:spcPct val="90000"/>
            </a:lnSpc>
            <a:spcBef>
              <a:spcPct val="0"/>
            </a:spcBef>
            <a:spcAft>
              <a:spcPct val="35000"/>
            </a:spcAft>
          </a:pPr>
          <a:r>
            <a:rPr lang="es-MX" sz="1400" b="1" kern="1200" dirty="0" smtClean="0">
              <a:solidFill>
                <a:schemeClr val="tx1">
                  <a:lumMod val="95000"/>
                  <a:lumOff val="5000"/>
                </a:schemeClr>
              </a:solidFill>
              <a:latin typeface="Soberana Sans" panose="02000000000000000000" pitchFamily="50" charset="0"/>
            </a:rPr>
            <a:t>Las unidades de responsabilidades de las empresas productivas del Estado</a:t>
          </a:r>
          <a:endParaRPr lang="es-ES" sz="1400" b="1" kern="1200" dirty="0">
            <a:solidFill>
              <a:schemeClr val="tx1">
                <a:lumMod val="95000"/>
                <a:lumOff val="5000"/>
              </a:schemeClr>
            </a:solidFill>
            <a:latin typeface="Soberana Sans" panose="02000000000000000000" pitchFamily="50" charset="0"/>
          </a:endParaRPr>
        </a:p>
      </dsp:txBody>
      <dsp:txXfrm>
        <a:off x="343915" y="3592318"/>
        <a:ext cx="7449239" cy="449135"/>
      </dsp:txXfrm>
    </dsp:sp>
    <dsp:sp modelId="{4DAD4FC4-8C92-4027-8B60-B687BC942052}">
      <dsp:nvSpPr>
        <dsp:cNvPr id="0" name=""/>
        <dsp:cNvSpPr/>
      </dsp:nvSpPr>
      <dsp:spPr>
        <a:xfrm>
          <a:off x="63205" y="3536176"/>
          <a:ext cx="561419" cy="561419"/>
        </a:xfrm>
        <a:prstGeom prst="ellipse">
          <a:avLst/>
        </a:prstGeom>
        <a:solidFill>
          <a:srgbClr val="92D05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1E3FC-0691-490B-ADA0-7F814F16EA59}">
      <dsp:nvSpPr>
        <dsp:cNvPr id="0" name=""/>
        <dsp:cNvSpPr/>
      </dsp:nvSpPr>
      <dsp:spPr>
        <a:xfrm>
          <a:off x="1767333" y="2352022"/>
          <a:ext cx="351231" cy="1471951"/>
        </a:xfrm>
        <a:custGeom>
          <a:avLst/>
          <a:gdLst/>
          <a:ahLst/>
          <a:cxnLst/>
          <a:rect l="0" t="0" r="0" b="0"/>
          <a:pathLst>
            <a:path>
              <a:moveTo>
                <a:pt x="0" y="0"/>
              </a:moveTo>
              <a:lnTo>
                <a:pt x="175615" y="0"/>
              </a:lnTo>
              <a:lnTo>
                <a:pt x="175615" y="1471951"/>
              </a:lnTo>
              <a:lnTo>
                <a:pt x="351231" y="1471951"/>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05117" y="3050166"/>
        <a:ext cx="75663" cy="75663"/>
      </dsp:txXfrm>
    </dsp:sp>
    <dsp:sp modelId="{469AD9B3-3E10-4F9C-8680-C1799927A01C}">
      <dsp:nvSpPr>
        <dsp:cNvPr id="0" name=""/>
        <dsp:cNvSpPr/>
      </dsp:nvSpPr>
      <dsp:spPr>
        <a:xfrm>
          <a:off x="1767333" y="2265809"/>
          <a:ext cx="359327" cy="91440"/>
        </a:xfrm>
        <a:custGeom>
          <a:avLst/>
          <a:gdLst/>
          <a:ahLst/>
          <a:cxnLst/>
          <a:rect l="0" t="0" r="0" b="0"/>
          <a:pathLst>
            <a:path>
              <a:moveTo>
                <a:pt x="0" y="86212"/>
              </a:moveTo>
              <a:lnTo>
                <a:pt x="179663" y="86212"/>
              </a:lnTo>
              <a:lnTo>
                <a:pt x="179663" y="45720"/>
              </a:lnTo>
              <a:lnTo>
                <a:pt x="359327" y="4572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37957" y="2302489"/>
        <a:ext cx="18080" cy="18080"/>
      </dsp:txXfrm>
    </dsp:sp>
    <dsp:sp modelId="{60641F73-C973-4017-9E8A-42ABBC4C7F74}">
      <dsp:nvSpPr>
        <dsp:cNvPr id="0" name=""/>
        <dsp:cNvSpPr/>
      </dsp:nvSpPr>
      <dsp:spPr>
        <a:xfrm>
          <a:off x="1767333" y="835396"/>
          <a:ext cx="358243" cy="1516625"/>
        </a:xfrm>
        <a:custGeom>
          <a:avLst/>
          <a:gdLst/>
          <a:ahLst/>
          <a:cxnLst/>
          <a:rect l="0" t="0" r="0" b="0"/>
          <a:pathLst>
            <a:path>
              <a:moveTo>
                <a:pt x="0" y="1516625"/>
              </a:moveTo>
              <a:lnTo>
                <a:pt x="179121" y="1516625"/>
              </a:lnTo>
              <a:lnTo>
                <a:pt x="179121" y="0"/>
              </a:lnTo>
              <a:lnTo>
                <a:pt x="358243" y="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07496" y="1554750"/>
        <a:ext cx="77918" cy="77918"/>
      </dsp:txXfrm>
    </dsp:sp>
    <dsp:sp modelId="{5DA875D2-80DC-4FE1-AD1C-6D986C07A761}">
      <dsp:nvSpPr>
        <dsp:cNvPr id="0" name=""/>
        <dsp:cNvSpPr/>
      </dsp:nvSpPr>
      <dsp:spPr>
        <a:xfrm rot="16200000">
          <a:off x="-497186" y="1468355"/>
          <a:ext cx="2761706" cy="1767333"/>
        </a:xfrm>
        <a:prstGeom prst="rect">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 wrap="square" lIns="180000" tIns="72000" rIns="180000" bIns="72000" numCol="1" spcCol="1270" anchor="ctr" anchorCtr="0">
          <a:noAutofit/>
        </a:bodyPr>
        <a:lstStyle/>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Informe de Presunta Responsabilidad Administrativa</a:t>
          </a:r>
        </a:p>
        <a:p>
          <a:pPr lvl="0" algn="ctr" defTabSz="622300">
            <a:lnSpc>
              <a:spcPct val="90000"/>
            </a:lnSpc>
            <a:spcBef>
              <a:spcPct val="0"/>
            </a:spcBef>
            <a:spcAft>
              <a:spcPct val="35000"/>
            </a:spcAft>
          </a:pPr>
          <a:endParaRPr lang="es-MX" sz="1400" b="1" kern="1200" dirty="0">
            <a:solidFill>
              <a:schemeClr val="bg1"/>
            </a:solidFill>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L.G.R.A.</a:t>
          </a:r>
        </a:p>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Art. 194 </a:t>
          </a:r>
          <a:endParaRPr lang="es-MX" sz="1400" b="1" kern="1200" dirty="0">
            <a:solidFill>
              <a:schemeClr val="bg1"/>
            </a:solidFill>
          </a:endParaRPr>
        </a:p>
      </dsp:txBody>
      <dsp:txXfrm>
        <a:off x="-497186" y="1468355"/>
        <a:ext cx="2761706" cy="1767333"/>
      </dsp:txXfrm>
    </dsp:sp>
    <dsp:sp modelId="{8772593E-BBDD-4E40-9141-81AC6F56A75D}">
      <dsp:nvSpPr>
        <dsp:cNvPr id="0" name=""/>
        <dsp:cNvSpPr/>
      </dsp:nvSpPr>
      <dsp:spPr>
        <a:xfrm>
          <a:off x="2125577" y="216022"/>
          <a:ext cx="6155342" cy="1238747"/>
        </a:xfrm>
        <a:prstGeom prst="rect">
          <a:avLst/>
        </a:prstGeom>
        <a:solidFill>
          <a:srgbClr val="008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0000" tIns="8890" rIns="180000" bIns="8890" numCol="1" spcCol="1270" anchor="ctr" anchorCtr="0">
          <a:noAutofit/>
        </a:bodyPr>
        <a:lstStyle/>
        <a:p>
          <a:pPr lvl="0" algn="just" defTabSz="622300">
            <a:lnSpc>
              <a:spcPct val="90000"/>
            </a:lnSpc>
            <a:spcBef>
              <a:spcPct val="0"/>
            </a:spcBef>
            <a:spcAft>
              <a:spcPct val="35000"/>
            </a:spcAft>
          </a:pPr>
          <a:r>
            <a:rPr lang="es-MX" sz="1400" b="1" kern="1200" dirty="0">
              <a:solidFill>
                <a:schemeClr val="bg1"/>
              </a:solidFill>
            </a:rPr>
            <a:t>I. </a:t>
          </a:r>
          <a:r>
            <a:rPr lang="es-MX" sz="1400" b="0" kern="1200" dirty="0">
              <a:solidFill>
                <a:schemeClr val="bg1"/>
              </a:solidFill>
            </a:rPr>
            <a:t>Nombre de la Autoridad investigadora;</a:t>
          </a:r>
          <a:endParaRPr lang="es-ES" sz="1400" b="0" kern="1200" dirty="0">
            <a:solidFill>
              <a:schemeClr val="bg1"/>
            </a:solidFill>
          </a:endParaRPr>
        </a:p>
        <a:p>
          <a:pPr lvl="0" algn="just" defTabSz="622300">
            <a:lnSpc>
              <a:spcPct val="90000"/>
            </a:lnSpc>
            <a:spcBef>
              <a:spcPct val="0"/>
            </a:spcBef>
            <a:spcAft>
              <a:spcPct val="35000"/>
            </a:spcAft>
          </a:pPr>
          <a:r>
            <a:rPr lang="es-MX" sz="1400" b="1" kern="1200" dirty="0">
              <a:solidFill>
                <a:schemeClr val="bg1"/>
              </a:solidFill>
            </a:rPr>
            <a:t>II. </a:t>
          </a:r>
          <a:r>
            <a:rPr lang="es-MX" sz="1400" b="0" kern="1200" dirty="0">
              <a:solidFill>
                <a:schemeClr val="bg1"/>
              </a:solidFill>
            </a:rPr>
            <a:t>Domicilio de la Autoridad investigadora para oír y recibir notificaciones;</a:t>
          </a:r>
          <a:endParaRPr lang="es-ES" sz="1400" b="0" kern="1200" dirty="0">
            <a:solidFill>
              <a:schemeClr val="bg1"/>
            </a:solidFill>
          </a:endParaRPr>
        </a:p>
        <a:p>
          <a:pPr lvl="0" algn="just" defTabSz="622300">
            <a:lnSpc>
              <a:spcPct val="90000"/>
            </a:lnSpc>
            <a:spcBef>
              <a:spcPct val="0"/>
            </a:spcBef>
            <a:spcAft>
              <a:spcPct val="35000"/>
            </a:spcAft>
          </a:pPr>
          <a:r>
            <a:rPr lang="es-MX" sz="1400" b="1" kern="1200" dirty="0">
              <a:solidFill>
                <a:schemeClr val="bg1"/>
              </a:solidFill>
            </a:rPr>
            <a:t>III. </a:t>
          </a:r>
          <a:r>
            <a:rPr lang="es-MX" sz="1400" b="0" kern="1200" dirty="0">
              <a:solidFill>
                <a:schemeClr val="bg1"/>
              </a:solidFill>
            </a:rPr>
            <a:t>Nombre o nombres de los funcionarios que podrán imponerse de los autos del </a:t>
          </a:r>
          <a:r>
            <a:rPr lang="es-ES" sz="1400" b="0" kern="1200" dirty="0">
              <a:solidFill>
                <a:schemeClr val="bg1"/>
              </a:solidFill>
            </a:rPr>
            <a:t>expediente de responsabilidad administrativa por parte de la Autoridad investigadora</a:t>
          </a:r>
          <a:r>
            <a:rPr lang="es-MX" sz="1400" b="0" kern="1200" dirty="0">
              <a:solidFill>
                <a:schemeClr val="bg1"/>
              </a:solidFill>
            </a:rPr>
            <a:t>;</a:t>
          </a:r>
        </a:p>
      </dsp:txBody>
      <dsp:txXfrm>
        <a:off x="2125577" y="216022"/>
        <a:ext cx="6155342" cy="1238747"/>
      </dsp:txXfrm>
    </dsp:sp>
    <dsp:sp modelId="{A0790FE9-7561-42B3-B981-4BA8E0434884}">
      <dsp:nvSpPr>
        <dsp:cNvPr id="0" name=""/>
        <dsp:cNvSpPr/>
      </dsp:nvSpPr>
      <dsp:spPr>
        <a:xfrm>
          <a:off x="2126661" y="1620898"/>
          <a:ext cx="6154258" cy="1381262"/>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0000" tIns="8890" rIns="180000" bIns="8890" numCol="1" spcCol="1270" anchor="ctr" anchorCtr="0">
          <a:noAutofit/>
        </a:bodyPr>
        <a:lstStyle/>
        <a:p>
          <a:pPr lvl="0" algn="just" defTabSz="622300">
            <a:lnSpc>
              <a:spcPct val="90000"/>
            </a:lnSpc>
            <a:spcBef>
              <a:spcPct val="0"/>
            </a:spcBef>
            <a:spcAft>
              <a:spcPct val="35000"/>
            </a:spcAft>
          </a:pPr>
          <a:r>
            <a:rPr lang="es-MX" sz="1400" b="0" kern="1200" dirty="0">
              <a:solidFill>
                <a:schemeClr val="bg1"/>
              </a:solidFill>
              <a:latin typeface="+mj-lt"/>
              <a:cs typeface="Arial" panose="020B0604020202020204" pitchFamily="34" charset="0"/>
            </a:rPr>
            <a:t>IV. Nombre y domicilio del servidor público a quien se señale como presunto responsable, así como el Ente público al que se encuentre adscrito y el cargo que ahí desempeñe. En caso de que los presuntos responsables sean particulares, se deberá señalar su nombre o razón social, así como el domicilio donde podrán ser emplazados;</a:t>
          </a:r>
        </a:p>
      </dsp:txBody>
      <dsp:txXfrm>
        <a:off x="2126661" y="1620898"/>
        <a:ext cx="6154258" cy="1381262"/>
      </dsp:txXfrm>
    </dsp:sp>
    <dsp:sp modelId="{7AFFCC38-B502-4584-A760-1FA120D96C69}">
      <dsp:nvSpPr>
        <dsp:cNvPr id="0" name=""/>
        <dsp:cNvSpPr/>
      </dsp:nvSpPr>
      <dsp:spPr>
        <a:xfrm>
          <a:off x="2118565" y="3133342"/>
          <a:ext cx="6149800" cy="1381262"/>
        </a:xfrm>
        <a:prstGeom prst="rect">
          <a:avLst/>
        </a:prstGeom>
        <a:solidFill>
          <a:srgbClr val="008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0000" tIns="8890" rIns="180000" bIns="8890" numCol="1" spcCol="1270" anchor="ctr" anchorCtr="0">
          <a:noAutofit/>
        </a:bodyPr>
        <a:lstStyle/>
        <a:p>
          <a:pPr lvl="0" algn="just" defTabSz="622300">
            <a:lnSpc>
              <a:spcPct val="90000"/>
            </a:lnSpc>
            <a:spcBef>
              <a:spcPct val="0"/>
            </a:spcBef>
            <a:spcAft>
              <a:spcPct val="35000"/>
            </a:spcAft>
          </a:pPr>
          <a:r>
            <a:rPr lang="es-MX" sz="1400" b="0" kern="1200" dirty="0">
              <a:solidFill>
                <a:schemeClr val="bg1"/>
              </a:solidFill>
              <a:latin typeface="+mj-lt"/>
              <a:cs typeface="Arial" panose="020B0604020202020204" pitchFamily="34" charset="0"/>
            </a:rPr>
            <a:t>V. Narración lógica y cronológica de los hechos que dieron lugar a la comisión de la </a:t>
          </a:r>
          <a:r>
            <a:rPr lang="es-ES" sz="1400" b="0" kern="1200" dirty="0">
              <a:solidFill>
                <a:schemeClr val="bg1"/>
              </a:solidFill>
              <a:latin typeface="+mj-lt"/>
              <a:cs typeface="Arial" panose="020B0604020202020204" pitchFamily="34" charset="0"/>
            </a:rPr>
            <a:t>presunta Falta administrativa;</a:t>
          </a:r>
          <a:endParaRPr lang="es-MX" sz="1400" b="0" kern="1200" dirty="0">
            <a:solidFill>
              <a:schemeClr val="bg1"/>
            </a:solidFill>
            <a:latin typeface="+mj-lt"/>
            <a:cs typeface="Arial" panose="020B0604020202020204" pitchFamily="34" charset="0"/>
          </a:endParaRPr>
        </a:p>
        <a:p>
          <a:pPr lvl="0" algn="just" defTabSz="622300">
            <a:lnSpc>
              <a:spcPct val="90000"/>
            </a:lnSpc>
            <a:spcBef>
              <a:spcPct val="0"/>
            </a:spcBef>
            <a:spcAft>
              <a:spcPct val="35000"/>
            </a:spcAft>
          </a:pPr>
          <a:r>
            <a:rPr lang="es-MX" sz="1400" b="0" kern="1200" dirty="0">
              <a:solidFill>
                <a:schemeClr val="bg1"/>
              </a:solidFill>
              <a:latin typeface="+mj-lt"/>
              <a:cs typeface="Arial" panose="020B0604020202020204" pitchFamily="34" charset="0"/>
            </a:rPr>
            <a:t>VI. Infracción que se imputa al señalado como presunto responsable, señalando con claridad las razones por las que se considera que ha cometido la falta;</a:t>
          </a:r>
        </a:p>
      </dsp:txBody>
      <dsp:txXfrm>
        <a:off x="2118565" y="3133342"/>
        <a:ext cx="6149800" cy="13812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AD9B3-3E10-4F9C-8680-C1799927A01C}">
      <dsp:nvSpPr>
        <dsp:cNvPr id="0" name=""/>
        <dsp:cNvSpPr/>
      </dsp:nvSpPr>
      <dsp:spPr>
        <a:xfrm>
          <a:off x="1770698" y="2448662"/>
          <a:ext cx="342316" cy="879189"/>
        </a:xfrm>
        <a:custGeom>
          <a:avLst/>
          <a:gdLst/>
          <a:ahLst/>
          <a:cxnLst/>
          <a:rect l="0" t="0" r="0" b="0"/>
          <a:pathLst>
            <a:path>
              <a:moveTo>
                <a:pt x="0" y="0"/>
              </a:moveTo>
              <a:lnTo>
                <a:pt x="171158" y="0"/>
              </a:lnTo>
              <a:lnTo>
                <a:pt x="171158" y="879189"/>
              </a:lnTo>
              <a:lnTo>
                <a:pt x="342316" y="879189"/>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18269" y="2864669"/>
        <a:ext cx="47174" cy="47174"/>
      </dsp:txXfrm>
    </dsp:sp>
    <dsp:sp modelId="{60641F73-C973-4017-9E8A-42ABBC4C7F74}">
      <dsp:nvSpPr>
        <dsp:cNvPr id="0" name=""/>
        <dsp:cNvSpPr/>
      </dsp:nvSpPr>
      <dsp:spPr>
        <a:xfrm>
          <a:off x="1770698" y="1912628"/>
          <a:ext cx="351922" cy="536033"/>
        </a:xfrm>
        <a:custGeom>
          <a:avLst/>
          <a:gdLst/>
          <a:ahLst/>
          <a:cxnLst/>
          <a:rect l="0" t="0" r="0" b="0"/>
          <a:pathLst>
            <a:path>
              <a:moveTo>
                <a:pt x="0" y="536033"/>
              </a:moveTo>
              <a:lnTo>
                <a:pt x="175961" y="536033"/>
              </a:lnTo>
              <a:lnTo>
                <a:pt x="175961" y="0"/>
              </a:lnTo>
              <a:lnTo>
                <a:pt x="351922" y="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30628" y="2164614"/>
        <a:ext cx="32061" cy="32061"/>
      </dsp:txXfrm>
    </dsp:sp>
    <dsp:sp modelId="{5DA875D2-80DC-4FE1-AD1C-6D986C07A761}">
      <dsp:nvSpPr>
        <dsp:cNvPr id="0" name=""/>
        <dsp:cNvSpPr/>
      </dsp:nvSpPr>
      <dsp:spPr>
        <a:xfrm rot="16200000">
          <a:off x="-494254" y="1564826"/>
          <a:ext cx="2762233" cy="1767671"/>
        </a:xfrm>
        <a:prstGeom prst="rect">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 wrap="square" lIns="180000" tIns="72000" rIns="180000" bIns="72000" numCol="1" spcCol="1270" anchor="ctr" anchorCtr="0">
          <a:noAutofit/>
        </a:bodyPr>
        <a:lstStyle/>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Informe de Presunta Responsabilidad Administrativa</a:t>
          </a:r>
        </a:p>
        <a:p>
          <a:pPr lvl="0" algn="ctr" defTabSz="622300">
            <a:lnSpc>
              <a:spcPct val="90000"/>
            </a:lnSpc>
            <a:spcBef>
              <a:spcPct val="0"/>
            </a:spcBef>
            <a:spcAft>
              <a:spcPct val="35000"/>
            </a:spcAft>
          </a:pPr>
          <a:endParaRPr lang="es-MX" sz="1400" b="1" kern="1200" dirty="0">
            <a:solidFill>
              <a:schemeClr val="bg1"/>
            </a:solidFill>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L.G.R.A.</a:t>
          </a:r>
        </a:p>
        <a:p>
          <a:pPr lvl="0" algn="ctr" defTabSz="622300">
            <a:lnSpc>
              <a:spcPct val="90000"/>
            </a:lnSpc>
            <a:spcBef>
              <a:spcPct val="0"/>
            </a:spcBef>
            <a:spcAft>
              <a:spcPct val="35000"/>
            </a:spcAft>
          </a:pPr>
          <a:r>
            <a:rPr lang="es-MX" sz="1400" b="1" kern="1200" dirty="0">
              <a:solidFill>
                <a:schemeClr val="bg1"/>
              </a:solidFill>
              <a:latin typeface="Arial" panose="020B0604020202020204" pitchFamily="34" charset="0"/>
              <a:cs typeface="Arial" panose="020B0604020202020204" pitchFamily="34" charset="0"/>
            </a:rPr>
            <a:t>Art. 194 </a:t>
          </a:r>
          <a:endParaRPr lang="es-MX" sz="1400" b="1" kern="1200" dirty="0">
            <a:solidFill>
              <a:schemeClr val="bg1"/>
            </a:solidFill>
          </a:endParaRPr>
        </a:p>
      </dsp:txBody>
      <dsp:txXfrm>
        <a:off x="-494254" y="1564826"/>
        <a:ext cx="2762233" cy="1767671"/>
      </dsp:txXfrm>
    </dsp:sp>
    <dsp:sp modelId="{8772593E-BBDD-4E40-9141-81AC6F56A75D}">
      <dsp:nvSpPr>
        <dsp:cNvPr id="0" name=""/>
        <dsp:cNvSpPr/>
      </dsp:nvSpPr>
      <dsp:spPr>
        <a:xfrm>
          <a:off x="2122620" y="1192724"/>
          <a:ext cx="6156517" cy="1439808"/>
        </a:xfrm>
        <a:prstGeom prst="rect">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0000" tIns="8890" rIns="180000" bIns="8890" numCol="1" spcCol="1270" anchor="ctr" anchorCtr="0">
          <a:noAutofit/>
        </a:bodyPr>
        <a:lstStyle/>
        <a:p>
          <a:pPr lvl="0" algn="just" defTabSz="622300">
            <a:lnSpc>
              <a:spcPct val="90000"/>
            </a:lnSpc>
            <a:spcBef>
              <a:spcPct val="0"/>
            </a:spcBef>
            <a:spcAft>
              <a:spcPct val="35000"/>
            </a:spcAft>
          </a:pPr>
          <a:r>
            <a:rPr lang="es-MX" sz="1400" b="0" kern="1200" dirty="0">
              <a:solidFill>
                <a:schemeClr val="bg1"/>
              </a:solidFill>
              <a:latin typeface="+mj-lt"/>
              <a:cs typeface="Arial" panose="020B0604020202020204" pitchFamily="34" charset="0"/>
            </a:rPr>
            <a:t>VII. Las pruebas que se ofrecerán en el procedimiento de responsabilidad administrativa, para acreditar la comisión de la Falta administrativa, y la responsabilidad que se atribuye al señalado como presunto responsable, </a:t>
          </a:r>
          <a:r>
            <a:rPr lang="es-MX" sz="1400" b="0" u="sng" kern="1200" dirty="0">
              <a:solidFill>
                <a:schemeClr val="bg1"/>
              </a:solidFill>
              <a:latin typeface="+mj-lt"/>
              <a:cs typeface="Arial" panose="020B0604020202020204" pitchFamily="34" charset="0"/>
            </a:rPr>
            <a:t>debiéndose exhibir las pruebas documentales que obren en su poder, o bien, aquellas que, no estándolo, se acredite con el acuse de recibo correspondiente debidamente sellado, que las solicitó con la debida oportunidad;</a:t>
          </a:r>
          <a:endParaRPr lang="es-MX" sz="1400" b="0" u="sng" kern="1200" dirty="0">
            <a:solidFill>
              <a:schemeClr val="bg1"/>
            </a:solidFill>
            <a:latin typeface="+mj-lt"/>
          </a:endParaRPr>
        </a:p>
      </dsp:txBody>
      <dsp:txXfrm>
        <a:off x="2122620" y="1192724"/>
        <a:ext cx="6156517" cy="1439808"/>
      </dsp:txXfrm>
    </dsp:sp>
    <dsp:sp modelId="{A0790FE9-7561-42B3-B981-4BA8E0434884}">
      <dsp:nvSpPr>
        <dsp:cNvPr id="0" name=""/>
        <dsp:cNvSpPr/>
      </dsp:nvSpPr>
      <dsp:spPr>
        <a:xfrm>
          <a:off x="2113015" y="2851867"/>
          <a:ext cx="6155433" cy="951968"/>
        </a:xfrm>
        <a:prstGeom prst="rect">
          <a:avLst/>
        </a:prstGeom>
        <a:solidFill>
          <a:schemeClr val="bg1">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0000" tIns="8890" rIns="180000" bIns="8890" numCol="1" spcCol="1270" anchor="ctr" anchorCtr="0">
          <a:noAutofit/>
        </a:bodyPr>
        <a:lstStyle/>
        <a:p>
          <a:pPr lvl="0" algn="just" defTabSz="622300">
            <a:lnSpc>
              <a:spcPct val="90000"/>
            </a:lnSpc>
            <a:spcBef>
              <a:spcPct val="0"/>
            </a:spcBef>
            <a:spcAft>
              <a:spcPct val="35000"/>
            </a:spcAft>
          </a:pPr>
          <a:r>
            <a:rPr lang="es-MX" sz="1400" b="0" kern="1200" dirty="0">
              <a:solidFill>
                <a:schemeClr val="bg1"/>
              </a:solidFill>
              <a:latin typeface="+mj-lt"/>
              <a:cs typeface="Arial" panose="020B0604020202020204" pitchFamily="34" charset="0"/>
            </a:rPr>
            <a:t>VIII. La solicitud de medidas cautelares, de ser el caso, y</a:t>
          </a:r>
          <a:endParaRPr lang="es-ES" sz="1400" b="0" kern="1200" dirty="0">
            <a:solidFill>
              <a:schemeClr val="bg1"/>
            </a:solidFill>
            <a:latin typeface="+mj-lt"/>
            <a:cs typeface="Arial" panose="020B0604020202020204" pitchFamily="34" charset="0"/>
          </a:endParaRPr>
        </a:p>
        <a:p>
          <a:pPr lvl="0" defTabSz="622300">
            <a:lnSpc>
              <a:spcPct val="90000"/>
            </a:lnSpc>
            <a:spcBef>
              <a:spcPct val="0"/>
            </a:spcBef>
            <a:spcAft>
              <a:spcPct val="35000"/>
            </a:spcAft>
          </a:pPr>
          <a:r>
            <a:rPr lang="es-ES" sz="1400" b="0" kern="1200" dirty="0">
              <a:solidFill>
                <a:schemeClr val="bg1"/>
              </a:solidFill>
              <a:latin typeface="+mj-lt"/>
              <a:cs typeface="Arial" panose="020B0604020202020204" pitchFamily="34" charset="0"/>
            </a:rPr>
            <a:t>IX. Firma autógrafa de Autoridad investigadora.</a:t>
          </a:r>
          <a:endParaRPr lang="es-MX" sz="1400" b="0" kern="1200" dirty="0">
            <a:solidFill>
              <a:schemeClr val="bg1"/>
            </a:solidFill>
            <a:latin typeface="+mj-lt"/>
          </a:endParaRPr>
        </a:p>
      </dsp:txBody>
      <dsp:txXfrm>
        <a:off x="2113015" y="2851867"/>
        <a:ext cx="6155433" cy="9519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C142D-32D7-4C55-AE8E-8F732F7AAFE5}">
      <dsp:nvSpPr>
        <dsp:cNvPr id="0" name=""/>
        <dsp:cNvSpPr/>
      </dsp:nvSpPr>
      <dsp:spPr>
        <a:xfrm>
          <a:off x="2218474" y="0"/>
          <a:ext cx="3862523" cy="2859989"/>
        </a:xfrm>
        <a:prstGeom prst="rightArrow">
          <a:avLst>
            <a:gd name="adj1" fmla="val 70000"/>
            <a:gd name="adj2" fmla="val 50000"/>
          </a:avLst>
        </a:prstGeom>
        <a:solidFill>
          <a:srgbClr val="00B050"/>
        </a:solidFill>
        <a:ln w="76200" cap="flat" cmpd="sng" algn="ctr">
          <a:solidFill>
            <a:srgbClr val="0066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11430" rIns="22860" bIns="11430" numCol="1" spcCol="1270" anchor="ctr" anchorCtr="0">
          <a:noAutofit/>
        </a:bodyPr>
        <a:lstStyle/>
        <a:p>
          <a:pPr lvl="0" algn="just" defTabSz="800100">
            <a:lnSpc>
              <a:spcPct val="90000"/>
            </a:lnSpc>
            <a:spcBef>
              <a:spcPct val="0"/>
            </a:spcBef>
            <a:spcAft>
              <a:spcPct val="35000"/>
            </a:spcAft>
          </a:pPr>
          <a:r>
            <a:rPr lang="es-MX" sz="1800" kern="1200" dirty="0">
              <a:solidFill>
                <a:schemeClr val="bg1"/>
              </a:solidFill>
              <a:latin typeface="Arial" pitchFamily="34" charset="0"/>
              <a:cs typeface="Arial" pitchFamily="34" charset="0"/>
            </a:rPr>
            <a:t>Dará inicio cuando las autoridades substanciadoras, admitan el I.P.R.</a:t>
          </a:r>
          <a:r>
            <a:rPr lang="es-ES" sz="1800" kern="1200" dirty="0">
              <a:solidFill>
                <a:schemeClr val="bg1"/>
              </a:solidFill>
              <a:latin typeface="Arial" pitchFamily="34" charset="0"/>
              <a:cs typeface="Arial" pitchFamily="34" charset="0"/>
            </a:rPr>
            <a:t>A.</a:t>
          </a:r>
          <a:endParaRPr lang="es-MX" sz="1800" kern="1200" dirty="0">
            <a:solidFill>
              <a:schemeClr val="bg1"/>
            </a:solidFill>
          </a:endParaRPr>
        </a:p>
      </dsp:txBody>
      <dsp:txXfrm>
        <a:off x="3184105" y="428998"/>
        <a:ext cx="1895896" cy="2001993"/>
      </dsp:txXfrm>
    </dsp:sp>
    <dsp:sp modelId="{E9D33D1A-8F96-48BB-9F11-E49101976AE5}">
      <dsp:nvSpPr>
        <dsp:cNvPr id="0" name=""/>
        <dsp:cNvSpPr/>
      </dsp:nvSpPr>
      <dsp:spPr>
        <a:xfrm>
          <a:off x="1314076" y="612037"/>
          <a:ext cx="1635913" cy="1635913"/>
        </a:xfrm>
        <a:prstGeom prst="ellipse">
          <a:avLst/>
        </a:prstGeom>
        <a:solidFill>
          <a:srgbClr val="C00000"/>
        </a:solidFill>
        <a:ln w="25400" cap="flat" cmpd="sng" algn="ctr">
          <a:solidFill>
            <a:schemeClr val="bg1"/>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a:solidFill>
                <a:schemeClr val="bg1"/>
              </a:solidFill>
              <a:latin typeface="Arial" pitchFamily="34" charset="0"/>
              <a:cs typeface="Arial" pitchFamily="34" charset="0"/>
            </a:rPr>
            <a:t>Acuerdo de inicio </a:t>
          </a:r>
        </a:p>
        <a:p>
          <a:pPr lvl="0" algn="ctr" defTabSz="755650">
            <a:lnSpc>
              <a:spcPct val="90000"/>
            </a:lnSpc>
            <a:spcBef>
              <a:spcPct val="0"/>
            </a:spcBef>
            <a:spcAft>
              <a:spcPct val="35000"/>
            </a:spcAft>
          </a:pPr>
          <a:r>
            <a:rPr lang="es-MX" sz="1200" b="1" kern="1200" dirty="0">
              <a:solidFill>
                <a:schemeClr val="bg1"/>
              </a:solidFill>
              <a:latin typeface="Arial" pitchFamily="34" charset="0"/>
              <a:cs typeface="Arial" pitchFamily="34" charset="0"/>
            </a:rPr>
            <a:t>Art. 208</a:t>
          </a:r>
        </a:p>
      </dsp:txBody>
      <dsp:txXfrm>
        <a:off x="1553650" y="851611"/>
        <a:ext cx="1156765" cy="1156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05DF-FC7B-4632-95E8-18211DC7BD66}">
      <dsp:nvSpPr>
        <dsp:cNvPr id="0" name=""/>
        <dsp:cNvSpPr/>
      </dsp:nvSpPr>
      <dsp:spPr>
        <a:xfrm>
          <a:off x="2352835" y="1677565"/>
          <a:ext cx="2736311" cy="2620506"/>
        </a:xfrm>
        <a:prstGeom prst="ellipse">
          <a:avLst/>
        </a:prstGeom>
        <a:solidFill>
          <a:schemeClr val="tx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effectLst/>
              <a:latin typeface="Arial" pitchFamily="34" charset="0"/>
              <a:cs typeface="Arial" pitchFamily="34" charset="0"/>
            </a:rPr>
            <a:t>COMPETENCIA</a:t>
          </a:r>
          <a:r>
            <a:rPr lang="es-MX" sz="1800" b="1" kern="1200" dirty="0" smtClean="0">
              <a:latin typeface="Arial" pitchFamily="34" charset="0"/>
              <a:cs typeface="Arial" pitchFamily="34" charset="0"/>
            </a:rPr>
            <a:t> DE LA </a:t>
          </a:r>
          <a:r>
            <a:rPr lang="es-MX" sz="1800" b="1" kern="1200" dirty="0" smtClean="0">
              <a:effectLst/>
              <a:latin typeface="Arial" panose="020B0604020202020204" pitchFamily="34" charset="0"/>
              <a:cs typeface="Arial" panose="020B0604020202020204" pitchFamily="34" charset="0"/>
            </a:rPr>
            <a:t>UNIDAD DE OPERACIÓN REGIONAL Y CONTRALORÍA SOCIAL </a:t>
          </a:r>
          <a:endParaRPr lang="es-MX" sz="1800" kern="1200" dirty="0"/>
        </a:p>
      </dsp:txBody>
      <dsp:txXfrm>
        <a:off x="2753558" y="2061329"/>
        <a:ext cx="1934865" cy="1852978"/>
      </dsp:txXfrm>
    </dsp:sp>
    <dsp:sp modelId="{545146D4-900B-4F25-AC7C-028D63177567}">
      <dsp:nvSpPr>
        <dsp:cNvPr id="0" name=""/>
        <dsp:cNvSpPr/>
      </dsp:nvSpPr>
      <dsp:spPr>
        <a:xfrm>
          <a:off x="2764144" y="50529"/>
          <a:ext cx="1913693" cy="1799266"/>
        </a:xfrm>
        <a:prstGeom prst="ellipse">
          <a:avLst/>
        </a:prstGeom>
        <a:solidFill>
          <a:srgbClr val="0066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bg1"/>
              </a:solidFill>
              <a:latin typeface="Arial" pitchFamily="34" charset="0"/>
              <a:cs typeface="Arial" pitchFamily="34" charset="0"/>
            </a:rPr>
            <a:t>Coordinar y supervisar la verificación de la aplicación de recursos públicos federales. A cuyo efecto podrá ordenar y realizar auditorías.</a:t>
          </a:r>
          <a:endParaRPr lang="es-MX" sz="1200" kern="1200" dirty="0">
            <a:solidFill>
              <a:schemeClr val="bg1"/>
            </a:solidFill>
          </a:endParaRPr>
        </a:p>
      </dsp:txBody>
      <dsp:txXfrm>
        <a:off x="3044398" y="314025"/>
        <a:ext cx="1353185" cy="1272274"/>
      </dsp:txXfrm>
    </dsp:sp>
    <dsp:sp modelId="{7815B20B-A56F-4C02-B6B1-4882934AFF49}">
      <dsp:nvSpPr>
        <dsp:cNvPr id="0" name=""/>
        <dsp:cNvSpPr/>
      </dsp:nvSpPr>
      <dsp:spPr>
        <a:xfrm>
          <a:off x="4761367" y="2368831"/>
          <a:ext cx="2511443" cy="2361265"/>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bg1"/>
              </a:solidFill>
              <a:latin typeface="Arial" panose="020B0604020202020204" pitchFamily="34" charset="0"/>
              <a:cs typeface="Arial" panose="020B0604020202020204" pitchFamily="34" charset="0"/>
            </a:rPr>
            <a:t>Coordinar y supervisar el seguimiento al inicio de los procedimientos de responsabilidades administrativas en las entidades federativas, municipios y alcaldías de la CDM, derivados de las auditorías a recursos públicos federales  </a:t>
          </a:r>
          <a:endParaRPr lang="es-MX" sz="1300" kern="1200" dirty="0">
            <a:solidFill>
              <a:schemeClr val="bg1"/>
            </a:solidFill>
          </a:endParaRPr>
        </a:p>
      </dsp:txBody>
      <dsp:txXfrm>
        <a:off x="5129159" y="2714630"/>
        <a:ext cx="1775859" cy="1669667"/>
      </dsp:txXfrm>
    </dsp:sp>
    <dsp:sp modelId="{BEE9CEB2-E326-4299-8A2E-70711B591629}">
      <dsp:nvSpPr>
        <dsp:cNvPr id="0" name=""/>
        <dsp:cNvSpPr/>
      </dsp:nvSpPr>
      <dsp:spPr>
        <a:xfrm>
          <a:off x="318607" y="2497884"/>
          <a:ext cx="2417745" cy="2273182"/>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0" kern="1200" dirty="0" smtClean="0">
              <a:solidFill>
                <a:schemeClr val="bg1"/>
              </a:solidFill>
              <a:latin typeface="Arial" pitchFamily="34" charset="0"/>
              <a:cs typeface="Arial" pitchFamily="34" charset="0"/>
            </a:rPr>
            <a:t>Coordinar el seguimiento a las observaciones determinadas en las auditorías hasta su total solventación, y en su caso, dar vista a las Autoridades Investigadoras competentes</a:t>
          </a:r>
          <a:endParaRPr lang="es-MX" sz="1300" kern="1200" dirty="0">
            <a:solidFill>
              <a:schemeClr val="bg1"/>
            </a:solidFill>
          </a:endParaRPr>
        </a:p>
      </dsp:txBody>
      <dsp:txXfrm>
        <a:off x="672678" y="2830784"/>
        <a:ext cx="1709603" cy="1607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AD9B3-3E10-4F9C-8680-C1799927A01C}">
      <dsp:nvSpPr>
        <dsp:cNvPr id="0" name=""/>
        <dsp:cNvSpPr/>
      </dsp:nvSpPr>
      <dsp:spPr>
        <a:xfrm>
          <a:off x="3438541" y="2009896"/>
          <a:ext cx="91440" cy="868743"/>
        </a:xfrm>
        <a:custGeom>
          <a:avLst/>
          <a:gdLst/>
          <a:ahLst/>
          <a:cxnLst/>
          <a:rect l="0" t="0" r="0" b="0"/>
          <a:pathLst>
            <a:path>
              <a:moveTo>
                <a:pt x="100141" y="0"/>
              </a:moveTo>
              <a:lnTo>
                <a:pt x="45720" y="868743"/>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462500" y="2422506"/>
        <a:ext cx="43522" cy="43522"/>
      </dsp:txXfrm>
    </dsp:sp>
    <dsp:sp modelId="{60641F73-C973-4017-9E8A-42ABBC4C7F74}">
      <dsp:nvSpPr>
        <dsp:cNvPr id="0" name=""/>
        <dsp:cNvSpPr/>
      </dsp:nvSpPr>
      <dsp:spPr>
        <a:xfrm>
          <a:off x="3450897" y="649951"/>
          <a:ext cx="91440" cy="1359945"/>
        </a:xfrm>
        <a:custGeom>
          <a:avLst/>
          <a:gdLst/>
          <a:ahLst/>
          <a:cxnLst/>
          <a:rect l="0" t="0" r="0" b="0"/>
          <a:pathLst>
            <a:path>
              <a:moveTo>
                <a:pt x="87785" y="1359945"/>
              </a:moveTo>
              <a:lnTo>
                <a:pt x="45720" y="0"/>
              </a:lnTo>
            </a:path>
          </a:pathLst>
        </a:cu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462602" y="1295908"/>
        <a:ext cx="68029" cy="68029"/>
      </dsp:txXfrm>
    </dsp:sp>
    <dsp:sp modelId="{5DA875D2-80DC-4FE1-AD1C-6D986C07A761}">
      <dsp:nvSpPr>
        <dsp:cNvPr id="0" name=""/>
        <dsp:cNvSpPr/>
      </dsp:nvSpPr>
      <dsp:spPr>
        <a:xfrm rot="10800000" flipH="1">
          <a:off x="65439" y="276836"/>
          <a:ext cx="3480368" cy="3466119"/>
        </a:xfrm>
        <a:prstGeom prst="rightArrow">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 wrap="square" lIns="8890" tIns="8890" rIns="8890" bIns="8890" numCol="1" spcCol="1270" anchor="ctr" anchorCtr="0">
          <a:noAutofit/>
        </a:bodyPr>
        <a:lstStyle/>
        <a:p>
          <a:pPr lvl="0" algn="ctr" defTabSz="622300">
            <a:lnSpc>
              <a:spcPct val="90000"/>
            </a:lnSpc>
            <a:spcBef>
              <a:spcPct val="0"/>
            </a:spcBef>
            <a:spcAft>
              <a:spcPct val="35000"/>
            </a:spcAft>
          </a:pPr>
          <a:endParaRPr lang="es-MX" sz="1400" b="1" kern="1200" dirty="0">
            <a:solidFill>
              <a:schemeClr val="bg1"/>
            </a:solidFill>
          </a:endParaRPr>
        </a:p>
      </dsp:txBody>
      <dsp:txXfrm>
        <a:off x="65439" y="1143366"/>
        <a:ext cx="2613838" cy="1733059"/>
      </dsp:txXfrm>
    </dsp:sp>
    <dsp:sp modelId="{8772593E-BBDD-4E40-9141-81AC6F56A75D}">
      <dsp:nvSpPr>
        <dsp:cNvPr id="0" name=""/>
        <dsp:cNvSpPr/>
      </dsp:nvSpPr>
      <dsp:spPr>
        <a:xfrm>
          <a:off x="3496617" y="72401"/>
          <a:ext cx="4855790" cy="1155098"/>
        </a:xfrm>
        <a:prstGeom prst="rect">
          <a:avLst/>
        </a:prstGeom>
        <a:solidFill>
          <a:srgbClr val="0066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effectLst/>
              <a:latin typeface="Calibri"/>
              <a:ea typeface="Calibri"/>
              <a:cs typeface="Times New Roman"/>
            </a:rPr>
            <a:t>Coordinarse con las dependencias públicas federales competentes para la fiscalización, control y evaluación de los recursos, que el Ejecutivo Federal transfiera al Estado para su ejercicio; </a:t>
          </a:r>
          <a:r>
            <a:rPr lang="es-MX" sz="1600" kern="1200" dirty="0" smtClean="0">
              <a:solidFill>
                <a:schemeClr val="bg1"/>
              </a:solidFill>
              <a:latin typeface="Arial" panose="020B0604020202020204" pitchFamily="34" charset="0"/>
              <a:cs typeface="Arial" panose="020B0604020202020204" pitchFamily="34" charset="0"/>
            </a:rPr>
            <a:t>        </a:t>
          </a:r>
          <a:endParaRPr lang="es-MX" sz="1600" kern="1200" dirty="0">
            <a:solidFill>
              <a:schemeClr val="bg1"/>
            </a:solidFill>
            <a:latin typeface="Arial" panose="020B0604020202020204" pitchFamily="34" charset="0"/>
            <a:cs typeface="Arial" panose="020B0604020202020204" pitchFamily="34" charset="0"/>
          </a:endParaRPr>
        </a:p>
      </dsp:txBody>
      <dsp:txXfrm>
        <a:off x="3496617" y="72401"/>
        <a:ext cx="4855790" cy="1155098"/>
      </dsp:txXfrm>
    </dsp:sp>
    <dsp:sp modelId="{A0790FE9-7561-42B3-B981-4BA8E0434884}">
      <dsp:nvSpPr>
        <dsp:cNvPr id="0" name=""/>
        <dsp:cNvSpPr/>
      </dsp:nvSpPr>
      <dsp:spPr>
        <a:xfrm>
          <a:off x="3484261" y="1728705"/>
          <a:ext cx="4989698" cy="2299868"/>
        </a:xfrm>
        <a:prstGeom prst="rect">
          <a:avLst/>
        </a:prstGeom>
        <a:solidFill>
          <a:schemeClr val="bg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effectLst/>
              <a:latin typeface="Calibri"/>
              <a:ea typeface="Calibri"/>
              <a:cs typeface="Times New Roman"/>
            </a:rPr>
            <a:t>Conocer e investigar las conductas de los servidores públicos que puedan constituir responsabilidades administrativas, así como substanciar los procedimientos correspondientes conforme a lo establecido en la Ley de Responsabilidades Administrativas para el Estado de Michoacán de Ocampo y por conducto de los órganos internos de control que correspondan a cada área de la Administración Pública Estatal; para lo cual podrá aplicar las sanciones que correspondan en los casos que no sean de la competencia del Tribunal de Justicia Administrativa y, cuando se trate de faltas administrativas graves, ejercer la acción de responsabilidad ante ese Tribunal</a:t>
          </a:r>
          <a:endParaRPr lang="es-MX" sz="1200" b="0" kern="1200" dirty="0">
            <a:solidFill>
              <a:schemeClr val="bg1"/>
            </a:solidFill>
            <a:latin typeface="Arial" panose="020B0604020202020204" pitchFamily="34" charset="0"/>
            <a:cs typeface="Arial" panose="020B0604020202020204" pitchFamily="34" charset="0"/>
          </a:endParaRPr>
        </a:p>
      </dsp:txBody>
      <dsp:txXfrm>
        <a:off x="3484261" y="1728705"/>
        <a:ext cx="4989698" cy="2299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2E5A8-A36B-4FBE-894F-CE30ED05953C}">
      <dsp:nvSpPr>
        <dsp:cNvPr id="0" name=""/>
        <dsp:cNvSpPr/>
      </dsp:nvSpPr>
      <dsp:spPr>
        <a:xfrm>
          <a:off x="-5291855" y="-810449"/>
          <a:ext cx="6301418" cy="6301418"/>
        </a:xfrm>
        <a:prstGeom prst="blockArc">
          <a:avLst>
            <a:gd name="adj1" fmla="val 18900000"/>
            <a:gd name="adj2" fmla="val 2700000"/>
            <a:gd name="adj3" fmla="val 343"/>
          </a:avLst>
        </a:prstGeom>
        <a:noFill/>
        <a:ln w="25400" cap="flat" cmpd="sng" algn="ctr">
          <a:solidFill>
            <a:srgbClr val="006600"/>
          </a:solidFill>
          <a:prstDash val="solid"/>
        </a:ln>
        <a:effectLst/>
      </dsp:spPr>
      <dsp:style>
        <a:lnRef idx="2">
          <a:scrgbClr r="0" g="0" b="0"/>
        </a:lnRef>
        <a:fillRef idx="0">
          <a:scrgbClr r="0" g="0" b="0"/>
        </a:fillRef>
        <a:effectRef idx="0">
          <a:scrgbClr r="0" g="0" b="0"/>
        </a:effectRef>
        <a:fontRef idx="minor"/>
      </dsp:style>
    </dsp:sp>
    <dsp:sp modelId="{4A510DE9-4C53-438C-ABE4-C6129F9DD3D2}">
      <dsp:nvSpPr>
        <dsp:cNvPr id="0" name=""/>
        <dsp:cNvSpPr/>
      </dsp:nvSpPr>
      <dsp:spPr>
        <a:xfrm>
          <a:off x="649323" y="412985"/>
          <a:ext cx="4723133" cy="104623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033" tIns="40640" rIns="40640" bIns="40640" numCol="1" spcCol="1270" anchor="ctr" anchorCtr="0">
          <a:noAutofit/>
        </a:bodyPr>
        <a:lstStyle/>
        <a:p>
          <a:pPr lvl="0" algn="just" defTabSz="711200">
            <a:lnSpc>
              <a:spcPct val="90000"/>
            </a:lnSpc>
            <a:spcBef>
              <a:spcPct val="0"/>
            </a:spcBef>
            <a:spcAft>
              <a:spcPct val="35000"/>
            </a:spcAft>
          </a:pPr>
          <a:r>
            <a:rPr lang="es-MX" sz="1600" kern="1200" dirty="0" smtClean="0">
              <a:latin typeface="Arial" pitchFamily="34" charset="0"/>
              <a:cs typeface="Arial" pitchFamily="34" charset="0"/>
            </a:rPr>
            <a:t>Realizar acciones conjuntas para inspeccionar, controlar y vigilar el ejercicio y aplicación de los recursos federales.</a:t>
          </a:r>
          <a:endParaRPr lang="es-MX" sz="1600" kern="1200" dirty="0"/>
        </a:p>
      </dsp:txBody>
      <dsp:txXfrm>
        <a:off x="649323" y="412985"/>
        <a:ext cx="4723133" cy="1046236"/>
      </dsp:txXfrm>
    </dsp:sp>
    <dsp:sp modelId="{F1BDFAB7-9C73-4A5A-9FED-0C974F97D710}">
      <dsp:nvSpPr>
        <dsp:cNvPr id="0" name=""/>
        <dsp:cNvSpPr/>
      </dsp:nvSpPr>
      <dsp:spPr>
        <a:xfrm>
          <a:off x="300185" y="586966"/>
          <a:ext cx="698275" cy="69827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18498-BE3D-49F9-98CE-FA5CC9955EA4}">
      <dsp:nvSpPr>
        <dsp:cNvPr id="0" name=""/>
        <dsp:cNvSpPr/>
      </dsp:nvSpPr>
      <dsp:spPr>
        <a:xfrm>
          <a:off x="989597" y="1789610"/>
          <a:ext cx="4382859" cy="1101298"/>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43033" tIns="40640" rIns="40640" bIns="40640" numCol="1" spcCol="1270" anchor="ctr" anchorCtr="0">
          <a:noAutofit/>
        </a:bodyPr>
        <a:lstStyle/>
        <a:p>
          <a:pPr marL="0" lvl="0" indent="0" algn="just" defTabSz="711200">
            <a:lnSpc>
              <a:spcPct val="90000"/>
            </a:lnSpc>
            <a:spcBef>
              <a:spcPct val="0"/>
            </a:spcBef>
            <a:spcAft>
              <a:spcPct val="35000"/>
            </a:spcAft>
          </a:pPr>
          <a:r>
            <a:rPr lang="es-MX" sz="1600" kern="1200" dirty="0" smtClean="0">
              <a:solidFill>
                <a:schemeClr val="bg1"/>
              </a:solidFill>
              <a:latin typeface="Arial" pitchFamily="34" charset="0"/>
              <a:cs typeface="Arial" pitchFamily="34" charset="0"/>
            </a:rPr>
            <a:t>Los Gobiernos de los Estados verificarán que los recursos federales que le sean entregados, se apliquen conforme a los lineamientos.</a:t>
          </a:r>
          <a:endParaRPr lang="es-MX" sz="1600" kern="1200" dirty="0"/>
        </a:p>
      </dsp:txBody>
      <dsp:txXfrm>
        <a:off x="989597" y="1789610"/>
        <a:ext cx="4382859" cy="1101298"/>
      </dsp:txXfrm>
    </dsp:sp>
    <dsp:sp modelId="{6386D23A-2DCC-4967-BD5B-FF444F094F79}">
      <dsp:nvSpPr>
        <dsp:cNvPr id="0" name=""/>
        <dsp:cNvSpPr/>
      </dsp:nvSpPr>
      <dsp:spPr>
        <a:xfrm>
          <a:off x="630098" y="2008007"/>
          <a:ext cx="718998" cy="664505"/>
        </a:xfrm>
        <a:prstGeom prst="ellipse">
          <a:avLst/>
        </a:prstGeom>
        <a:solidFill>
          <a:schemeClr val="lt1">
            <a:hueOff val="0"/>
            <a:satOff val="0"/>
            <a:lumOff val="0"/>
            <a:alphaOff val="0"/>
          </a:schemeClr>
        </a:solidFill>
        <a:ln w="25400" cap="flat" cmpd="sng" algn="ctr">
          <a:solidFill>
            <a:srgbClr val="C00000"/>
          </a:solidFill>
          <a:prstDash val="solid"/>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537DCB50-B895-4E66-B897-058B57BE95DE}">
      <dsp:nvSpPr>
        <dsp:cNvPr id="0" name=""/>
        <dsp:cNvSpPr/>
      </dsp:nvSpPr>
      <dsp:spPr>
        <a:xfrm>
          <a:off x="649323" y="3152465"/>
          <a:ext cx="4723133" cy="1183900"/>
        </a:xfrm>
        <a:prstGeom prst="rect">
          <a:avLst/>
        </a:prstGeom>
        <a:solidFill>
          <a:srgbClr val="006600"/>
        </a:solidFill>
        <a:ln w="25400" cap="flat" cmpd="sng" algn="ctr">
          <a:solidFill>
            <a:schemeClr val="lt1">
              <a:hueOff val="0"/>
              <a:satOff val="0"/>
              <a:lumOff val="0"/>
              <a:alphaOff val="0"/>
            </a:schemeClr>
          </a:solidFill>
          <a:prstDash val="solid"/>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43033" tIns="35560" rIns="35560" bIns="35560" numCol="1" spcCol="1270" anchor="ctr" anchorCtr="0">
          <a:noAutofit/>
        </a:bodyPr>
        <a:lstStyle/>
        <a:p>
          <a:pPr lvl="0" algn="just" defTabSz="622300">
            <a:lnSpc>
              <a:spcPct val="90000"/>
            </a:lnSpc>
            <a:spcBef>
              <a:spcPct val="0"/>
            </a:spcBef>
            <a:spcAft>
              <a:spcPct val="35000"/>
            </a:spcAft>
          </a:pPr>
          <a:r>
            <a:rPr lang="es-MX" sz="1400" kern="1200" dirty="0" smtClean="0">
              <a:latin typeface="Arial" pitchFamily="34" charset="0"/>
              <a:cs typeface="Arial" pitchFamily="34" charset="0"/>
            </a:rPr>
            <a:t>Requerirán a las dependencias ejecutoras la presentación oportuna de la documentación que solvente las observaciones que se deriven de las auditorías y remitirla junto con su dictamen a la SFP para que determine su procedencia.</a:t>
          </a:r>
          <a:endParaRPr lang="es-MX" sz="1400" kern="1200" dirty="0">
            <a:solidFill>
              <a:schemeClr val="bg1"/>
            </a:solidFill>
          </a:endParaRPr>
        </a:p>
      </dsp:txBody>
      <dsp:txXfrm>
        <a:off x="649323" y="3152465"/>
        <a:ext cx="4723133" cy="1183900"/>
      </dsp:txXfrm>
    </dsp:sp>
    <dsp:sp modelId="{C7CCCF6F-E2BE-42EA-AFB2-29F7DAC9326B}">
      <dsp:nvSpPr>
        <dsp:cNvPr id="0" name=""/>
        <dsp:cNvSpPr/>
      </dsp:nvSpPr>
      <dsp:spPr>
        <a:xfrm>
          <a:off x="268914" y="3389603"/>
          <a:ext cx="760818" cy="709625"/>
        </a:xfrm>
        <a:prstGeom prst="ellipse">
          <a:avLst/>
        </a:prstGeom>
        <a:solidFill>
          <a:schemeClr val="lt1">
            <a:hueOff val="0"/>
            <a:satOff val="0"/>
            <a:lumOff val="0"/>
            <a:alphaOff val="0"/>
          </a:schemeClr>
        </a:solidFill>
        <a:ln w="25400" cap="flat" cmpd="sng" algn="ctr">
          <a:solidFill>
            <a:schemeClr val="tx1">
              <a:lumMod val="65000"/>
              <a:lumOff val="35000"/>
            </a:schemeClr>
          </a:solidFill>
          <a:prstDash val="solid"/>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CA4CB-7028-4BAA-A299-95B348249955}">
      <dsp:nvSpPr>
        <dsp:cNvPr id="0" name=""/>
        <dsp:cNvSpPr/>
      </dsp:nvSpPr>
      <dsp:spPr>
        <a:xfrm rot="5400000">
          <a:off x="4025491" y="83355"/>
          <a:ext cx="3987421" cy="3820711"/>
        </a:xfrm>
        <a:prstGeom prst="hexagon">
          <a:avLst>
            <a:gd name="adj" fmla="val 25000"/>
            <a:gd name="vf" fmla="val 11547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bg1"/>
              </a:solidFill>
              <a:latin typeface="Arial" pitchFamily="34" charset="0"/>
              <a:cs typeface="Arial" pitchFamily="34" charset="0"/>
            </a:rPr>
            <a:t>El Gobierno Federal y la Entidad Federativa, acuerdan el compromiso de revisar la aplicación de los recursos, así como destinar la cantidad equivalente del 5 al millar del monto total, para realizar  la vigilancia, inspección, control y evaluación de las obras.</a:t>
          </a:r>
          <a:endParaRPr lang="es-MX" sz="1600" kern="1200" dirty="0"/>
        </a:p>
      </dsp:txBody>
      <dsp:txXfrm rot="-5400000">
        <a:off x="4732319" y="650678"/>
        <a:ext cx="2573765" cy="2686065"/>
      </dsp:txXfrm>
    </dsp:sp>
    <dsp:sp modelId="{DF089659-89FD-4472-A56A-976BDE598916}">
      <dsp:nvSpPr>
        <dsp:cNvPr id="0" name=""/>
        <dsp:cNvSpPr/>
      </dsp:nvSpPr>
      <dsp:spPr>
        <a:xfrm>
          <a:off x="5614463" y="1624047"/>
          <a:ext cx="2522440" cy="1356150"/>
        </a:xfrm>
        <a:prstGeom prst="rect">
          <a:avLst/>
        </a:prstGeom>
        <a:noFill/>
        <a:ln>
          <a:noFill/>
        </a:ln>
        <a:effectLst/>
      </dsp:spPr>
      <dsp:style>
        <a:lnRef idx="0">
          <a:scrgbClr r="0" g="0" b="0"/>
        </a:lnRef>
        <a:fillRef idx="0">
          <a:scrgbClr r="0" g="0" b="0"/>
        </a:fillRef>
        <a:effectRef idx="0">
          <a:scrgbClr r="0" g="0" b="0"/>
        </a:effectRef>
        <a:fontRef idx="minor"/>
      </dsp:style>
    </dsp:sp>
    <dsp:sp modelId="{C682E2C6-6008-4CF8-93FD-212B88D8A5EA}">
      <dsp:nvSpPr>
        <dsp:cNvPr id="0" name=""/>
        <dsp:cNvSpPr/>
      </dsp:nvSpPr>
      <dsp:spPr>
        <a:xfrm rot="5400000">
          <a:off x="1102128" y="506963"/>
          <a:ext cx="2260251" cy="1966418"/>
        </a:xfrm>
        <a:prstGeom prst="hexagon">
          <a:avLst>
            <a:gd name="adj" fmla="val 25000"/>
            <a:gd name="vf" fmla="val 11547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Control, vigilancia y seguimiento</a:t>
          </a:r>
          <a:endParaRPr lang="es-MX" sz="1800" kern="1200" dirty="0"/>
        </a:p>
      </dsp:txBody>
      <dsp:txXfrm rot="-5400000">
        <a:off x="1555477" y="712269"/>
        <a:ext cx="1353552" cy="1555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FD06B-B588-4D19-8ED9-9D8972BDE128}">
      <dsp:nvSpPr>
        <dsp:cNvPr id="0" name=""/>
        <dsp:cNvSpPr/>
      </dsp:nvSpPr>
      <dsp:spPr>
        <a:xfrm>
          <a:off x="1552205" y="813437"/>
          <a:ext cx="6982010" cy="1514532"/>
        </a:xfrm>
        <a:prstGeom prst="rect">
          <a:avLst/>
        </a:prstGeom>
        <a:solidFill>
          <a:srgbClr val="0066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Se lleva a cabo mediante el escrito denominado Orden de Auditoría, la cual se turnará a las entidades a fiscalizar, solicitando la información comprobatoria de la erogación de los recursos, siguiendo con el levantamiento del Acta Inicio de Auditoría.</a:t>
          </a:r>
          <a:endParaRPr lang="es-MX" sz="1800" kern="1200" dirty="0">
            <a:solidFill>
              <a:schemeClr val="bg1"/>
            </a:solidFill>
          </a:endParaRPr>
        </a:p>
      </dsp:txBody>
      <dsp:txXfrm>
        <a:off x="2669327" y="813437"/>
        <a:ext cx="5864888" cy="1514532"/>
      </dsp:txXfrm>
    </dsp:sp>
    <dsp:sp modelId="{E43CB3A6-5DBE-4713-B0E1-C4290CEC82DE}">
      <dsp:nvSpPr>
        <dsp:cNvPr id="0" name=""/>
        <dsp:cNvSpPr/>
      </dsp:nvSpPr>
      <dsp:spPr>
        <a:xfrm>
          <a:off x="1552343" y="2327970"/>
          <a:ext cx="6981733" cy="1618830"/>
        </a:xfrm>
        <a:prstGeom prst="rect">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just"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Con posterioridad, se  podrán elaborar los oficios que sean necesarios para la obtención de información que permita a los auditores cumplir con el objetivo de la auditoría.</a:t>
          </a:r>
          <a:endParaRPr lang="es-MX" sz="1800" kern="1200" dirty="0">
            <a:solidFill>
              <a:schemeClr val="bg1"/>
            </a:solidFill>
          </a:endParaRPr>
        </a:p>
      </dsp:txBody>
      <dsp:txXfrm>
        <a:off x="2669421" y="2327970"/>
        <a:ext cx="5864656" cy="1618830"/>
      </dsp:txXfrm>
    </dsp:sp>
    <dsp:sp modelId="{DA12D61D-09BF-4BFB-933B-4C58B27DA9A1}">
      <dsp:nvSpPr>
        <dsp:cNvPr id="0" name=""/>
        <dsp:cNvSpPr/>
      </dsp:nvSpPr>
      <dsp:spPr>
        <a:xfrm>
          <a:off x="730847" y="12475"/>
          <a:ext cx="1611721" cy="1546173"/>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Arial" pitchFamily="34" charset="0"/>
              <a:cs typeface="Arial" pitchFamily="34" charset="0"/>
            </a:rPr>
            <a:t>Inicio</a:t>
          </a:r>
          <a:endParaRPr lang="es-MX" sz="2000" kern="1200" dirty="0"/>
        </a:p>
      </dsp:txBody>
      <dsp:txXfrm>
        <a:off x="966878" y="238907"/>
        <a:ext cx="1139659" cy="1093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0CEF4-6D85-4EE5-83D2-E1508CCCBD31}">
      <dsp:nvSpPr>
        <dsp:cNvPr id="0" name=""/>
        <dsp:cNvSpPr/>
      </dsp:nvSpPr>
      <dsp:spPr>
        <a:xfrm>
          <a:off x="58589" y="877255"/>
          <a:ext cx="2742706" cy="2586570"/>
        </a:xfrm>
        <a:prstGeom prst="gear9">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Arial" pitchFamily="34" charset="0"/>
              <a:cs typeface="Arial" pitchFamily="34" charset="0"/>
            </a:rPr>
            <a:t>Ejecución</a:t>
          </a:r>
          <a:endParaRPr lang="es-MX" sz="1800" kern="1200" dirty="0">
            <a:solidFill>
              <a:schemeClr val="bg1"/>
            </a:solidFill>
          </a:endParaRPr>
        </a:p>
      </dsp:txBody>
      <dsp:txXfrm>
        <a:off x="598325" y="1483147"/>
        <a:ext cx="1663234" cy="1329550"/>
      </dsp:txXfrm>
    </dsp:sp>
    <dsp:sp modelId="{3F74F646-FDB8-44A8-927E-8F9A1A650889}">
      <dsp:nvSpPr>
        <dsp:cNvPr id="0" name=""/>
        <dsp:cNvSpPr/>
      </dsp:nvSpPr>
      <dsp:spPr>
        <a:xfrm>
          <a:off x="2472874" y="1439082"/>
          <a:ext cx="3200488" cy="3012131"/>
        </a:xfrm>
        <a:prstGeom prst="gear6">
          <a:avLst/>
        </a:prstGeom>
        <a:solidFill>
          <a:srgbClr val="C00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bg1"/>
              </a:solidFill>
              <a:latin typeface="Arial" pitchFamily="34" charset="0"/>
              <a:cs typeface="Arial" pitchFamily="34" charset="0"/>
            </a:rPr>
            <a:t>Tiene por objeto obtener evidencia suficiente, para emitir una opinión sólida, sustentada y válida, la cual comprende 4 fases. </a:t>
          </a:r>
          <a:endParaRPr lang="es-MX" sz="1400" kern="1200" dirty="0">
            <a:solidFill>
              <a:schemeClr val="bg1"/>
            </a:solidFill>
          </a:endParaRPr>
        </a:p>
      </dsp:txBody>
      <dsp:txXfrm>
        <a:off x="3258567" y="2201978"/>
        <a:ext cx="1629102" cy="1486339"/>
      </dsp:txXfrm>
    </dsp:sp>
    <dsp:sp modelId="{5BB53A5E-E6A2-4932-9FBD-6B99C8695D52}">
      <dsp:nvSpPr>
        <dsp:cNvPr id="0" name=""/>
        <dsp:cNvSpPr/>
      </dsp:nvSpPr>
      <dsp:spPr>
        <a:xfrm rot="18703087">
          <a:off x="846331" y="219756"/>
          <a:ext cx="2007387" cy="2035104"/>
        </a:xfrm>
        <a:prstGeom prst="circularArrow">
          <a:avLst>
            <a:gd name="adj1" fmla="val 4878"/>
            <a:gd name="adj2" fmla="val 312630"/>
            <a:gd name="adj3" fmla="val 3174207"/>
            <a:gd name="adj4" fmla="val 15178930"/>
            <a:gd name="adj5" fmla="val 5691"/>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72B2341E-B6A1-4C72-B89C-B384C2A78297}">
      <dsp:nvSpPr>
        <dsp:cNvPr id="0" name=""/>
        <dsp:cNvSpPr/>
      </dsp:nvSpPr>
      <dsp:spPr>
        <a:xfrm rot="9756185" flipH="1" flipV="1">
          <a:off x="1866023" y="919633"/>
          <a:ext cx="4285918" cy="4121907"/>
        </a:xfrm>
        <a:prstGeom prst="circularArrow">
          <a:avLst>
            <a:gd name="adj1" fmla="val 6452"/>
            <a:gd name="adj2" fmla="val 429999"/>
            <a:gd name="adj3" fmla="val 10489124"/>
            <a:gd name="adj4" fmla="val 14837806"/>
            <a:gd name="adj5" fmla="val 7527"/>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A3AC1-A365-4EDE-BF96-EA31550AF6B5}">
      <dsp:nvSpPr>
        <dsp:cNvPr id="0" name=""/>
        <dsp:cNvSpPr/>
      </dsp:nvSpPr>
      <dsp:spPr>
        <a:xfrm rot="5400000">
          <a:off x="519640" y="1433255"/>
          <a:ext cx="1285519" cy="596602"/>
        </a:xfrm>
        <a:prstGeom prst="bentUpArrow">
          <a:avLst>
            <a:gd name="adj1" fmla="val 32840"/>
            <a:gd name="adj2" fmla="val 25000"/>
            <a:gd name="adj3" fmla="val 35780"/>
          </a:avLst>
        </a:prstGeom>
        <a:solidFill>
          <a:srgbClr val="C0000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dk1"/>
        </a:lnRef>
        <a:fillRef idx="2">
          <a:schemeClr val="dk1"/>
        </a:fillRef>
        <a:effectRef idx="1">
          <a:schemeClr val="dk1"/>
        </a:effectRef>
        <a:fontRef idx="minor">
          <a:schemeClr val="dk1"/>
        </a:fontRef>
      </dsp:style>
    </dsp:sp>
    <dsp:sp modelId="{0AE6AF8D-5146-4116-B6A7-F25946C94D25}">
      <dsp:nvSpPr>
        <dsp:cNvPr id="0" name=""/>
        <dsp:cNvSpPr/>
      </dsp:nvSpPr>
      <dsp:spPr>
        <a:xfrm>
          <a:off x="160990" y="296710"/>
          <a:ext cx="2359283" cy="1010712"/>
        </a:xfrm>
        <a:prstGeom prst="roundRect">
          <a:avLst>
            <a:gd name="adj" fmla="val 16670"/>
          </a:avLst>
        </a:prstGeom>
        <a:solidFill>
          <a:srgbClr val="006600"/>
        </a:solidFill>
        <a:ln w="57150" cap="flat" cmpd="sng" algn="ctr">
          <a:solidFill>
            <a:srgbClr val="BF0202"/>
          </a:solid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latin typeface="Arial" pitchFamily="34" charset="0"/>
              <a:cs typeface="Arial" pitchFamily="34" charset="0"/>
            </a:rPr>
            <a:t>DETERMINACIÓN DE OBSERVACIONES</a:t>
          </a:r>
          <a:endParaRPr lang="es-MX" sz="1600" b="1" kern="1200" dirty="0">
            <a:solidFill>
              <a:schemeClr val="bg1"/>
            </a:solidFill>
          </a:endParaRPr>
        </a:p>
      </dsp:txBody>
      <dsp:txXfrm>
        <a:off x="210338" y="346058"/>
        <a:ext cx="2260587" cy="912016"/>
      </dsp:txXfrm>
    </dsp:sp>
    <dsp:sp modelId="{AA1DEBDF-A3F2-4BED-9D76-D04640196B18}">
      <dsp:nvSpPr>
        <dsp:cNvPr id="0" name=""/>
        <dsp:cNvSpPr/>
      </dsp:nvSpPr>
      <dsp:spPr>
        <a:xfrm>
          <a:off x="2139906" y="658375"/>
          <a:ext cx="1396690" cy="1086435"/>
        </a:xfrm>
        <a:prstGeom prst="rect">
          <a:avLst/>
        </a:prstGeom>
        <a:noFill/>
        <a:ln>
          <a:noFill/>
        </a:ln>
        <a:effectLst/>
      </dsp:spPr>
      <dsp:style>
        <a:lnRef idx="0">
          <a:scrgbClr r="0" g="0" b="0"/>
        </a:lnRef>
        <a:fillRef idx="0">
          <a:scrgbClr r="0" g="0" b="0"/>
        </a:fillRef>
        <a:effectRef idx="0">
          <a:scrgbClr r="0" g="0" b="0"/>
        </a:effectRef>
        <a:fontRef idx="minor"/>
      </dsp:style>
    </dsp:sp>
    <dsp:sp modelId="{5F216127-2850-464A-8403-D907D03CD3E5}">
      <dsp:nvSpPr>
        <dsp:cNvPr id="0" name=""/>
        <dsp:cNvSpPr/>
      </dsp:nvSpPr>
      <dsp:spPr>
        <a:xfrm rot="5400000">
          <a:off x="1845631" y="3149761"/>
          <a:ext cx="1062034" cy="576836"/>
        </a:xfrm>
        <a:prstGeom prst="bentUpArrow">
          <a:avLst>
            <a:gd name="adj1" fmla="val 32840"/>
            <a:gd name="adj2" fmla="val 25000"/>
            <a:gd name="adj3" fmla="val 35780"/>
          </a:avLst>
        </a:prstGeom>
        <a:solidFill>
          <a:srgbClr val="C00000"/>
        </a:solidFill>
        <a:ln w="25400" cap="flat" cmpd="sng" algn="ctr">
          <a:solidFill>
            <a:srgbClr val="BF0202"/>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angle"/>
        </a:sp3d>
      </dsp:spPr>
      <dsp:style>
        <a:lnRef idx="2">
          <a:scrgbClr r="0" g="0" b="0"/>
        </a:lnRef>
        <a:fillRef idx="1">
          <a:scrgbClr r="0" g="0" b="0"/>
        </a:fillRef>
        <a:effectRef idx="0">
          <a:scrgbClr r="0" g="0" b="0"/>
        </a:effectRef>
        <a:fontRef idx="minor"/>
      </dsp:style>
    </dsp:sp>
    <dsp:sp modelId="{DF446DC6-55FB-4247-B632-8C8395D4AA7E}">
      <dsp:nvSpPr>
        <dsp:cNvPr id="0" name=""/>
        <dsp:cNvSpPr/>
      </dsp:nvSpPr>
      <dsp:spPr>
        <a:xfrm>
          <a:off x="1512160" y="1899044"/>
          <a:ext cx="4485894" cy="1124108"/>
        </a:xfrm>
        <a:prstGeom prst="roundRect">
          <a:avLst>
            <a:gd name="adj" fmla="val 16670"/>
          </a:avLst>
        </a:prstGeom>
        <a:solidFill>
          <a:schemeClr val="bg2"/>
        </a:solidFill>
        <a:ln w="57150" cap="flat" cmpd="sng" algn="ctr">
          <a:solidFill>
            <a:srgbClr val="006600"/>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0" kern="1200" dirty="0" smtClean="0">
              <a:solidFill>
                <a:schemeClr val="tx1"/>
              </a:solidFill>
              <a:latin typeface="Arial" pitchFamily="34" charset="0"/>
              <a:cs typeface="Arial" pitchFamily="34" charset="0"/>
            </a:rPr>
            <a:t>Se presentan ante las entidades y dependencias ejecutoras, los resultados obtenidos, previo a la formulación del informe final de auditoría</a:t>
          </a:r>
          <a:r>
            <a:rPr lang="es-MX" sz="1600" b="1" kern="1200" dirty="0" smtClean="0">
              <a:solidFill>
                <a:schemeClr val="tx1"/>
              </a:solidFill>
              <a:latin typeface="Arial" pitchFamily="34" charset="0"/>
              <a:cs typeface="Arial" pitchFamily="34" charset="0"/>
            </a:rPr>
            <a:t>.</a:t>
          </a:r>
          <a:endParaRPr lang="es-MX" sz="1600" b="1" kern="1200" dirty="0">
            <a:solidFill>
              <a:schemeClr val="tx1"/>
            </a:solidFill>
          </a:endParaRPr>
        </a:p>
      </dsp:txBody>
      <dsp:txXfrm>
        <a:off x="1567044" y="1953928"/>
        <a:ext cx="4376126" cy="1014340"/>
      </dsp:txXfrm>
    </dsp:sp>
    <dsp:sp modelId="{C4B3E998-266B-48B6-8CF4-FC1AD48BBCD7}">
      <dsp:nvSpPr>
        <dsp:cNvPr id="0" name=""/>
        <dsp:cNvSpPr/>
      </dsp:nvSpPr>
      <dsp:spPr>
        <a:xfrm>
          <a:off x="4900739" y="2130686"/>
          <a:ext cx="1396690" cy="1086435"/>
        </a:xfrm>
        <a:prstGeom prst="rect">
          <a:avLst/>
        </a:prstGeom>
        <a:noFill/>
        <a:ln>
          <a:noFill/>
        </a:ln>
        <a:effectLst/>
      </dsp:spPr>
      <dsp:style>
        <a:lnRef idx="0">
          <a:scrgbClr r="0" g="0" b="0"/>
        </a:lnRef>
        <a:fillRef idx="0">
          <a:scrgbClr r="0" g="0" b="0"/>
        </a:fillRef>
        <a:effectRef idx="0">
          <a:scrgbClr r="0" g="0" b="0"/>
        </a:effectRef>
        <a:fontRef idx="minor"/>
      </dsp:style>
    </dsp:sp>
    <dsp:sp modelId="{2A5E5167-1147-4F6D-941E-26641D719B63}">
      <dsp:nvSpPr>
        <dsp:cNvPr id="0" name=""/>
        <dsp:cNvSpPr/>
      </dsp:nvSpPr>
      <dsp:spPr>
        <a:xfrm>
          <a:off x="2800726" y="3258120"/>
          <a:ext cx="5677788" cy="1447816"/>
        </a:xfrm>
        <a:prstGeom prst="roundRect">
          <a:avLst>
            <a:gd name="adj" fmla="val 16670"/>
          </a:avLst>
        </a:prstGeom>
        <a:solidFill>
          <a:srgbClr val="006600"/>
        </a:solidFill>
        <a:ln w="57150" cap="flat" cmpd="sng" algn="ctr">
          <a:solidFill>
            <a:srgbClr val="BF0202"/>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0" kern="1200" dirty="0" smtClean="0">
              <a:solidFill>
                <a:schemeClr val="bg1"/>
              </a:solidFill>
              <a:latin typeface="Arial" pitchFamily="34" charset="0"/>
              <a:cs typeface="Arial" pitchFamily="34" charset="0"/>
            </a:rPr>
            <a:t>En dicha reunión se solicitará la participación del personal involucrado en  los hallazgos determinados, así como de personal con atribuciones para tomar decisiones, obteniendo en su caso, elementos adicionales que rectifiquen o ratifiquen las situaciones observadas.</a:t>
          </a:r>
          <a:endParaRPr lang="es-MX" sz="1600" b="0" kern="1200" dirty="0">
            <a:solidFill>
              <a:schemeClr val="bg1"/>
            </a:solidFill>
          </a:endParaRPr>
        </a:p>
      </dsp:txBody>
      <dsp:txXfrm>
        <a:off x="2871415" y="3328809"/>
        <a:ext cx="5536410" cy="130643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591CEC89-F7E8-42BC-BE02-A7041401D41C}" type="datetimeFigureOut">
              <a:rPr lang="es-MX" smtClean="0"/>
              <a:pPr/>
              <a:t>11/06/2018</a:t>
            </a:fld>
            <a:endParaRPr lang="es-MX"/>
          </a:p>
        </p:txBody>
      </p:sp>
      <p:sp>
        <p:nvSpPr>
          <p:cNvPr id="4" name="Marcador de pie de página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0DE2DAEC-8C06-4E1B-A73B-1D3F3EACE180}" type="slidenum">
              <a:rPr lang="es-MX" smtClean="0"/>
              <a:pPr/>
              <a:t>‹Nº›</a:t>
            </a:fld>
            <a:endParaRPr lang="es-MX"/>
          </a:p>
        </p:txBody>
      </p:sp>
    </p:spTree>
    <p:extLst>
      <p:ext uri="{BB962C8B-B14F-4D97-AF65-F5344CB8AC3E}">
        <p14:creationId xmlns:p14="http://schemas.microsoft.com/office/powerpoint/2010/main" val="13891897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5138"/>
          </a:xfrm>
          <a:prstGeom prst="rect">
            <a:avLst/>
          </a:prstGeom>
        </p:spPr>
        <p:txBody>
          <a:bodyPr vert="horz" lIns="91436" tIns="45718" rIns="91436" bIns="45718" rtlCol="0"/>
          <a:lstStyle>
            <a:lvl1pPr algn="l">
              <a:defRPr sz="1200"/>
            </a:lvl1pPr>
          </a:lstStyle>
          <a:p>
            <a:endParaRPr lang="es-MX" dirty="0"/>
          </a:p>
        </p:txBody>
      </p:sp>
      <p:sp>
        <p:nvSpPr>
          <p:cNvPr id="3" name="2 Marcador de fecha"/>
          <p:cNvSpPr>
            <a:spLocks noGrp="1"/>
          </p:cNvSpPr>
          <p:nvPr>
            <p:ph type="dt" idx="1"/>
          </p:nvPr>
        </p:nvSpPr>
        <p:spPr>
          <a:xfrm>
            <a:off x="3970341" y="0"/>
            <a:ext cx="3038475" cy="465138"/>
          </a:xfrm>
          <a:prstGeom prst="rect">
            <a:avLst/>
          </a:prstGeom>
        </p:spPr>
        <p:txBody>
          <a:bodyPr vert="horz" lIns="91436" tIns="45718" rIns="91436" bIns="45718" rtlCol="0"/>
          <a:lstStyle>
            <a:lvl1pPr algn="r">
              <a:defRPr sz="1200"/>
            </a:lvl1pPr>
          </a:lstStyle>
          <a:p>
            <a:fld id="{91C7539F-635B-4A38-9FD7-9A94016EA6DD}" type="datetimeFigureOut">
              <a:rPr lang="es-MX" smtClean="0"/>
              <a:pPr/>
              <a:t>11/06/2018</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6" tIns="45718" rIns="91436" bIns="45718" rtlCol="0" anchor="ctr"/>
          <a:lstStyle/>
          <a:p>
            <a:endParaRPr lang="es-MX" dirty="0"/>
          </a:p>
        </p:txBody>
      </p:sp>
      <p:sp>
        <p:nvSpPr>
          <p:cNvPr id="5" name="4 Marcador de notas"/>
          <p:cNvSpPr>
            <a:spLocks noGrp="1"/>
          </p:cNvSpPr>
          <p:nvPr>
            <p:ph type="body" sz="quarter" idx="3"/>
          </p:nvPr>
        </p:nvSpPr>
        <p:spPr>
          <a:xfrm>
            <a:off x="701675" y="4416427"/>
            <a:ext cx="5607050" cy="4183063"/>
          </a:xfrm>
          <a:prstGeom prst="rect">
            <a:avLst/>
          </a:prstGeom>
        </p:spPr>
        <p:txBody>
          <a:bodyPr vert="horz" lIns="91436" tIns="45718" rIns="91436" bIns="4571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8829675"/>
            <a:ext cx="3038475" cy="465138"/>
          </a:xfrm>
          <a:prstGeom prst="rect">
            <a:avLst/>
          </a:prstGeom>
        </p:spPr>
        <p:txBody>
          <a:bodyPr vert="horz" lIns="91436" tIns="45718" rIns="91436" bIns="45718"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341" y="8829675"/>
            <a:ext cx="3038475" cy="465138"/>
          </a:xfrm>
          <a:prstGeom prst="rect">
            <a:avLst/>
          </a:prstGeom>
        </p:spPr>
        <p:txBody>
          <a:bodyPr vert="horz" lIns="91436" tIns="45718" rIns="91436" bIns="45718" rtlCol="0" anchor="b"/>
          <a:lstStyle>
            <a:lvl1pPr algn="r">
              <a:defRPr sz="1200"/>
            </a:lvl1pPr>
          </a:lstStyle>
          <a:p>
            <a:fld id="{66884099-6546-4620-834C-06261CC3255A}" type="slidenum">
              <a:rPr lang="es-MX" smtClean="0"/>
              <a:pPr/>
              <a:t>‹Nº›</a:t>
            </a:fld>
            <a:endParaRPr lang="es-MX" dirty="0"/>
          </a:p>
        </p:txBody>
      </p:sp>
    </p:spTree>
    <p:extLst>
      <p:ext uri="{BB962C8B-B14F-4D97-AF65-F5344CB8AC3E}">
        <p14:creationId xmlns:p14="http://schemas.microsoft.com/office/powerpoint/2010/main" val="1806697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5FC4377-F89F-4B04-B0BA-B3AD500E0A60}" type="slidenum">
              <a:rPr lang="es-MX" smtClean="0"/>
              <a:pPr/>
              <a:t>1</a:t>
            </a:fld>
            <a:endParaRPr lang="es-MX" dirty="0"/>
          </a:p>
        </p:txBody>
      </p:sp>
    </p:spTree>
    <p:extLst>
      <p:ext uri="{BB962C8B-B14F-4D97-AF65-F5344CB8AC3E}">
        <p14:creationId xmlns:p14="http://schemas.microsoft.com/office/powerpoint/2010/main" val="59541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12</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20609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13</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211298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14</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05282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15</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23536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16</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221213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17</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28984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18</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04646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Marcador de imagen de diapositiva 1"/>
          <p:cNvSpPr>
            <a:spLocks noGrp="1" noRot="1" noChangeAspect="1"/>
          </p:cNvSpPr>
          <p:nvPr>
            <p:ph type="sldImg"/>
          </p:nvPr>
        </p:nvSpPr>
        <p:spPr bwMode="auto">
          <a:noFill/>
          <a:ln>
            <a:solidFill>
              <a:srgbClr val="000000"/>
            </a:solidFill>
            <a:miter lim="800000"/>
            <a:headEnd/>
            <a:tailEnd/>
          </a:ln>
        </p:spPr>
      </p:sp>
      <p:sp>
        <p:nvSpPr>
          <p:cNvPr id="94210" name="Marcador de notas 2"/>
          <p:cNvSpPr>
            <a:spLocks noGrp="1"/>
          </p:cNvSpPr>
          <p:nvPr>
            <p:ph type="body" idx="1"/>
          </p:nvPr>
        </p:nvSpPr>
        <p:spPr bwMode="auto">
          <a:noFill/>
        </p:spPr>
        <p:txBody>
          <a:bodyPr/>
          <a:lstStyle/>
          <a:p>
            <a:pPr>
              <a:spcBef>
                <a:spcPct val="0"/>
              </a:spcBef>
            </a:pPr>
            <a:endParaRPr lang="es-ES"/>
          </a:p>
        </p:txBody>
      </p:sp>
      <p:sp>
        <p:nvSpPr>
          <p:cNvPr id="94211" name="Marcador de número de diapositiva 3"/>
          <p:cNvSpPr>
            <a:spLocks noGrp="1"/>
          </p:cNvSpPr>
          <p:nvPr>
            <p:ph type="sldNum" sz="quarter" idx="5"/>
          </p:nvPr>
        </p:nvSpPr>
        <p:spPr bwMode="auto">
          <a:noFill/>
          <a:ln>
            <a:miter lim="800000"/>
            <a:headEnd/>
            <a:tailEnd/>
          </a:ln>
        </p:spPr>
        <p:txBody>
          <a:bodyPr/>
          <a:lstStyle/>
          <a:p>
            <a:fld id="{C2788C4D-4E43-4027-A294-6F41C1545D6F}" type="slidenum">
              <a:rPr lang="es-MX"/>
              <a:pPr/>
              <a:t>19</a:t>
            </a:fld>
            <a:endParaRPr lang="es-MX"/>
          </a:p>
        </p:txBody>
      </p:sp>
      <p:sp>
        <p:nvSpPr>
          <p:cNvPr id="9421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136914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20</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09316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21</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93526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2</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51976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22</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76064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24</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245767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5FC4377-F89F-4B04-B0BA-B3AD500E0A60}" type="slidenum">
              <a:rPr lang="es-MX" smtClean="0">
                <a:solidFill>
                  <a:prstClr val="black"/>
                </a:solidFill>
              </a:rPr>
              <a:pPr/>
              <a:t>25</a:t>
            </a:fld>
            <a:endParaRPr lang="es-MX" dirty="0">
              <a:solidFill>
                <a:prstClr val="black"/>
              </a:solidFill>
            </a:endParaRPr>
          </a:p>
        </p:txBody>
      </p:sp>
    </p:spTree>
    <p:extLst>
      <p:ext uri="{BB962C8B-B14F-4D97-AF65-F5344CB8AC3E}">
        <p14:creationId xmlns:p14="http://schemas.microsoft.com/office/powerpoint/2010/main" val="296212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Marcador de imagen de diapositiva 1"/>
          <p:cNvSpPr>
            <a:spLocks noGrp="1" noRot="1" noChangeAspect="1"/>
          </p:cNvSpPr>
          <p:nvPr>
            <p:ph type="sldImg"/>
          </p:nvPr>
        </p:nvSpPr>
        <p:spPr bwMode="auto">
          <a:noFill/>
          <a:ln>
            <a:solidFill>
              <a:srgbClr val="000000"/>
            </a:solidFill>
            <a:miter lim="800000"/>
            <a:headEnd/>
            <a:tailEnd/>
          </a:ln>
        </p:spPr>
      </p:sp>
      <p:sp>
        <p:nvSpPr>
          <p:cNvPr id="75778" name="Marcador de notas 2"/>
          <p:cNvSpPr>
            <a:spLocks noGrp="1"/>
          </p:cNvSpPr>
          <p:nvPr>
            <p:ph type="body" idx="1"/>
          </p:nvPr>
        </p:nvSpPr>
        <p:spPr bwMode="auto">
          <a:noFill/>
        </p:spPr>
        <p:txBody>
          <a:bodyPr/>
          <a:lstStyle/>
          <a:p>
            <a:pPr>
              <a:spcBef>
                <a:spcPct val="0"/>
              </a:spcBef>
            </a:pPr>
            <a:endParaRPr lang="es-ES"/>
          </a:p>
        </p:txBody>
      </p:sp>
      <p:sp>
        <p:nvSpPr>
          <p:cNvPr id="75779" name="Marcador de número de diapositiva 3"/>
          <p:cNvSpPr>
            <a:spLocks noGrp="1"/>
          </p:cNvSpPr>
          <p:nvPr>
            <p:ph type="sldNum" sz="quarter" idx="5"/>
          </p:nvPr>
        </p:nvSpPr>
        <p:spPr bwMode="auto">
          <a:noFill/>
          <a:ln>
            <a:miter lim="800000"/>
            <a:headEnd/>
            <a:tailEnd/>
          </a:ln>
        </p:spPr>
        <p:txBody>
          <a:bodyPr/>
          <a:lstStyle/>
          <a:p>
            <a:fld id="{B45BC93A-8448-4BC1-95B5-08F9924758A5}" type="slidenum">
              <a:rPr lang="es-MX"/>
              <a:pPr/>
              <a:t>26</a:t>
            </a:fld>
            <a:endParaRPr lang="es-MX"/>
          </a:p>
        </p:txBody>
      </p:sp>
      <p:sp>
        <p:nvSpPr>
          <p:cNvPr id="75780"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176559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27</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47318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29</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3353469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30</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332112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31</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113551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34</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763248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35</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407772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709613"/>
            <a:ext cx="4724400" cy="3544887"/>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44011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39</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3301777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41</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1356930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58900" y="1150938"/>
            <a:ext cx="4140200" cy="3105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solidFill>
                  <a:prstClr val="black"/>
                </a:solidFill>
              </a:rPr>
              <a:pPr/>
              <a:t>42</a:t>
            </a:fld>
            <a:endParaRPr lang="es-MX" dirty="0">
              <a:solidFill>
                <a:prstClr val="black"/>
              </a:solidFill>
            </a:endParaRPr>
          </a:p>
        </p:txBody>
      </p:sp>
      <p:sp>
        <p:nvSpPr>
          <p:cNvPr id="5" name="Marcador de encabezado 4"/>
          <p:cNvSpPr>
            <a:spLocks noGrp="1"/>
          </p:cNvSpPr>
          <p:nvPr>
            <p:ph type="hdr" sz="quarter" idx="11"/>
          </p:nvPr>
        </p:nvSpPr>
        <p:spPr/>
        <p:txBody>
          <a:bodyPr/>
          <a:lstStyle/>
          <a:p>
            <a:endParaRPr lang="es-MX" dirty="0">
              <a:solidFill>
                <a:prstClr val="black"/>
              </a:solidFill>
            </a:endParaRPr>
          </a:p>
        </p:txBody>
      </p:sp>
    </p:spTree>
    <p:extLst>
      <p:ext uri="{BB962C8B-B14F-4D97-AF65-F5344CB8AC3E}">
        <p14:creationId xmlns:p14="http://schemas.microsoft.com/office/powerpoint/2010/main" val="1591134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45</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587558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46</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4057476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53</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629895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54</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1370097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55</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4062449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xfrm>
            <a:off x="1127125" y="714375"/>
            <a:ext cx="4756150" cy="3568700"/>
          </a:xfrm>
          <a:noFill/>
          <a:ln>
            <a:solidFill>
              <a:srgbClr val="000000"/>
            </a:solidFill>
            <a:miter lim="800000"/>
            <a:headEnd/>
            <a:tailEnd/>
          </a:ln>
        </p:spPr>
      </p:sp>
      <p:sp>
        <p:nvSpPr>
          <p:cNvPr id="78850" name="Marcador de notas 2"/>
          <p:cNvSpPr>
            <a:spLocks noGrp="1"/>
          </p:cNvSpPr>
          <p:nvPr>
            <p:ph type="body" idx="1"/>
          </p:nvPr>
        </p:nvSpPr>
        <p:spPr bwMode="auto">
          <a:noFill/>
        </p:spPr>
        <p:txBody>
          <a:bodyPr/>
          <a:lstStyle/>
          <a:p>
            <a:pPr>
              <a:spcBef>
                <a:spcPct val="0"/>
              </a:spcBef>
            </a:pPr>
            <a:endParaRPr lang="es-ES"/>
          </a:p>
        </p:txBody>
      </p:sp>
      <p:sp>
        <p:nvSpPr>
          <p:cNvPr id="78851" name="Marcador de número de diapositiva 3"/>
          <p:cNvSpPr>
            <a:spLocks noGrp="1"/>
          </p:cNvSpPr>
          <p:nvPr>
            <p:ph type="sldNum" sz="quarter" idx="5"/>
          </p:nvPr>
        </p:nvSpPr>
        <p:spPr bwMode="auto">
          <a:noFill/>
          <a:ln>
            <a:miter lim="800000"/>
            <a:headEnd/>
            <a:tailEnd/>
          </a:ln>
        </p:spPr>
        <p:txBody>
          <a:bodyPr/>
          <a:lstStyle/>
          <a:p>
            <a:fld id="{CE0329C4-12B4-41D0-9513-4C6819145286}" type="slidenum">
              <a:rPr lang="es-MX"/>
              <a:pPr/>
              <a:t>56</a:t>
            </a:fld>
            <a:endParaRPr lang="es-MX"/>
          </a:p>
        </p:txBody>
      </p:sp>
      <p:sp>
        <p:nvSpPr>
          <p:cNvPr id="78852" name="Marcador de encabezado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s-ES">
              <a:ea typeface="MS PGothic" pitchFamily="34" charset="-128"/>
            </a:endParaRPr>
          </a:p>
        </p:txBody>
      </p:sp>
    </p:spTree>
    <p:extLst>
      <p:ext uri="{BB962C8B-B14F-4D97-AF65-F5344CB8AC3E}">
        <p14:creationId xmlns:p14="http://schemas.microsoft.com/office/powerpoint/2010/main" val="2944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709613"/>
            <a:ext cx="4724400" cy="3544887"/>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4</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293576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709613"/>
            <a:ext cx="4724400" cy="3544887"/>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5</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415892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8</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0486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9</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6169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10</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167580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6884099-6546-4620-834C-06261CC3255A}" type="slidenum">
              <a:rPr lang="es-MX" smtClean="0"/>
              <a:pPr/>
              <a:t>11</a:t>
            </a:fld>
            <a:endParaRPr lang="es-MX" dirty="0"/>
          </a:p>
        </p:txBody>
      </p:sp>
      <p:sp>
        <p:nvSpPr>
          <p:cNvPr id="5" name="Marcador de encabezado 4"/>
          <p:cNvSpPr>
            <a:spLocks noGrp="1"/>
          </p:cNvSpPr>
          <p:nvPr>
            <p:ph type="hdr" sz="quarter" idx="11"/>
          </p:nvPr>
        </p:nvSpPr>
        <p:spPr/>
        <p:txBody>
          <a:bodyPr/>
          <a:lstStyle/>
          <a:p>
            <a:endParaRPr lang="es-MX" dirty="0"/>
          </a:p>
        </p:txBody>
      </p:sp>
    </p:spTree>
    <p:extLst>
      <p:ext uri="{BB962C8B-B14F-4D97-AF65-F5344CB8AC3E}">
        <p14:creationId xmlns:p14="http://schemas.microsoft.com/office/powerpoint/2010/main" val="3886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23046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83397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169077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6 Rectángulo"/>
          <p:cNvSpPr/>
          <p:nvPr userDrawn="1"/>
        </p:nvSpPr>
        <p:spPr>
          <a:xfrm>
            <a:off x="69273" y="116632"/>
            <a:ext cx="8967223" cy="6624736"/>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Tree>
    <p:extLst>
      <p:ext uri="{BB962C8B-B14F-4D97-AF65-F5344CB8AC3E}">
        <p14:creationId xmlns:p14="http://schemas.microsoft.com/office/powerpoint/2010/main" val="3171967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9505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17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42812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35238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66919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378060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122428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B7891-1C9E-4056-9F4A-5B5784330D2E}" type="slidenum">
              <a:rPr lang="es-MX" smtClean="0"/>
              <a:pPr/>
              <a:t>‹Nº›</a:t>
            </a:fld>
            <a:endParaRPr lang="es-MX" dirty="0"/>
          </a:p>
        </p:txBody>
      </p:sp>
    </p:spTree>
    <p:extLst>
      <p:ext uri="{BB962C8B-B14F-4D97-AF65-F5344CB8AC3E}">
        <p14:creationId xmlns:p14="http://schemas.microsoft.com/office/powerpoint/2010/main" val="23281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5.png"/><Relationship Id="rId7" Type="http://schemas.openxmlformats.org/officeDocument/2006/relationships/diagramQuickStyle" Target="../diagrams/quickStyle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1.png"/><Relationship Id="rId9" Type="http://schemas.microsoft.com/office/2007/relationships/diagramDrawing" Target="../diagrams/drawing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2645877"/>
            <a:ext cx="8208912" cy="2246769"/>
          </a:xfrm>
          <a:prstGeom prst="rect">
            <a:avLst/>
          </a:prstGeom>
          <a:solidFill>
            <a:srgbClr val="008000"/>
          </a:solidFill>
        </p:spPr>
        <p:txBody>
          <a:bodyPr wrap="square">
            <a:spAutoFit/>
          </a:bodyPr>
          <a:lstStyle/>
          <a:p>
            <a:pPr algn="ctr"/>
            <a:endParaRPr lang="es-MX" sz="2800" b="1" spc="-150" dirty="0" smtClean="0">
              <a:solidFill>
                <a:schemeClr val="bg1"/>
              </a:solidFill>
              <a:latin typeface="Arial" pitchFamily="34" charset="0"/>
              <a:cs typeface="Arial" pitchFamily="34" charset="0"/>
            </a:endParaRPr>
          </a:p>
          <a:p>
            <a:pPr algn="ctr"/>
            <a:r>
              <a:rPr lang="es-MX" sz="2800" b="1" dirty="0" smtClean="0">
                <a:solidFill>
                  <a:schemeClr val="bg1"/>
                </a:solidFill>
                <a:latin typeface="Times New Roman" pitchFamily="18" charset="0"/>
                <a:cs typeface="Times New Roman" pitchFamily="18" charset="0"/>
              </a:rPr>
              <a:t>Instrumentación del Procedimiento de Responsabilidad Administrativa, derivado de Auditorías a Recursos Federales</a:t>
            </a:r>
            <a:endParaRPr lang="es-MX" sz="2800" b="1" dirty="0">
              <a:solidFill>
                <a:schemeClr val="bg1"/>
              </a:solidFill>
              <a:latin typeface="Times New Roman" pitchFamily="18" charset="0"/>
              <a:cs typeface="Times New Roman" pitchFamily="18" charset="0"/>
            </a:endParaRPr>
          </a:p>
          <a:p>
            <a:pPr algn="ctr"/>
            <a:endParaRPr lang="es-MX" sz="2800" b="1" spc="-150" dirty="0" smtClean="0">
              <a:solidFill>
                <a:schemeClr val="bg1"/>
              </a:solidFill>
              <a:latin typeface="Arial" pitchFamily="34" charset="0"/>
              <a:cs typeface="Arial" pitchFamily="34" charset="0"/>
            </a:endParaRPr>
          </a:p>
        </p:txBody>
      </p:sp>
      <p:sp>
        <p:nvSpPr>
          <p:cNvPr id="3" name="Rectangle 3"/>
          <p:cNvSpPr>
            <a:spLocks noChangeArrowheads="1"/>
          </p:cNvSpPr>
          <p:nvPr/>
        </p:nvSpPr>
        <p:spPr bwMode="auto">
          <a:xfrm>
            <a:off x="467544" y="6237312"/>
            <a:ext cx="8127032" cy="3889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4" name="Rectángulo 27"/>
          <p:cNvSpPr>
            <a:spLocks noChangeArrowheads="1"/>
          </p:cNvSpPr>
          <p:nvPr/>
        </p:nvSpPr>
        <p:spPr bwMode="auto">
          <a:xfrm>
            <a:off x="8687881" y="6237312"/>
            <a:ext cx="130534" cy="160337"/>
          </a:xfrm>
          <a:prstGeom prst="rect">
            <a:avLst/>
          </a:prstGeom>
          <a:solidFill>
            <a:srgbClr val="008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5" name="Rectángulo 28"/>
          <p:cNvSpPr>
            <a:spLocks noChangeArrowheads="1"/>
          </p:cNvSpPr>
          <p:nvPr/>
        </p:nvSpPr>
        <p:spPr bwMode="auto">
          <a:xfrm>
            <a:off x="8687519" y="6464324"/>
            <a:ext cx="132482" cy="161925"/>
          </a:xfrm>
          <a:prstGeom prst="rect">
            <a:avLst/>
          </a:prstGeom>
          <a:solidFill>
            <a:srgbClr val="C0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pic>
        <p:nvPicPr>
          <p:cNvPr id="9"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240" y="836712"/>
            <a:ext cx="4284000" cy="135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flipH="1">
            <a:off x="3779911" y="5517232"/>
            <a:ext cx="1687477" cy="369332"/>
          </a:xfrm>
          <a:prstGeom prst="rect">
            <a:avLst/>
          </a:prstGeom>
          <a:noFill/>
          <a:ln>
            <a:solidFill>
              <a:schemeClr val="bg1">
                <a:lumMod val="85000"/>
              </a:schemeClr>
            </a:solidFill>
          </a:ln>
        </p:spPr>
        <p:txBody>
          <a:bodyPr wrap="square" rtlCol="0">
            <a:spAutoFit/>
          </a:bodyPr>
          <a:lstStyle/>
          <a:p>
            <a:pPr algn="ctr"/>
            <a:r>
              <a:rPr lang="es-MX" dirty="0" smtClean="0">
                <a:solidFill>
                  <a:schemeClr val="bg1">
                    <a:lumMod val="50000"/>
                  </a:schemeClr>
                </a:solidFill>
                <a:latin typeface="Times New Roman" pitchFamily="18" charset="0"/>
                <a:cs typeface="Times New Roman" pitchFamily="18" charset="0"/>
              </a:rPr>
              <a:t> 2018</a:t>
            </a:r>
          </a:p>
        </p:txBody>
      </p:sp>
    </p:spTree>
    <p:extLst>
      <p:ext uri="{BB962C8B-B14F-4D97-AF65-F5344CB8AC3E}">
        <p14:creationId xmlns:p14="http://schemas.microsoft.com/office/powerpoint/2010/main" val="118698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8" name="Diagrama 7"/>
          <p:cNvGraphicFramePr/>
          <p:nvPr>
            <p:extLst>
              <p:ext uri="{D42A27DB-BD31-4B8C-83A1-F6EECF244321}">
                <p14:modId xmlns:p14="http://schemas.microsoft.com/office/powerpoint/2010/main" val="756255136"/>
              </p:ext>
            </p:extLst>
          </p:nvPr>
        </p:nvGraphicFramePr>
        <p:xfrm>
          <a:off x="467544" y="1484784"/>
          <a:ext cx="8136904" cy="4604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3648" y="4365104"/>
            <a:ext cx="2373512" cy="1578809"/>
          </a:xfrm>
          <a:prstGeom prst="rect">
            <a:avLst/>
          </a:prstGeom>
        </p:spPr>
      </p:pic>
    </p:spTree>
    <p:extLst>
      <p:ext uri="{BB962C8B-B14F-4D97-AF65-F5344CB8AC3E}">
        <p14:creationId xmlns:p14="http://schemas.microsoft.com/office/powerpoint/2010/main" val="245099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Bisel 9"/>
          <p:cNvSpPr/>
          <p:nvPr/>
        </p:nvSpPr>
        <p:spPr>
          <a:xfrm>
            <a:off x="1835781" y="1340768"/>
            <a:ext cx="5760555" cy="576064"/>
          </a:xfrm>
          <a:prstGeom prst="bevel">
            <a:avLst/>
          </a:prstGeom>
          <a:solidFill>
            <a:srgbClr val="C00000"/>
          </a:solidFill>
          <a:effectLst>
            <a:outerShdw blurRad="152400" dist="317500" dir="5400000" sx="90000" sy="-19000" rotWithShape="0">
              <a:prstClr val="black">
                <a:alpha val="15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MX" b="1" dirty="0" smtClean="0">
                <a:solidFill>
                  <a:schemeClr val="bg1"/>
                </a:solidFill>
                <a:latin typeface="Arial" pitchFamily="34" charset="0"/>
                <a:cs typeface="Arial" pitchFamily="34" charset="0"/>
              </a:rPr>
              <a:t>REALIZACIÓN DE AUDITORÍAS </a:t>
            </a:r>
            <a:r>
              <a:rPr lang="es-MX" b="1" dirty="0">
                <a:solidFill>
                  <a:schemeClr val="bg1"/>
                </a:solidFill>
                <a:latin typeface="Arial" pitchFamily="34" charset="0"/>
                <a:cs typeface="Arial" pitchFamily="34" charset="0"/>
              </a:rPr>
              <a:t>CONJUNTAS</a:t>
            </a:r>
            <a:endParaRPr lang="es-MX" dirty="0">
              <a:solidFill>
                <a:schemeClr val="bg1"/>
              </a:solidFill>
            </a:endParaRPr>
          </a:p>
        </p:txBody>
      </p:sp>
      <p:graphicFrame>
        <p:nvGraphicFramePr>
          <p:cNvPr id="2" name="Diagrama 1"/>
          <p:cNvGraphicFramePr/>
          <p:nvPr>
            <p:extLst>
              <p:ext uri="{D42A27DB-BD31-4B8C-83A1-F6EECF244321}">
                <p14:modId xmlns:p14="http://schemas.microsoft.com/office/powerpoint/2010/main" val="3089588796"/>
              </p:ext>
            </p:extLst>
          </p:nvPr>
        </p:nvGraphicFramePr>
        <p:xfrm>
          <a:off x="35496" y="1916833"/>
          <a:ext cx="8460432" cy="3947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552" y="4221088"/>
            <a:ext cx="1917030" cy="1917030"/>
          </a:xfrm>
          <a:prstGeom prst="rect">
            <a:avLst/>
          </a:prstGeom>
        </p:spPr>
      </p:pic>
    </p:spTree>
    <p:extLst>
      <p:ext uri="{BB962C8B-B14F-4D97-AF65-F5344CB8AC3E}">
        <p14:creationId xmlns:p14="http://schemas.microsoft.com/office/powerpoint/2010/main" val="281711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1"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0463" y="3344218"/>
            <a:ext cx="2198031" cy="2088232"/>
          </a:xfrm>
          <a:prstGeom prst="rect">
            <a:avLst/>
          </a:prstGeom>
        </p:spPr>
      </p:pic>
      <p:graphicFrame>
        <p:nvGraphicFramePr>
          <p:cNvPr id="14" name="Diagrama 13"/>
          <p:cNvGraphicFramePr/>
          <p:nvPr>
            <p:extLst>
              <p:ext uri="{D42A27DB-BD31-4B8C-83A1-F6EECF244321}">
                <p14:modId xmlns:p14="http://schemas.microsoft.com/office/powerpoint/2010/main" val="3074330611"/>
              </p:ext>
            </p:extLst>
          </p:nvPr>
        </p:nvGraphicFramePr>
        <p:xfrm>
          <a:off x="335641" y="1255986"/>
          <a:ext cx="6360368" cy="46242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778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Rectángulo 8"/>
          <p:cNvSpPr/>
          <p:nvPr/>
        </p:nvSpPr>
        <p:spPr>
          <a:xfrm>
            <a:off x="2771800" y="2966493"/>
            <a:ext cx="6048672" cy="136815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smtClean="0"/>
              <a:t>RECOPILACIÓN DE DATOS</a:t>
            </a:r>
          </a:p>
          <a:p>
            <a:pPr algn="just"/>
            <a:r>
              <a:rPr lang="es-MX" dirty="0" smtClean="0"/>
              <a:t>El </a:t>
            </a:r>
            <a:r>
              <a:rPr lang="es-MX" dirty="0"/>
              <a:t>auditor público se allega de la información y documentación para el análisis </a:t>
            </a:r>
            <a:r>
              <a:rPr lang="es-MX" dirty="0" smtClean="0"/>
              <a:t>del concepto </a:t>
            </a:r>
            <a:r>
              <a:rPr lang="es-MX" dirty="0"/>
              <a:t>a </a:t>
            </a:r>
            <a:r>
              <a:rPr lang="es-MX" dirty="0" smtClean="0"/>
              <a:t>revisar.</a:t>
            </a:r>
            <a:endParaRPr lang="es-MX" dirty="0"/>
          </a:p>
        </p:txBody>
      </p:sp>
      <p:sp>
        <p:nvSpPr>
          <p:cNvPr id="10" name="Rectángulo redondeado 9"/>
          <p:cNvSpPr/>
          <p:nvPr/>
        </p:nvSpPr>
        <p:spPr>
          <a:xfrm>
            <a:off x="2915816" y="1683471"/>
            <a:ext cx="3240360"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s-MX" b="1" dirty="0" smtClean="0"/>
              <a:t>FASES DE LA EJECUCIÓN</a:t>
            </a:r>
            <a:endParaRPr lang="es-MX" dirty="0"/>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98" y="2647020"/>
            <a:ext cx="2100064" cy="2100064"/>
          </a:xfrm>
          <a:prstGeom prst="rect">
            <a:avLst/>
          </a:prstGeom>
        </p:spPr>
      </p:pic>
    </p:spTree>
    <p:extLst>
      <p:ext uri="{BB962C8B-B14F-4D97-AF65-F5344CB8AC3E}">
        <p14:creationId xmlns:p14="http://schemas.microsoft.com/office/powerpoint/2010/main" val="3867574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Rectángulo 8"/>
          <p:cNvSpPr/>
          <p:nvPr/>
        </p:nvSpPr>
        <p:spPr>
          <a:xfrm>
            <a:off x="1302158" y="4056986"/>
            <a:ext cx="6064696" cy="1584176"/>
          </a:xfrm>
          <a:prstGeom prst="rect">
            <a:avLst/>
          </a:prstGeom>
          <a:solidFill>
            <a:schemeClr val="tx1">
              <a:lumMod val="50000"/>
              <a:lumOff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MX" b="1" dirty="0" smtClean="0">
                <a:solidFill>
                  <a:schemeClr val="bg1"/>
                </a:solidFill>
              </a:rPr>
              <a:t>REGISTRO DE DATOS</a:t>
            </a:r>
          </a:p>
          <a:p>
            <a:pPr algn="just"/>
            <a:r>
              <a:rPr lang="es-MX" dirty="0" smtClean="0">
                <a:solidFill>
                  <a:schemeClr val="bg1"/>
                </a:solidFill>
              </a:rPr>
              <a:t>Se </a:t>
            </a:r>
            <a:r>
              <a:rPr lang="es-MX" dirty="0">
                <a:solidFill>
                  <a:schemeClr val="bg1"/>
                </a:solidFill>
              </a:rPr>
              <a:t>lleva a cabo en </a:t>
            </a:r>
            <a:r>
              <a:rPr lang="es-MX" dirty="0" smtClean="0">
                <a:solidFill>
                  <a:schemeClr val="bg1"/>
                </a:solidFill>
              </a:rPr>
              <a:t>cédulas  y papeles de </a:t>
            </a:r>
            <a:r>
              <a:rPr lang="es-MX" dirty="0">
                <a:solidFill>
                  <a:schemeClr val="bg1"/>
                </a:solidFill>
              </a:rPr>
              <a:t>trabajo, en las que se asientan los datos </a:t>
            </a:r>
            <a:r>
              <a:rPr lang="es-MX" dirty="0" smtClean="0">
                <a:solidFill>
                  <a:schemeClr val="bg1"/>
                </a:solidFill>
              </a:rPr>
              <a:t>referentes al </a:t>
            </a:r>
            <a:r>
              <a:rPr lang="es-MX" dirty="0">
                <a:solidFill>
                  <a:schemeClr val="bg1"/>
                </a:solidFill>
              </a:rPr>
              <a:t>análisis, comprobación y conclusión sobre los </a:t>
            </a:r>
            <a:r>
              <a:rPr lang="es-MX" dirty="0" smtClean="0">
                <a:solidFill>
                  <a:schemeClr val="bg1"/>
                </a:solidFill>
              </a:rPr>
              <a:t>conceptos </a:t>
            </a:r>
            <a:r>
              <a:rPr lang="es-MX" dirty="0">
                <a:solidFill>
                  <a:schemeClr val="bg1"/>
                </a:solidFill>
              </a:rPr>
              <a:t>a </a:t>
            </a:r>
            <a:r>
              <a:rPr lang="es-MX" dirty="0" smtClean="0">
                <a:solidFill>
                  <a:schemeClr val="bg1"/>
                </a:solidFill>
              </a:rPr>
              <a:t>revisar.</a:t>
            </a:r>
            <a:endParaRPr lang="es-MX" dirty="0">
              <a:solidFill>
                <a:schemeClr val="bg1"/>
              </a:solidFill>
            </a:endParaRPr>
          </a:p>
        </p:txBody>
      </p:sp>
      <p:pic>
        <p:nvPicPr>
          <p:cNvPr id="3" name="Imagen 2"/>
          <p:cNvPicPr>
            <a:picLocks noChangeAspect="1"/>
          </p:cNvPicPr>
          <p:nvPr/>
        </p:nvPicPr>
        <p:blipFill>
          <a:blip r:embed="rId4" cstate="print"/>
          <a:stretch>
            <a:fillRect/>
          </a:stretch>
        </p:blipFill>
        <p:spPr>
          <a:xfrm>
            <a:off x="3158627" y="1685095"/>
            <a:ext cx="2316475" cy="2244085"/>
          </a:xfrm>
          <a:prstGeom prst="rect">
            <a:avLst/>
          </a:prstGeom>
        </p:spPr>
      </p:pic>
    </p:spTree>
    <p:extLst>
      <p:ext uri="{BB962C8B-B14F-4D97-AF65-F5344CB8AC3E}">
        <p14:creationId xmlns:p14="http://schemas.microsoft.com/office/powerpoint/2010/main" val="149517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Rectángulo 6"/>
          <p:cNvSpPr/>
          <p:nvPr/>
        </p:nvSpPr>
        <p:spPr>
          <a:xfrm>
            <a:off x="305094" y="2904109"/>
            <a:ext cx="6064696" cy="3024336"/>
          </a:xfrm>
          <a:prstGeom prst="rect">
            <a:avLst/>
          </a:prstGeom>
          <a:solidFill>
            <a:srgbClr val="0066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MX" b="1" dirty="0" smtClean="0">
                <a:solidFill>
                  <a:schemeClr val="bg1"/>
                </a:solidFill>
                <a:latin typeface="Arial" panose="020B0604020202020204" pitchFamily="34" charset="0"/>
                <a:cs typeface="Arial" panose="020B0604020202020204" pitchFamily="34" charset="0"/>
              </a:rPr>
              <a:t>ANÁLISIS DE LA INFORMACIÓN</a:t>
            </a:r>
          </a:p>
          <a:p>
            <a:pPr algn="just"/>
            <a:r>
              <a:rPr lang="es-MX" dirty="0" smtClean="0">
                <a:solidFill>
                  <a:schemeClr val="bg1"/>
                </a:solidFill>
                <a:latin typeface="Arial" panose="020B0604020202020204" pitchFamily="34" charset="0"/>
                <a:cs typeface="Arial" panose="020B0604020202020204" pitchFamily="34" charset="0"/>
              </a:rPr>
              <a:t>Consiste </a:t>
            </a:r>
            <a:r>
              <a:rPr lang="es-MX" dirty="0">
                <a:solidFill>
                  <a:schemeClr val="bg1"/>
                </a:solidFill>
                <a:latin typeface="Arial" panose="020B0604020202020204" pitchFamily="34" charset="0"/>
                <a:cs typeface="Arial" panose="020B0604020202020204" pitchFamily="34" charset="0"/>
              </a:rPr>
              <a:t>en la desagregación de los elementos de un todo para ser </a:t>
            </a:r>
            <a:r>
              <a:rPr lang="es-MX" dirty="0" smtClean="0">
                <a:solidFill>
                  <a:schemeClr val="bg1"/>
                </a:solidFill>
                <a:latin typeface="Arial" panose="020B0604020202020204" pitchFamily="34" charset="0"/>
                <a:cs typeface="Arial" panose="020B0604020202020204" pitchFamily="34" charset="0"/>
              </a:rPr>
              <a:t>examinados en </a:t>
            </a:r>
            <a:r>
              <a:rPr lang="es-MX" dirty="0">
                <a:solidFill>
                  <a:schemeClr val="bg1"/>
                </a:solidFill>
                <a:latin typeface="Arial" panose="020B0604020202020204" pitchFamily="34" charset="0"/>
                <a:cs typeface="Arial" panose="020B0604020202020204" pitchFamily="34" charset="0"/>
              </a:rPr>
              <a:t>su </a:t>
            </a:r>
            <a:r>
              <a:rPr lang="es-MX" dirty="0" smtClean="0">
                <a:solidFill>
                  <a:schemeClr val="bg1"/>
                </a:solidFill>
                <a:latin typeface="Arial" panose="020B0604020202020204" pitchFamily="34" charset="0"/>
                <a:cs typeface="Arial" panose="020B0604020202020204" pitchFamily="34" charset="0"/>
              </a:rPr>
              <a:t>detalle </a:t>
            </a:r>
            <a:r>
              <a:rPr lang="es-MX" dirty="0">
                <a:solidFill>
                  <a:schemeClr val="bg1"/>
                </a:solidFill>
                <a:latin typeface="Arial" panose="020B0604020202020204" pitchFamily="34" charset="0"/>
                <a:cs typeface="Arial" panose="020B0604020202020204" pitchFamily="34" charset="0"/>
              </a:rPr>
              <a:t>y obtener un juicio sobre el todo o sobre cada una de sus </a:t>
            </a:r>
            <a:r>
              <a:rPr lang="es-MX" dirty="0" smtClean="0">
                <a:solidFill>
                  <a:schemeClr val="bg1"/>
                </a:solidFill>
                <a:latin typeface="Arial" panose="020B0604020202020204" pitchFamily="34" charset="0"/>
                <a:cs typeface="Arial" panose="020B0604020202020204" pitchFamily="34" charset="0"/>
              </a:rPr>
              <a:t>partes, por lo que la </a:t>
            </a:r>
            <a:r>
              <a:rPr lang="es-MX" dirty="0">
                <a:solidFill>
                  <a:schemeClr val="bg1"/>
                </a:solidFill>
                <a:latin typeface="Arial" panose="020B0604020202020204" pitchFamily="34" charset="0"/>
                <a:cs typeface="Arial" panose="020B0604020202020204" pitchFamily="34" charset="0"/>
              </a:rPr>
              <a:t>profundidad del análisis estará en función del objetivo </a:t>
            </a:r>
            <a:r>
              <a:rPr lang="es-MX" dirty="0" smtClean="0">
                <a:solidFill>
                  <a:schemeClr val="bg1"/>
                </a:solidFill>
                <a:latin typeface="Arial" panose="020B0604020202020204" pitchFamily="34" charset="0"/>
                <a:cs typeface="Arial" panose="020B0604020202020204" pitchFamily="34" charset="0"/>
              </a:rPr>
              <a:t>planteado.</a:t>
            </a:r>
          </a:p>
          <a:p>
            <a:pPr algn="just"/>
            <a:endParaRPr lang="es-MX" dirty="0">
              <a:solidFill>
                <a:schemeClr val="bg1"/>
              </a:solidFill>
              <a:latin typeface="Arial" panose="020B0604020202020204" pitchFamily="34" charset="0"/>
              <a:cs typeface="Arial" panose="020B0604020202020204" pitchFamily="34" charset="0"/>
            </a:endParaRPr>
          </a:p>
          <a:p>
            <a:pPr algn="just"/>
            <a:r>
              <a:rPr lang="es-MX" dirty="0" smtClean="0">
                <a:solidFill>
                  <a:schemeClr val="bg1"/>
                </a:solidFill>
                <a:latin typeface="Arial" panose="020B0604020202020204" pitchFamily="34" charset="0"/>
                <a:cs typeface="Arial" panose="020B0604020202020204" pitchFamily="34" charset="0"/>
              </a:rPr>
              <a:t>Cabe hacer mención, si del concepto a revisar, muestra </a:t>
            </a:r>
            <a:r>
              <a:rPr lang="es-MX" dirty="0">
                <a:solidFill>
                  <a:schemeClr val="bg1"/>
                </a:solidFill>
                <a:latin typeface="Arial" panose="020B0604020202020204" pitchFamily="34" charset="0"/>
                <a:cs typeface="Arial" panose="020B0604020202020204" pitchFamily="34" charset="0"/>
              </a:rPr>
              <a:t>irregularidades relevantes que pudiesen </a:t>
            </a:r>
            <a:r>
              <a:rPr lang="es-MX" dirty="0" smtClean="0">
                <a:solidFill>
                  <a:schemeClr val="bg1"/>
                </a:solidFill>
                <a:latin typeface="Arial" panose="020B0604020202020204" pitchFamily="34" charset="0"/>
                <a:cs typeface="Arial" panose="020B0604020202020204" pitchFamily="34" charset="0"/>
              </a:rPr>
              <a:t>constituir posibles </a:t>
            </a:r>
            <a:r>
              <a:rPr lang="es-MX" dirty="0">
                <a:solidFill>
                  <a:schemeClr val="bg1"/>
                </a:solidFill>
                <a:latin typeface="Arial" panose="020B0604020202020204" pitchFamily="34" charset="0"/>
                <a:cs typeface="Arial" panose="020B0604020202020204" pitchFamily="34" charset="0"/>
              </a:rPr>
              <a:t>responsabilidades, el análisis será más extenso.</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301" y="1340768"/>
            <a:ext cx="2478906" cy="1653411"/>
          </a:xfrm>
          <a:prstGeom prst="rect">
            <a:avLst/>
          </a:prstGeom>
        </p:spPr>
      </p:pic>
    </p:spTree>
    <p:extLst>
      <p:ext uri="{BB962C8B-B14F-4D97-AF65-F5344CB8AC3E}">
        <p14:creationId xmlns:p14="http://schemas.microsoft.com/office/powerpoint/2010/main" val="377009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Rectángulo 6"/>
          <p:cNvSpPr/>
          <p:nvPr/>
        </p:nvSpPr>
        <p:spPr>
          <a:xfrm>
            <a:off x="2627784" y="1863212"/>
            <a:ext cx="6336704" cy="1896927"/>
          </a:xfrm>
          <a:prstGeom prst="rect">
            <a:avLst/>
          </a:prstGeom>
          <a:solidFill>
            <a:schemeClr val="tx1">
              <a:lumMod val="50000"/>
              <a:lumOff val="5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smtClean="0">
                <a:latin typeface="Arial" panose="020B0604020202020204" pitchFamily="34" charset="0"/>
                <a:cs typeface="Arial" panose="020B0604020202020204" pitchFamily="34" charset="0"/>
              </a:rPr>
              <a:t>EVALUACIÓN DE LOS RESULTADOS</a:t>
            </a:r>
          </a:p>
          <a:p>
            <a:pPr algn="just"/>
            <a:endParaRPr lang="es-MX" sz="1400" dirty="0" smtClean="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Consiste en tomar </a:t>
            </a:r>
            <a:r>
              <a:rPr lang="es-MX" dirty="0">
                <a:latin typeface="Arial" panose="020B0604020202020204" pitchFamily="34" charset="0"/>
                <a:cs typeface="Arial" panose="020B0604020202020204" pitchFamily="34" charset="0"/>
              </a:rPr>
              <a:t>como base todos </a:t>
            </a:r>
            <a:r>
              <a:rPr lang="es-MX" dirty="0" smtClean="0">
                <a:latin typeface="Arial" panose="020B0604020202020204" pitchFamily="34" charset="0"/>
                <a:cs typeface="Arial" panose="020B0604020202020204" pitchFamily="34" charset="0"/>
              </a:rPr>
              <a:t>los elementos </a:t>
            </a:r>
            <a:r>
              <a:rPr lang="es-MX" dirty="0">
                <a:latin typeface="Arial" panose="020B0604020202020204" pitchFamily="34" charset="0"/>
                <a:cs typeface="Arial" panose="020B0604020202020204" pitchFamily="34" charset="0"/>
              </a:rPr>
              <a:t>de juicio suficientes para poder concluir sobre lo revisado </a:t>
            </a:r>
            <a:r>
              <a:rPr lang="es-MX" dirty="0" smtClean="0">
                <a:latin typeface="Arial" panose="020B0604020202020204" pitchFamily="34" charset="0"/>
                <a:cs typeface="Arial" panose="020B0604020202020204" pitchFamily="34" charset="0"/>
              </a:rPr>
              <a:t>y sustentados </a:t>
            </a:r>
            <a:r>
              <a:rPr lang="es-MX" dirty="0">
                <a:latin typeface="Arial" panose="020B0604020202020204" pitchFamily="34" charset="0"/>
                <a:cs typeface="Arial" panose="020B0604020202020204" pitchFamily="34" charset="0"/>
              </a:rPr>
              <a:t>con evidencia documental que pueda ser </a:t>
            </a:r>
            <a:r>
              <a:rPr lang="es-MX" dirty="0" smtClean="0">
                <a:latin typeface="Arial" panose="020B0604020202020204" pitchFamily="34" charset="0"/>
                <a:cs typeface="Arial" panose="020B0604020202020204" pitchFamily="34" charset="0"/>
              </a:rPr>
              <a:t>constatada </a:t>
            </a:r>
            <a:r>
              <a:rPr lang="es-MX" dirty="0">
                <a:latin typeface="Arial" panose="020B0604020202020204" pitchFamily="34" charset="0"/>
                <a:cs typeface="Arial" panose="020B0604020202020204" pitchFamily="34" charset="0"/>
              </a:rPr>
              <a:t>y no </a:t>
            </a:r>
            <a:r>
              <a:rPr lang="es-MX" dirty="0" smtClean="0">
                <a:latin typeface="Arial" panose="020B0604020202020204" pitchFamily="34" charset="0"/>
                <a:cs typeface="Arial" panose="020B0604020202020204" pitchFamily="34" charset="0"/>
              </a:rPr>
              <a:t>basada en </a:t>
            </a:r>
            <a:r>
              <a:rPr lang="es-MX" dirty="0">
                <a:latin typeface="Arial" panose="020B0604020202020204" pitchFamily="34" charset="0"/>
                <a:cs typeface="Arial" panose="020B0604020202020204" pitchFamily="34" charset="0"/>
              </a:rPr>
              <a:t>suposiciones.</a:t>
            </a:r>
            <a:endParaRPr lang="es-MX"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576227" y="4367366"/>
            <a:ext cx="7992888" cy="1704925"/>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s-MX" dirty="0" smtClean="0">
                <a:solidFill>
                  <a:schemeClr val="bg1"/>
                </a:solidFill>
                <a:latin typeface="Arial" panose="020B0604020202020204" pitchFamily="34" charset="0"/>
                <a:cs typeface="Arial" panose="020B0604020202020204" pitchFamily="34" charset="0"/>
              </a:rPr>
              <a:t>Es importante señalar  que esta </a:t>
            </a:r>
            <a:r>
              <a:rPr lang="es-MX" dirty="0">
                <a:solidFill>
                  <a:schemeClr val="bg1"/>
                </a:solidFill>
                <a:latin typeface="Arial" panose="020B0604020202020204" pitchFamily="34" charset="0"/>
                <a:cs typeface="Arial" panose="020B0604020202020204" pitchFamily="34" charset="0"/>
              </a:rPr>
              <a:t>conclusión se asentará en los papeles de trabajo </a:t>
            </a:r>
            <a:r>
              <a:rPr lang="es-MX" dirty="0" smtClean="0">
                <a:solidFill>
                  <a:schemeClr val="bg1"/>
                </a:solidFill>
                <a:latin typeface="Arial" panose="020B0604020202020204" pitchFamily="34" charset="0"/>
                <a:cs typeface="Arial" panose="020B0604020202020204" pitchFamily="34" charset="0"/>
              </a:rPr>
              <a:t>y </a:t>
            </a:r>
            <a:r>
              <a:rPr lang="es-MX" dirty="0">
                <a:solidFill>
                  <a:schemeClr val="bg1"/>
                </a:solidFill>
                <a:latin typeface="Arial" panose="020B0604020202020204" pitchFamily="34" charset="0"/>
                <a:cs typeface="Arial" panose="020B0604020202020204" pitchFamily="34" charset="0"/>
              </a:rPr>
              <a:t>en caso de determinarse </a:t>
            </a:r>
            <a:r>
              <a:rPr lang="es-MX" dirty="0" smtClean="0">
                <a:solidFill>
                  <a:schemeClr val="bg1"/>
                </a:solidFill>
                <a:latin typeface="Arial" panose="020B0604020202020204" pitchFamily="34" charset="0"/>
                <a:cs typeface="Arial" panose="020B0604020202020204" pitchFamily="34" charset="0"/>
              </a:rPr>
              <a:t>alguna irregularidad, </a:t>
            </a:r>
            <a:r>
              <a:rPr lang="es-MX" dirty="0">
                <a:solidFill>
                  <a:schemeClr val="bg1"/>
                </a:solidFill>
                <a:latin typeface="Arial" panose="020B0604020202020204" pitchFamily="34" charset="0"/>
                <a:cs typeface="Arial" panose="020B0604020202020204" pitchFamily="34" charset="0"/>
              </a:rPr>
              <a:t>se </a:t>
            </a:r>
            <a:r>
              <a:rPr lang="es-MX" dirty="0" smtClean="0">
                <a:solidFill>
                  <a:schemeClr val="bg1"/>
                </a:solidFill>
                <a:latin typeface="Arial" panose="020B0604020202020204" pitchFamily="34" charset="0"/>
                <a:cs typeface="Arial" panose="020B0604020202020204" pitchFamily="34" charset="0"/>
              </a:rPr>
              <a:t>incluirá </a:t>
            </a:r>
            <a:r>
              <a:rPr lang="es-MX" dirty="0">
                <a:solidFill>
                  <a:schemeClr val="bg1"/>
                </a:solidFill>
                <a:latin typeface="Arial" panose="020B0604020202020204" pitchFamily="34" charset="0"/>
                <a:cs typeface="Arial" panose="020B0604020202020204" pitchFamily="34" charset="0"/>
              </a:rPr>
              <a:t>en cédulas </a:t>
            </a:r>
            <a:r>
              <a:rPr lang="es-MX" dirty="0" smtClean="0">
                <a:solidFill>
                  <a:schemeClr val="bg1"/>
                </a:solidFill>
                <a:latin typeface="Arial" panose="020B0604020202020204" pitchFamily="34" charset="0"/>
                <a:cs typeface="Arial" panose="020B0604020202020204" pitchFamily="34" charset="0"/>
              </a:rPr>
              <a:t>de observaciones</a:t>
            </a:r>
            <a:r>
              <a:rPr lang="es-MX" dirty="0">
                <a:solidFill>
                  <a:schemeClr val="bg1"/>
                </a:solidFill>
                <a:latin typeface="Arial" panose="020B0604020202020204" pitchFamily="34" charset="0"/>
                <a:cs typeface="Arial" panose="020B0604020202020204" pitchFamily="34" charset="0"/>
              </a:rPr>
              <a:t>, en las que se consignarán, en su caso, el monto del </a:t>
            </a:r>
            <a:r>
              <a:rPr lang="es-MX" dirty="0" smtClean="0">
                <a:solidFill>
                  <a:schemeClr val="bg1"/>
                </a:solidFill>
                <a:latin typeface="Arial" panose="020B0604020202020204" pitchFamily="34" charset="0"/>
                <a:cs typeface="Arial" panose="020B0604020202020204" pitchFamily="34" charset="0"/>
              </a:rPr>
              <a:t>presunto daño </a:t>
            </a:r>
            <a:r>
              <a:rPr lang="es-MX" dirty="0">
                <a:solidFill>
                  <a:schemeClr val="bg1"/>
                </a:solidFill>
                <a:latin typeface="Arial" panose="020B0604020202020204" pitchFamily="34" charset="0"/>
                <a:cs typeface="Arial" panose="020B0604020202020204" pitchFamily="34" charset="0"/>
              </a:rPr>
              <a:t>patrimonial y/o </a:t>
            </a:r>
            <a:r>
              <a:rPr lang="es-MX" dirty="0" smtClean="0">
                <a:solidFill>
                  <a:schemeClr val="bg1"/>
                </a:solidFill>
                <a:latin typeface="Arial" panose="020B0604020202020204" pitchFamily="34" charset="0"/>
                <a:cs typeface="Arial" panose="020B0604020202020204" pitchFamily="34" charset="0"/>
              </a:rPr>
              <a:t>perjuicio, </a:t>
            </a:r>
            <a:r>
              <a:rPr lang="es-MX" dirty="0">
                <a:solidFill>
                  <a:schemeClr val="bg1"/>
                </a:solidFill>
                <a:latin typeface="Arial" panose="020B0604020202020204" pitchFamily="34" charset="0"/>
                <a:cs typeface="Arial" panose="020B0604020202020204" pitchFamily="34" charset="0"/>
              </a:rPr>
              <a:t>las disposiciones legales y normativas que </a:t>
            </a:r>
            <a:r>
              <a:rPr lang="es-MX" dirty="0" smtClean="0">
                <a:solidFill>
                  <a:schemeClr val="bg1"/>
                </a:solidFill>
                <a:latin typeface="Arial" panose="020B0604020202020204" pitchFamily="34" charset="0"/>
                <a:cs typeface="Arial" panose="020B0604020202020204" pitchFamily="34" charset="0"/>
              </a:rPr>
              <a:t>se presumen incumplidos.</a:t>
            </a:r>
            <a:endParaRPr lang="es-MX"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104464"/>
            <a:ext cx="2370559" cy="2196718"/>
          </a:xfrm>
          <a:prstGeom prst="rect">
            <a:avLst/>
          </a:prstGeom>
        </p:spPr>
      </p:pic>
    </p:spTree>
    <p:extLst>
      <p:ext uri="{BB962C8B-B14F-4D97-AF65-F5344CB8AC3E}">
        <p14:creationId xmlns:p14="http://schemas.microsoft.com/office/powerpoint/2010/main" val="339453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7" name="Diagrama 6"/>
          <p:cNvGraphicFramePr/>
          <p:nvPr>
            <p:extLst>
              <p:ext uri="{D42A27DB-BD31-4B8C-83A1-F6EECF244321}">
                <p14:modId xmlns:p14="http://schemas.microsoft.com/office/powerpoint/2010/main" val="2833268946"/>
              </p:ext>
            </p:extLst>
          </p:nvPr>
        </p:nvGraphicFramePr>
        <p:xfrm>
          <a:off x="107504" y="1251001"/>
          <a:ext cx="9073008" cy="557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7842" y="1124744"/>
            <a:ext cx="2604382" cy="1953287"/>
          </a:xfrm>
          <a:prstGeom prst="rect">
            <a:avLst/>
          </a:prstGeom>
        </p:spPr>
      </p:pic>
    </p:spTree>
    <p:extLst>
      <p:ext uri="{BB962C8B-B14F-4D97-AF65-F5344CB8AC3E}">
        <p14:creationId xmlns:p14="http://schemas.microsoft.com/office/powerpoint/2010/main" val="2475110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Rectángulo redondeado 8"/>
          <p:cNvSpPr/>
          <p:nvPr/>
        </p:nvSpPr>
        <p:spPr>
          <a:xfrm>
            <a:off x="228294" y="5030304"/>
            <a:ext cx="6480720" cy="936104"/>
          </a:xfrm>
          <a:prstGeom prst="roundRect">
            <a:avLst/>
          </a:prstGeom>
          <a:solidFill>
            <a:srgbClr val="C00000"/>
          </a:solidFill>
          <a:ln w="38100">
            <a:solidFill>
              <a:srgbClr val="0066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3"/>
          </a:lnRef>
          <a:fillRef idx="1002">
            <a:schemeClr val="lt1"/>
          </a:fillRef>
          <a:effectRef idx="3">
            <a:schemeClr val="accent3"/>
          </a:effectRef>
          <a:fontRef idx="minor">
            <a:schemeClr val="lt1"/>
          </a:fontRef>
        </p:style>
        <p:txBody>
          <a:bodyPr rtlCol="0" anchor="ctr"/>
          <a:lstStyle/>
          <a:p>
            <a:pPr algn="just"/>
            <a:r>
              <a:rPr lang="es-MX" sz="1600" dirty="0">
                <a:solidFill>
                  <a:schemeClr val="bg1"/>
                </a:solidFill>
                <a:latin typeface="Arial" panose="020B0604020202020204" pitchFamily="34" charset="0"/>
                <a:cs typeface="Arial" panose="020B0604020202020204" pitchFamily="34" charset="0"/>
              </a:rPr>
              <a:t>La importancia de la cédula de observaciones radica en el planteamiento claro </a:t>
            </a:r>
            <a:r>
              <a:rPr lang="es-MX" sz="1600" dirty="0" smtClean="0">
                <a:solidFill>
                  <a:schemeClr val="bg1"/>
                </a:solidFill>
                <a:latin typeface="Arial" panose="020B0604020202020204" pitchFamily="34" charset="0"/>
                <a:cs typeface="Arial" panose="020B0604020202020204" pitchFamily="34" charset="0"/>
              </a:rPr>
              <a:t>y preciso </a:t>
            </a:r>
            <a:r>
              <a:rPr lang="es-MX" sz="1600" dirty="0">
                <a:solidFill>
                  <a:schemeClr val="bg1"/>
                </a:solidFill>
                <a:latin typeface="Arial" panose="020B0604020202020204" pitchFamily="34" charset="0"/>
                <a:cs typeface="Arial" panose="020B0604020202020204" pitchFamily="34" charset="0"/>
              </a:rPr>
              <a:t>de la problemática detectada, del origen de la misma y de </a:t>
            </a:r>
            <a:r>
              <a:rPr lang="es-MX" sz="1600" dirty="0" smtClean="0">
                <a:solidFill>
                  <a:schemeClr val="bg1"/>
                </a:solidFill>
                <a:latin typeface="Arial" panose="020B0604020202020204" pitchFamily="34" charset="0"/>
                <a:cs typeface="Arial" panose="020B0604020202020204" pitchFamily="34" charset="0"/>
              </a:rPr>
              <a:t>las recomendaciones </a:t>
            </a:r>
            <a:r>
              <a:rPr lang="es-MX" sz="1600" dirty="0">
                <a:solidFill>
                  <a:schemeClr val="bg1"/>
                </a:solidFill>
                <a:latin typeface="Arial" panose="020B0604020202020204" pitchFamily="34" charset="0"/>
                <a:cs typeface="Arial" panose="020B0604020202020204" pitchFamily="34" charset="0"/>
              </a:rPr>
              <a:t>para su </a:t>
            </a:r>
            <a:r>
              <a:rPr lang="es-MX" sz="1600" dirty="0" smtClean="0">
                <a:solidFill>
                  <a:schemeClr val="bg1"/>
                </a:solidFill>
                <a:latin typeface="Arial" panose="020B0604020202020204" pitchFamily="34" charset="0"/>
                <a:cs typeface="Arial" panose="020B0604020202020204" pitchFamily="34" charset="0"/>
              </a:rPr>
              <a:t>atención.</a:t>
            </a:r>
            <a:endParaRPr lang="es-MX" sz="1600" dirty="0">
              <a:solidFill>
                <a:schemeClr val="bg1"/>
              </a:solidFill>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216" y="1285876"/>
            <a:ext cx="2105272" cy="2105272"/>
          </a:xfrm>
          <a:prstGeom prst="rect">
            <a:avLst/>
          </a:prstGeom>
        </p:spPr>
      </p:pic>
      <p:sp>
        <p:nvSpPr>
          <p:cNvPr id="16" name="Rectángulo redondeado 15"/>
          <p:cNvSpPr/>
          <p:nvPr/>
        </p:nvSpPr>
        <p:spPr>
          <a:xfrm>
            <a:off x="228294" y="1383307"/>
            <a:ext cx="6480720" cy="2007840"/>
          </a:xfrm>
          <a:prstGeom prst="roundRect">
            <a:avLst/>
          </a:prstGeom>
          <a:solidFill>
            <a:srgbClr val="006600"/>
          </a:solidFill>
          <a:ln w="38100">
            <a:solidFill>
              <a:srgbClr val="C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3"/>
          </a:lnRef>
          <a:fillRef idx="1002">
            <a:schemeClr val="lt1"/>
          </a:fillRef>
          <a:effectRef idx="3">
            <a:schemeClr val="accent3"/>
          </a:effectRef>
          <a:fontRef idx="minor">
            <a:schemeClr val="lt1"/>
          </a:fontRef>
        </p:style>
        <p:txBody>
          <a:bodyPr rtlCol="0" anchor="ctr"/>
          <a:lstStyle/>
          <a:p>
            <a:pPr algn="ctr"/>
            <a:r>
              <a:rPr lang="es-MX" sz="1600" b="1" dirty="0" smtClean="0">
                <a:solidFill>
                  <a:schemeClr val="bg1"/>
                </a:solidFill>
                <a:latin typeface="Arial" panose="020B0604020202020204" pitchFamily="34" charset="0"/>
              </a:rPr>
              <a:t>CÉDULA </a:t>
            </a:r>
            <a:r>
              <a:rPr lang="es-MX" sz="1600" b="1" dirty="0">
                <a:solidFill>
                  <a:schemeClr val="bg1"/>
                </a:solidFill>
                <a:latin typeface="Arial" panose="020B0604020202020204" pitchFamily="34" charset="0"/>
              </a:rPr>
              <a:t>DE OBSERVACIONES</a:t>
            </a:r>
          </a:p>
          <a:p>
            <a:endParaRPr lang="es-MX" sz="1600" dirty="0">
              <a:solidFill>
                <a:schemeClr val="bg1"/>
              </a:solidFill>
              <a:latin typeface="Arial" panose="020B0604020202020204" pitchFamily="34" charset="0"/>
            </a:endParaRPr>
          </a:p>
          <a:p>
            <a:pPr algn="just"/>
            <a:r>
              <a:rPr lang="es-MX" sz="1600" dirty="0">
                <a:solidFill>
                  <a:schemeClr val="bg1"/>
                </a:solidFill>
                <a:latin typeface="Arial" panose="020B0604020202020204" pitchFamily="34" charset="0"/>
              </a:rPr>
              <a:t>Es el documento mediante el cual se plasman las </a:t>
            </a:r>
            <a:r>
              <a:rPr lang="es-MX" sz="1600" dirty="0" smtClean="0">
                <a:solidFill>
                  <a:schemeClr val="bg1"/>
                </a:solidFill>
                <a:latin typeface="Arial" panose="020B0604020202020204" pitchFamily="34" charset="0"/>
              </a:rPr>
              <a:t>irregularidades </a:t>
            </a:r>
            <a:r>
              <a:rPr lang="es-MX" sz="1600" dirty="0">
                <a:solidFill>
                  <a:schemeClr val="bg1"/>
                </a:solidFill>
                <a:latin typeface="Arial" panose="020B0604020202020204" pitchFamily="34" charset="0"/>
              </a:rPr>
              <a:t>derivadas del análisis realizado, debiendo contener, las causas, efectos, disposiciones legales y normativas transgredidas y las recomendaciones correctivas y preventivas para promover la solución a la problemática detectada.</a:t>
            </a:r>
            <a:endParaRPr lang="es-MX" sz="1600" dirty="0">
              <a:solidFill>
                <a:schemeClr val="bg1"/>
              </a:solidFill>
            </a:endParaRPr>
          </a:p>
        </p:txBody>
      </p:sp>
      <p:sp>
        <p:nvSpPr>
          <p:cNvPr id="18" name="Rectángulo redondeado 17"/>
          <p:cNvSpPr/>
          <p:nvPr/>
        </p:nvSpPr>
        <p:spPr>
          <a:xfrm>
            <a:off x="2447764" y="3717032"/>
            <a:ext cx="6480720" cy="936104"/>
          </a:xfrm>
          <a:prstGeom prst="roundRect">
            <a:avLst/>
          </a:prstGeom>
          <a:solidFill>
            <a:schemeClr val="tx1">
              <a:lumMod val="50000"/>
              <a:lumOff val="50000"/>
            </a:schemeClr>
          </a:solidFill>
          <a:ln w="38100">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3"/>
          </a:lnRef>
          <a:fillRef idx="1002">
            <a:schemeClr val="lt1"/>
          </a:fillRef>
          <a:effectRef idx="3">
            <a:schemeClr val="accent3"/>
          </a:effectRef>
          <a:fontRef idx="minor">
            <a:schemeClr val="lt1"/>
          </a:fontRef>
        </p:style>
        <p:txBody>
          <a:bodyPr rtlCol="0" anchor="ctr"/>
          <a:lstStyle/>
          <a:p>
            <a:pPr algn="just"/>
            <a:r>
              <a:rPr lang="es-MX" sz="1600" dirty="0">
                <a:solidFill>
                  <a:schemeClr val="bg1"/>
                </a:solidFill>
                <a:latin typeface="Arial" panose="020B0604020202020204" pitchFamily="34" charset="0"/>
                <a:cs typeface="Arial" panose="020B0604020202020204" pitchFamily="34" charset="0"/>
              </a:rPr>
              <a:t>Las observaciones deberán solventarse por las dependencias y entidades auditadas en un plazo de 45 días hábiles</a:t>
            </a:r>
            <a:r>
              <a:rPr lang="es-MX" sz="1600" dirty="0" smtClean="0">
                <a:solidFill>
                  <a:schemeClr val="bg1"/>
                </a:solidFill>
                <a:latin typeface="Arial" panose="020B0604020202020204" pitchFamily="34" charset="0"/>
                <a:cs typeface="Arial" panose="020B0604020202020204" pitchFamily="34" charset="0"/>
              </a:rPr>
              <a:t>.</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785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Federales</a:t>
            </a:r>
          </a:p>
        </p:txBody>
      </p:sp>
      <p:pic>
        <p:nvPicPr>
          <p:cNvPr id="29698"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29699"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29700"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29701"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pic>
        <p:nvPicPr>
          <p:cNvPr id="8" name="Imagen 7">
            <a:extLst>
              <a:ext uri="{FF2B5EF4-FFF2-40B4-BE49-F238E27FC236}">
                <a16:creationId xmlns:a16="http://schemas.microsoft.com/office/drawing/2014/main" id="{F52BA312-A834-4F8D-A2B8-770C7D8B49C2}"/>
              </a:ext>
            </a:extLst>
          </p:cNvPr>
          <p:cNvPicPr/>
          <p:nvPr/>
        </p:nvPicPr>
        <p:blipFill>
          <a:blip r:embed="rId4"/>
          <a:srcRect/>
          <a:stretch>
            <a:fillRect/>
          </a:stretch>
        </p:blipFill>
        <p:spPr bwMode="auto">
          <a:xfrm>
            <a:off x="352426" y="1303338"/>
            <a:ext cx="8234362" cy="4562475"/>
          </a:xfrm>
          <a:prstGeom prst="rect">
            <a:avLst/>
          </a:prstGeom>
          <a:noFill/>
          <a:ln w="9525">
            <a:solidFill>
              <a:schemeClr val="tx1">
                <a:lumMod val="50000"/>
                <a:lumOff val="50000"/>
              </a:schemeClr>
            </a:solidFill>
            <a:miter lim="800000"/>
            <a:headEnd/>
            <a:tailEnd/>
          </a:ln>
        </p:spPr>
      </p:pic>
    </p:spTree>
    <p:extLst>
      <p:ext uri="{BB962C8B-B14F-4D97-AF65-F5344CB8AC3E}">
        <p14:creationId xmlns:p14="http://schemas.microsoft.com/office/powerpoint/2010/main" val="3300657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solidFill>
            <a:srgbClr val="FF0000"/>
          </a:solidFill>
          <a:ln>
            <a:noFill/>
          </a:ln>
        </p:spPr>
        <p:txBody>
          <a:bodyPr wrap="square" rtlCol="0">
            <a:spAutoFit/>
          </a:bodyPr>
          <a:lstStyle/>
          <a:p>
            <a:pPr algn="just"/>
            <a:r>
              <a:rPr lang="es-MX" b="1" dirty="0">
                <a:solidFill>
                  <a:schemeClr val="bg1"/>
                </a:solidFill>
                <a:latin typeface="Times New Roman" pitchFamily="18" charset="0"/>
                <a:cs typeface="Times New Roman" pitchFamily="18" charset="0"/>
              </a:rPr>
              <a:t>Instrumentación </a:t>
            </a:r>
            <a:r>
              <a:rPr lang="es-MX" b="1" dirty="0" smtClean="0">
                <a:solidFill>
                  <a:schemeClr val="bg1"/>
                </a:solidFill>
                <a:latin typeface="Times New Roman" pitchFamily="18" charset="0"/>
                <a:cs typeface="Times New Roman" pitchFamily="18" charset="0"/>
              </a:rPr>
              <a:t>del </a:t>
            </a:r>
            <a:r>
              <a:rPr lang="es-MX" b="1" dirty="0">
                <a:solidFill>
                  <a:schemeClr val="bg1"/>
                </a:solidFill>
                <a:latin typeface="Times New Roman" pitchFamily="18" charset="0"/>
                <a:cs typeface="Times New Roman" pitchFamily="18" charset="0"/>
              </a:rPr>
              <a:t>Procedimiento de </a:t>
            </a:r>
            <a:r>
              <a:rPr lang="es-MX" b="1" dirty="0" smtClean="0">
                <a:solidFill>
                  <a:schemeClr val="bg1"/>
                </a:solidFill>
                <a:latin typeface="Times New Roman" pitchFamily="18" charset="0"/>
                <a:cs typeface="Times New Roman" pitchFamily="18" charset="0"/>
              </a:rPr>
              <a:t>Responsabilidad Administrativa, derivado </a:t>
            </a:r>
            <a:r>
              <a:rPr lang="es-MX" b="1" dirty="0">
                <a:solidFill>
                  <a:schemeClr val="bg1"/>
                </a:solidFill>
                <a:latin typeface="Times New Roman" pitchFamily="18" charset="0"/>
                <a:cs typeface="Times New Roman" pitchFamily="18" charset="0"/>
              </a:rPr>
              <a:t>de Auditorías a Recursos </a:t>
            </a:r>
            <a:r>
              <a:rPr lang="es-MX" b="1" dirty="0" smtClean="0">
                <a:solidFill>
                  <a:schemeClr val="bg1"/>
                </a:solidFill>
                <a:latin typeface="Times New Roman" pitchFamily="18" charset="0"/>
                <a:cs typeface="Times New Roman" pitchFamily="18" charset="0"/>
              </a:rPr>
              <a:t>Federales</a:t>
            </a:r>
            <a:endParaRPr lang="es-MX" b="1" dirty="0">
              <a:solidFill>
                <a:schemeClr val="bg1"/>
              </a:solidFill>
              <a:latin typeface="Times New Roman" pitchFamily="18" charset="0"/>
              <a:cs typeface="Times New Roman" pitchFamily="18" charset="0"/>
            </a:endParaRPr>
          </a:p>
        </p:txBody>
      </p:sp>
      <p:sp>
        <p:nvSpPr>
          <p:cNvPr id="6" name="5 CuadroTexto"/>
          <p:cNvSpPr txBox="1"/>
          <p:nvPr/>
        </p:nvSpPr>
        <p:spPr>
          <a:xfrm>
            <a:off x="539552" y="2224190"/>
            <a:ext cx="8280920" cy="2031325"/>
          </a:xfrm>
          <a:prstGeom prst="rect">
            <a:avLst/>
          </a:prstGeom>
          <a:solidFill>
            <a:srgbClr val="92D050"/>
          </a:solidFill>
          <a:ln>
            <a:solidFill>
              <a:schemeClr val="bg1">
                <a:lumMod val="85000"/>
              </a:schemeClr>
            </a:solidFill>
          </a:ln>
        </p:spPr>
        <p:txBody>
          <a:bodyPr wrap="square" rtlCol="0">
            <a:spAutoFit/>
          </a:bodyPr>
          <a:lstStyle/>
          <a:p>
            <a:pPr algn="ctr"/>
            <a:endParaRPr lang="es-MX" b="1" dirty="0" smtClean="0">
              <a:latin typeface="Arial" pitchFamily="34" charset="0"/>
              <a:cs typeface="Arial" pitchFamily="34" charset="0"/>
            </a:endParaRPr>
          </a:p>
          <a:p>
            <a:pPr algn="just"/>
            <a:endParaRPr lang="es-MX" dirty="0" smtClean="0">
              <a:solidFill>
                <a:schemeClr val="bg1">
                  <a:lumMod val="50000"/>
                </a:schemeClr>
              </a:solidFill>
              <a:latin typeface="Arial" pitchFamily="34" charset="0"/>
              <a:cs typeface="Arial" pitchFamily="34" charset="0"/>
            </a:endParaRPr>
          </a:p>
          <a:p>
            <a:pPr algn="just"/>
            <a:r>
              <a:rPr lang="es-MX" dirty="0">
                <a:latin typeface="Arial" pitchFamily="34" charset="0"/>
                <a:cs typeface="Arial" pitchFamily="34" charset="0"/>
              </a:rPr>
              <a:t>Acuerdo de Coordinación que celebra la Secretaría de la Función Pública y </a:t>
            </a:r>
            <a:r>
              <a:rPr lang="es-MX" dirty="0" smtClean="0">
                <a:latin typeface="Arial" pitchFamily="34" charset="0"/>
                <a:cs typeface="Arial" pitchFamily="34" charset="0"/>
              </a:rPr>
              <a:t>el  Estado </a:t>
            </a:r>
            <a:r>
              <a:rPr lang="es-MX" dirty="0">
                <a:latin typeface="Arial" pitchFamily="34" charset="0"/>
                <a:cs typeface="Arial" pitchFamily="34" charset="0"/>
              </a:rPr>
              <a:t>de </a:t>
            </a:r>
            <a:r>
              <a:rPr lang="es-MX" dirty="0" smtClean="0">
                <a:latin typeface="Arial" pitchFamily="34" charset="0"/>
                <a:cs typeface="Arial" pitchFamily="34" charset="0"/>
              </a:rPr>
              <a:t>Michoacán de Ocampo, denominado “Fortalecimiento </a:t>
            </a:r>
            <a:r>
              <a:rPr lang="es-MX" dirty="0">
                <a:latin typeface="Arial" pitchFamily="34" charset="0"/>
                <a:cs typeface="Arial" pitchFamily="34" charset="0"/>
              </a:rPr>
              <a:t>del </a:t>
            </a:r>
            <a:r>
              <a:rPr lang="es-MX" dirty="0" smtClean="0">
                <a:latin typeface="Arial" pitchFamily="34" charset="0"/>
                <a:cs typeface="Arial" pitchFamily="34" charset="0"/>
              </a:rPr>
              <a:t>Sistema </a:t>
            </a:r>
            <a:r>
              <a:rPr lang="es-MX" dirty="0">
                <a:latin typeface="Arial" pitchFamily="34" charset="0"/>
                <a:cs typeface="Arial" pitchFamily="34" charset="0"/>
              </a:rPr>
              <a:t>Estatal de Control y Evaluación de la Gestión </a:t>
            </a:r>
            <a:r>
              <a:rPr lang="es-MX" dirty="0" smtClean="0">
                <a:latin typeface="Arial" pitchFamily="34" charset="0"/>
                <a:cs typeface="Arial" pitchFamily="34" charset="0"/>
              </a:rPr>
              <a:t>Pública, </a:t>
            </a:r>
            <a:r>
              <a:rPr lang="es-MX" dirty="0">
                <a:latin typeface="Arial" pitchFamily="34" charset="0"/>
                <a:cs typeface="Arial" pitchFamily="34" charset="0"/>
              </a:rPr>
              <a:t>y Colaboración en Materia de Transparencia y Combate a la </a:t>
            </a:r>
            <a:r>
              <a:rPr lang="es-MX" dirty="0" smtClean="0">
                <a:latin typeface="Arial" pitchFamily="34" charset="0"/>
                <a:cs typeface="Arial" pitchFamily="34" charset="0"/>
              </a:rPr>
              <a:t>Corrupción”, </a:t>
            </a:r>
            <a:r>
              <a:rPr lang="es-MX" dirty="0">
                <a:latin typeface="Arial" pitchFamily="34" charset="0"/>
                <a:cs typeface="Arial" pitchFamily="34" charset="0"/>
              </a:rPr>
              <a:t>publicado en el Diario Oficial de la Federación el 1</a:t>
            </a:r>
            <a:r>
              <a:rPr lang="es-MX" dirty="0" smtClean="0">
                <a:latin typeface="Arial" pitchFamily="34" charset="0"/>
                <a:cs typeface="Arial" pitchFamily="34" charset="0"/>
              </a:rPr>
              <a:t> </a:t>
            </a:r>
            <a:r>
              <a:rPr lang="es-MX" dirty="0">
                <a:latin typeface="Arial" pitchFamily="34" charset="0"/>
                <a:cs typeface="Arial" pitchFamily="34" charset="0"/>
              </a:rPr>
              <a:t>de </a:t>
            </a:r>
            <a:r>
              <a:rPr lang="es-MX" dirty="0" smtClean="0">
                <a:latin typeface="Arial" pitchFamily="34" charset="0"/>
                <a:cs typeface="Arial" pitchFamily="34" charset="0"/>
              </a:rPr>
              <a:t>noviembre </a:t>
            </a:r>
            <a:r>
              <a:rPr lang="es-MX" dirty="0">
                <a:latin typeface="Arial" pitchFamily="34" charset="0"/>
                <a:cs typeface="Arial" pitchFamily="34" charset="0"/>
              </a:rPr>
              <a:t>de </a:t>
            </a:r>
            <a:r>
              <a:rPr lang="es-MX" dirty="0" smtClean="0">
                <a:latin typeface="Arial" pitchFamily="34" charset="0"/>
                <a:cs typeface="Arial" pitchFamily="34" charset="0"/>
              </a:rPr>
              <a:t>2012. </a:t>
            </a:r>
            <a:endParaRPr lang="es-MX" dirty="0">
              <a:latin typeface="Arial" pitchFamily="34" charset="0"/>
              <a:cs typeface="Arial" pitchFamily="34" charset="0"/>
            </a:endParaRPr>
          </a:p>
        </p:txBody>
      </p:sp>
      <p:sp>
        <p:nvSpPr>
          <p:cNvPr id="9"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0"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1"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12" name="Rectangle 8"/>
          <p:cNvSpPr>
            <a:spLocks noChangeArrowheads="1"/>
          </p:cNvSpPr>
          <p:nvPr/>
        </p:nvSpPr>
        <p:spPr bwMode="auto">
          <a:xfrm>
            <a:off x="1260648" y="56809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pic>
        <p:nvPicPr>
          <p:cNvPr id="2057"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228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7"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437112"/>
            <a:ext cx="2016224" cy="1708160"/>
          </a:xfrm>
          <a:prstGeom prst="rect">
            <a:avLst/>
          </a:prstGeom>
        </p:spPr>
      </p:pic>
      <p:sp>
        <p:nvSpPr>
          <p:cNvPr id="8" name="Rectángulo 7"/>
          <p:cNvSpPr/>
          <p:nvPr/>
        </p:nvSpPr>
        <p:spPr>
          <a:xfrm>
            <a:off x="2854444" y="1475492"/>
            <a:ext cx="3035831" cy="369332"/>
          </a:xfrm>
          <a:prstGeom prst="rect">
            <a:avLst/>
          </a:prstGeom>
          <a:solidFill>
            <a:schemeClr val="tx1">
              <a:lumMod val="50000"/>
              <a:lumOff val="50000"/>
            </a:schemeClr>
          </a:solidFill>
        </p:spPr>
        <p:txBody>
          <a:bodyPr wrap="none">
            <a:spAutoFit/>
          </a:bodyPr>
          <a:lstStyle/>
          <a:p>
            <a:pPr lvl="0"/>
            <a:r>
              <a:rPr lang="es-MX" b="1" dirty="0">
                <a:solidFill>
                  <a:schemeClr val="bg1"/>
                </a:solidFill>
                <a:latin typeface="Arial" pitchFamily="34" charset="0"/>
                <a:cs typeface="Arial" pitchFamily="34" charset="0"/>
              </a:rPr>
              <a:t>Informe Final de Auditoría</a:t>
            </a:r>
            <a:endParaRPr lang="es-MX" b="1" dirty="0"/>
          </a:p>
        </p:txBody>
      </p:sp>
      <p:sp>
        <p:nvSpPr>
          <p:cNvPr id="9" name="Conector 8"/>
          <p:cNvSpPr/>
          <p:nvPr/>
        </p:nvSpPr>
        <p:spPr>
          <a:xfrm>
            <a:off x="5292080" y="2066818"/>
            <a:ext cx="3413950" cy="3100496"/>
          </a:xfrm>
          <a:prstGeom prst="flowChartConnector">
            <a:avLst/>
          </a:prstGeom>
          <a:solidFill>
            <a:srgbClr val="0066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p>
          <a:p>
            <a:pPr algn="just"/>
            <a:r>
              <a:rPr lang="es-MX" dirty="0"/>
              <a:t>Las observaciones determinadas de manera conjunta, con la recomendación correctiva y preventiva para su solventación, contienen un resumen claro y preciso de los hallazgos obtenidos.</a:t>
            </a:r>
          </a:p>
          <a:p>
            <a:pPr algn="ctr"/>
            <a:endParaRPr lang="es-MX" dirty="0"/>
          </a:p>
        </p:txBody>
      </p:sp>
      <p:sp>
        <p:nvSpPr>
          <p:cNvPr id="10" name="Conector 9"/>
          <p:cNvSpPr/>
          <p:nvPr/>
        </p:nvSpPr>
        <p:spPr>
          <a:xfrm>
            <a:off x="401524" y="2138896"/>
            <a:ext cx="3018348" cy="3102432"/>
          </a:xfrm>
          <a:prstGeom prst="flowChartConnector">
            <a:avLst/>
          </a:prstGeom>
          <a:solidFill>
            <a:srgbClr val="0066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MX" dirty="0"/>
              <a:t>Se </a:t>
            </a:r>
            <a:r>
              <a:rPr lang="es-MX" dirty="0" smtClean="0"/>
              <a:t>dan </a:t>
            </a:r>
            <a:r>
              <a:rPr lang="es-MX" dirty="0"/>
              <a:t>a conocer los</a:t>
            </a:r>
          </a:p>
          <a:p>
            <a:pPr algn="just"/>
            <a:r>
              <a:rPr lang="es-MX" dirty="0"/>
              <a:t>resultados determinados en la auditoría </a:t>
            </a:r>
            <a:r>
              <a:rPr lang="es-MX" dirty="0" smtClean="0"/>
              <a:t>al </a:t>
            </a:r>
            <a:r>
              <a:rPr lang="es-MX" dirty="0"/>
              <a:t>Titular de la</a:t>
            </a:r>
          </a:p>
          <a:p>
            <a:pPr algn="just"/>
            <a:r>
              <a:rPr lang="es-MX" dirty="0"/>
              <a:t>dependencia o </a:t>
            </a:r>
            <a:r>
              <a:rPr lang="es-MX" dirty="0" smtClean="0"/>
              <a:t>entidad auditada</a:t>
            </a:r>
            <a:endParaRPr lang="es-MX" dirty="0"/>
          </a:p>
        </p:txBody>
      </p:sp>
      <p:sp>
        <p:nvSpPr>
          <p:cNvPr id="11" name="Flecha curvada hacia abajo 10"/>
          <p:cNvSpPr/>
          <p:nvPr/>
        </p:nvSpPr>
        <p:spPr>
          <a:xfrm>
            <a:off x="2987824" y="2212910"/>
            <a:ext cx="2838838" cy="467994"/>
          </a:xfrm>
          <a:prstGeom prst="curvedDownArrow">
            <a:avLst>
              <a:gd name="adj1" fmla="val 25000"/>
              <a:gd name="adj2" fmla="val 113552"/>
              <a:gd name="adj3" fmla="val 25000"/>
            </a:avLst>
          </a:prstGeom>
          <a:solidFill>
            <a:srgbClr val="BF0202"/>
          </a:solidFill>
          <a:ln>
            <a:solidFill>
              <a:srgbClr val="BF020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6661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8 Grupo"/>
          <p:cNvGrpSpPr/>
          <p:nvPr/>
        </p:nvGrpSpPr>
        <p:grpSpPr>
          <a:xfrm>
            <a:off x="7236296" y="2716158"/>
            <a:ext cx="1427360" cy="3089106"/>
            <a:chOff x="611560" y="3645024"/>
            <a:chExt cx="1427360" cy="2664296"/>
          </a:xfrm>
        </p:grpSpPr>
        <p:pic>
          <p:nvPicPr>
            <p:cNvPr id="8"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645024"/>
              <a:ext cx="1427360" cy="1412244"/>
            </a:xfrm>
            <a:prstGeom prst="rect">
              <a:avLst/>
            </a:prstGeom>
          </p:spPr>
        </p:pic>
        <p:pic>
          <p:nvPicPr>
            <p:cNvPr id="9"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5049024"/>
              <a:ext cx="1427360" cy="1260296"/>
            </a:xfrm>
            <a:prstGeom prst="rect">
              <a:avLst/>
            </a:prstGeom>
          </p:spPr>
        </p:pic>
      </p:grpSp>
      <p:sp>
        <p:nvSpPr>
          <p:cNvPr id="10" name="Llamada de flecha hacia abajo 9"/>
          <p:cNvSpPr/>
          <p:nvPr/>
        </p:nvSpPr>
        <p:spPr>
          <a:xfrm>
            <a:off x="971600" y="1514401"/>
            <a:ext cx="3888432" cy="1080120"/>
          </a:xfrm>
          <a:prstGeom prst="downArrowCallout">
            <a:avLst/>
          </a:prstGeom>
          <a:solidFill>
            <a:srgbClr val="006600"/>
          </a:solidFill>
          <a:ln w="38100">
            <a:solidFill>
              <a:srgbClr val="C00000"/>
            </a:solidFill>
          </a:ln>
          <a:effectLst>
            <a:innerShdw blurRad="63500" dist="50800" dir="16200000">
              <a:prstClr val="black">
                <a:alpha val="50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s-MX" b="1" dirty="0" smtClean="0">
              <a:solidFill>
                <a:schemeClr val="bg1"/>
              </a:solidFill>
              <a:latin typeface="Arial" pitchFamily="34" charset="0"/>
              <a:cs typeface="Arial" pitchFamily="34" charset="0"/>
            </a:endParaRPr>
          </a:p>
          <a:p>
            <a:pPr algn="ctr"/>
            <a:r>
              <a:rPr lang="es-MX" b="1" dirty="0" smtClean="0">
                <a:solidFill>
                  <a:schemeClr val="bg1"/>
                </a:solidFill>
                <a:latin typeface="Arial" pitchFamily="34" charset="0"/>
                <a:cs typeface="Arial" pitchFamily="34" charset="0"/>
              </a:rPr>
              <a:t>Seguimiento </a:t>
            </a:r>
            <a:r>
              <a:rPr lang="es-MX" b="1" dirty="0">
                <a:solidFill>
                  <a:schemeClr val="bg1"/>
                </a:solidFill>
                <a:latin typeface="Arial" pitchFamily="34" charset="0"/>
                <a:cs typeface="Arial" pitchFamily="34" charset="0"/>
              </a:rPr>
              <a:t>y </a:t>
            </a:r>
            <a:r>
              <a:rPr lang="es-MX" b="1" dirty="0" smtClean="0">
                <a:solidFill>
                  <a:schemeClr val="bg1"/>
                </a:solidFill>
                <a:latin typeface="Arial" pitchFamily="34" charset="0"/>
                <a:cs typeface="Arial" pitchFamily="34" charset="0"/>
              </a:rPr>
              <a:t>Solventación</a:t>
            </a:r>
            <a:r>
              <a:rPr lang="es-MX" b="1" dirty="0">
                <a:solidFill>
                  <a:schemeClr val="bg1">
                    <a:lumMod val="50000"/>
                  </a:schemeClr>
                </a:solidFill>
                <a:latin typeface="Arial" pitchFamily="34" charset="0"/>
                <a:cs typeface="Arial" pitchFamily="34" charset="0"/>
              </a:rPr>
              <a:t>.</a:t>
            </a:r>
          </a:p>
          <a:p>
            <a:pPr algn="ctr"/>
            <a:endParaRPr lang="es-MX" dirty="0"/>
          </a:p>
        </p:txBody>
      </p:sp>
      <p:sp>
        <p:nvSpPr>
          <p:cNvPr id="11" name="Pentágono 10"/>
          <p:cNvSpPr/>
          <p:nvPr/>
        </p:nvSpPr>
        <p:spPr>
          <a:xfrm>
            <a:off x="352598" y="2636912"/>
            <a:ext cx="6269931" cy="1080120"/>
          </a:xfrm>
          <a:prstGeom prst="homePlate">
            <a:avLst/>
          </a:prstGeom>
          <a:solidFill>
            <a:schemeClr val="tx1">
              <a:lumMod val="50000"/>
              <a:lumOff val="50000"/>
            </a:schemeClr>
          </a:solidFill>
          <a:ln w="38100">
            <a:solidFill>
              <a:srgbClr val="C00000"/>
            </a:solidFill>
          </a:ln>
          <a:effectLst>
            <a:innerShdw blurRad="63500" dist="50800" dir="16200000">
              <a:prstClr val="black">
                <a:alpha val="5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MX" sz="1400" dirty="0" smtClean="0">
              <a:latin typeface="Arial" panose="020B0604020202020204" pitchFamily="34" charset="0"/>
              <a:cs typeface="Arial" panose="020B0604020202020204" pitchFamily="34" charset="0"/>
            </a:endParaRPr>
          </a:p>
          <a:p>
            <a:pPr algn="just"/>
            <a:r>
              <a:rPr lang="es-MX" sz="1500" dirty="0" smtClean="0">
                <a:latin typeface="Arial" panose="020B0604020202020204" pitchFamily="34" charset="0"/>
                <a:cs typeface="Arial" panose="020B0604020202020204" pitchFamily="34" charset="0"/>
              </a:rPr>
              <a:t>El Órgano Estatal de Control verificará </a:t>
            </a:r>
            <a:r>
              <a:rPr lang="es-MX" sz="1500" dirty="0">
                <a:latin typeface="Arial" panose="020B0604020202020204" pitchFamily="34" charset="0"/>
                <a:cs typeface="Arial" panose="020B0604020202020204" pitchFamily="34" charset="0"/>
              </a:rPr>
              <a:t>que las unidades auditadas atiendan en los términos y plazos acordados las recomendaciones preventivas y correctivas, con el objeto de solucionar la problemática detectada.</a:t>
            </a:r>
          </a:p>
          <a:p>
            <a:pPr algn="ctr"/>
            <a:endParaRPr lang="es-MX" dirty="0"/>
          </a:p>
        </p:txBody>
      </p:sp>
      <p:sp>
        <p:nvSpPr>
          <p:cNvPr id="14" name="Pentágono 13"/>
          <p:cNvSpPr/>
          <p:nvPr/>
        </p:nvSpPr>
        <p:spPr>
          <a:xfrm>
            <a:off x="385361" y="5092062"/>
            <a:ext cx="6237168" cy="929225"/>
          </a:xfrm>
          <a:prstGeom prst="homePlate">
            <a:avLst/>
          </a:prstGeom>
          <a:solidFill>
            <a:schemeClr val="tx1">
              <a:lumMod val="50000"/>
              <a:lumOff val="50000"/>
            </a:schemeClr>
          </a:solidFill>
          <a:ln w="38100">
            <a:solidFill>
              <a:srgbClr val="C00000"/>
            </a:solidFill>
          </a:ln>
          <a:effectLst>
            <a:innerShdw blurRad="63500" dist="50800" dir="16200000">
              <a:prstClr val="black">
                <a:alpha val="5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just"/>
            <a:r>
              <a:rPr lang="es-MX" sz="1500" dirty="0" smtClean="0">
                <a:latin typeface="Arial" panose="020B0604020202020204" pitchFamily="34" charset="0"/>
                <a:cs typeface="Arial" panose="020B0604020202020204" pitchFamily="34" charset="0"/>
              </a:rPr>
              <a:t>Los </a:t>
            </a:r>
            <a:r>
              <a:rPr lang="es-MX" sz="1500" dirty="0">
                <a:latin typeface="Arial" panose="020B0604020202020204" pitchFamily="34" charset="0"/>
                <a:cs typeface="Arial" panose="020B0604020202020204" pitchFamily="34" charset="0"/>
              </a:rPr>
              <a:t>auditores </a:t>
            </a:r>
            <a:r>
              <a:rPr lang="es-MX" sz="1500" dirty="0" smtClean="0">
                <a:latin typeface="Arial" panose="020B0604020202020204" pitchFamily="34" charset="0"/>
                <a:cs typeface="Arial" panose="020B0604020202020204" pitchFamily="34" charset="0"/>
              </a:rPr>
              <a:t>recopilarán y analizarán </a:t>
            </a:r>
            <a:r>
              <a:rPr lang="es-MX" sz="1500" dirty="0">
                <a:latin typeface="Arial" panose="020B0604020202020204" pitchFamily="34" charset="0"/>
                <a:cs typeface="Arial" panose="020B0604020202020204" pitchFamily="34" charset="0"/>
              </a:rPr>
              <a:t>la información y evaluarán los resultados</a:t>
            </a:r>
            <a:r>
              <a:rPr lang="es-MX" sz="1500" dirty="0" smtClean="0">
                <a:latin typeface="Arial" panose="020B0604020202020204" pitchFamily="34" charset="0"/>
                <a:cs typeface="Arial" panose="020B0604020202020204" pitchFamily="34" charset="0"/>
              </a:rPr>
              <a:t>, </a:t>
            </a:r>
            <a:r>
              <a:rPr lang="es-MX" sz="1500" dirty="0">
                <a:latin typeface="Arial" panose="020B0604020202020204" pitchFamily="34" charset="0"/>
                <a:cs typeface="Arial" panose="020B0604020202020204" pitchFamily="34" charset="0"/>
              </a:rPr>
              <a:t>para contar con la </a:t>
            </a:r>
            <a:r>
              <a:rPr lang="es-MX" sz="1500" dirty="0" smtClean="0">
                <a:latin typeface="Arial" panose="020B0604020202020204" pitchFamily="34" charset="0"/>
                <a:cs typeface="Arial" panose="020B0604020202020204" pitchFamily="34" charset="0"/>
              </a:rPr>
              <a:t>evidencia suficiente</a:t>
            </a:r>
            <a:r>
              <a:rPr lang="es-MX" sz="1500" dirty="0">
                <a:latin typeface="Arial" panose="020B0604020202020204" pitchFamily="34" charset="0"/>
                <a:cs typeface="Arial" panose="020B0604020202020204" pitchFamily="34" charset="0"/>
              </a:rPr>
              <a:t>, </a:t>
            </a:r>
            <a:r>
              <a:rPr lang="es-MX" sz="1500" dirty="0" smtClean="0">
                <a:latin typeface="Arial" panose="020B0604020202020204" pitchFamily="34" charset="0"/>
                <a:cs typeface="Arial" panose="020B0604020202020204" pitchFamily="34" charset="0"/>
              </a:rPr>
              <a:t>que acredite la solventación de la observación.</a:t>
            </a:r>
            <a:endParaRPr lang="es-MX" sz="1500" dirty="0"/>
          </a:p>
        </p:txBody>
      </p:sp>
      <p:sp>
        <p:nvSpPr>
          <p:cNvPr id="16" name="Pentágono 15"/>
          <p:cNvSpPr/>
          <p:nvPr/>
        </p:nvSpPr>
        <p:spPr>
          <a:xfrm>
            <a:off x="385361" y="3933056"/>
            <a:ext cx="6237168" cy="921629"/>
          </a:xfrm>
          <a:prstGeom prst="homePlate">
            <a:avLst/>
          </a:prstGeom>
          <a:solidFill>
            <a:srgbClr val="C00000"/>
          </a:solidFill>
          <a:ln w="38100">
            <a:solidFill>
              <a:srgbClr val="006600"/>
            </a:solidFill>
          </a:ln>
          <a:effectLst>
            <a:innerShdw blurRad="63500" dist="50800" dir="16200000">
              <a:prstClr val="black">
                <a:alpha val="5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just"/>
            <a:r>
              <a:rPr lang="es-MX" sz="1500" dirty="0" smtClean="0">
                <a:latin typeface="Arial" panose="020B0604020202020204" pitchFamily="34" charset="0"/>
                <a:cs typeface="Arial" panose="020B0604020202020204" pitchFamily="34" charset="0"/>
              </a:rPr>
              <a:t>El </a:t>
            </a:r>
            <a:r>
              <a:rPr lang="es-MX" sz="1500" dirty="0">
                <a:latin typeface="Arial" panose="020B0604020202020204" pitchFamily="34" charset="0"/>
                <a:cs typeface="Arial" panose="020B0604020202020204" pitchFamily="34" charset="0"/>
              </a:rPr>
              <a:t>Órgano Estatal de </a:t>
            </a:r>
            <a:r>
              <a:rPr lang="es-MX" sz="1500" dirty="0" smtClean="0">
                <a:latin typeface="Arial" panose="020B0604020202020204" pitchFamily="34" charset="0"/>
                <a:cs typeface="Arial" panose="020B0604020202020204" pitchFamily="34" charset="0"/>
              </a:rPr>
              <a:t>Control recopila y envía a la UORCS los informes y documentación que acredite el cumplimiento de las observaciones determinadas, acompañadas del dictamen emitido por el propio Órgano de Control del Estado. </a:t>
            </a:r>
            <a:endParaRPr lang="es-MX" sz="1500" dirty="0"/>
          </a:p>
        </p:txBody>
      </p:sp>
    </p:spTree>
    <p:extLst>
      <p:ext uri="{BB962C8B-B14F-4D97-AF65-F5344CB8AC3E}">
        <p14:creationId xmlns:p14="http://schemas.microsoft.com/office/powerpoint/2010/main" val="3184836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Pentágono 6"/>
          <p:cNvSpPr/>
          <p:nvPr/>
        </p:nvSpPr>
        <p:spPr>
          <a:xfrm>
            <a:off x="305094" y="1772816"/>
            <a:ext cx="4626946" cy="2448272"/>
          </a:xfrm>
          <a:prstGeom prst="homePlate">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just"/>
            <a:r>
              <a:rPr lang="es-MX" b="1" dirty="0" smtClean="0"/>
              <a:t>CÉDULAS DE SEGUIMIENTO</a:t>
            </a:r>
          </a:p>
          <a:p>
            <a:pPr algn="just"/>
            <a:endParaRPr lang="es-MX" dirty="0" smtClean="0"/>
          </a:p>
          <a:p>
            <a:pPr algn="just"/>
            <a:r>
              <a:rPr lang="es-MX" dirty="0" smtClean="0"/>
              <a:t>Hacen </a:t>
            </a:r>
            <a:r>
              <a:rPr lang="es-MX" dirty="0"/>
              <a:t>referencia al avance en la atención de </a:t>
            </a:r>
            <a:r>
              <a:rPr lang="es-MX" dirty="0" smtClean="0"/>
              <a:t>las observaciones </a:t>
            </a:r>
            <a:r>
              <a:rPr lang="es-MX" dirty="0"/>
              <a:t>hechas por </a:t>
            </a:r>
            <a:r>
              <a:rPr lang="es-MX" dirty="0" smtClean="0"/>
              <a:t>la UORCS, en la que se establece si las acciones implantadas </a:t>
            </a:r>
            <a:r>
              <a:rPr lang="es-MX" dirty="0"/>
              <a:t>por la </a:t>
            </a:r>
            <a:r>
              <a:rPr lang="es-MX" dirty="0" smtClean="0"/>
              <a:t>unidad auditada </a:t>
            </a:r>
            <a:r>
              <a:rPr lang="es-MX" dirty="0"/>
              <a:t>permitieron la </a:t>
            </a:r>
            <a:r>
              <a:rPr lang="es-MX" dirty="0" smtClean="0"/>
              <a:t>atención de las observaciones determinadas.</a:t>
            </a:r>
            <a:endParaRPr lang="es-MX" dirty="0"/>
          </a:p>
        </p:txBody>
      </p:sp>
      <p:sp>
        <p:nvSpPr>
          <p:cNvPr id="8" name="Cheurón 7"/>
          <p:cNvSpPr/>
          <p:nvPr/>
        </p:nvSpPr>
        <p:spPr>
          <a:xfrm>
            <a:off x="3792310" y="1772816"/>
            <a:ext cx="5172178" cy="2448272"/>
          </a:xfrm>
          <a:prstGeom prst="chevron">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r>
              <a:rPr lang="es-MX" b="1" dirty="0" smtClean="0"/>
              <a:t>OFICIO DE SEGUIMIENTO</a:t>
            </a:r>
          </a:p>
          <a:p>
            <a:endParaRPr lang="es-MX" dirty="0" smtClean="0"/>
          </a:p>
          <a:p>
            <a:pPr algn="just"/>
            <a:r>
              <a:rPr lang="es-MX" dirty="0" smtClean="0"/>
              <a:t>La UORCS informa </a:t>
            </a:r>
            <a:r>
              <a:rPr lang="es-MX" dirty="0"/>
              <a:t>los resultados </a:t>
            </a:r>
            <a:r>
              <a:rPr lang="es-MX" dirty="0" smtClean="0"/>
              <a:t>obtenidos </a:t>
            </a:r>
            <a:r>
              <a:rPr lang="es-MX" dirty="0"/>
              <a:t>en </a:t>
            </a:r>
            <a:r>
              <a:rPr lang="es-MX" dirty="0" smtClean="0"/>
              <a:t>el seguimiento </a:t>
            </a:r>
            <a:r>
              <a:rPr lang="es-MX" dirty="0"/>
              <a:t>al Titular de la unidad </a:t>
            </a:r>
            <a:r>
              <a:rPr lang="es-MX" dirty="0" smtClean="0"/>
              <a:t>auditada, </a:t>
            </a:r>
            <a:r>
              <a:rPr lang="es-MX" dirty="0"/>
              <a:t>anexando para tal efecto las cédulas de </a:t>
            </a:r>
            <a:r>
              <a:rPr lang="es-MX" dirty="0" smtClean="0"/>
              <a:t>seguimiento</a:t>
            </a:r>
            <a:r>
              <a:rPr lang="es-MX" dirty="0"/>
              <a:t>.</a:t>
            </a:r>
            <a:endParaRPr lang="es-MX" dirty="0">
              <a:solidFill>
                <a:schemeClr val="tx1"/>
              </a:solidFill>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4269860"/>
            <a:ext cx="1819486" cy="1819486"/>
          </a:xfrm>
          <a:prstGeom prst="rect">
            <a:avLst/>
          </a:prstGeom>
        </p:spPr>
      </p:pic>
    </p:spTree>
    <p:extLst>
      <p:ext uri="{BB962C8B-B14F-4D97-AF65-F5344CB8AC3E}">
        <p14:creationId xmlns:p14="http://schemas.microsoft.com/office/powerpoint/2010/main" val="168475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2"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3"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3" name="Rectángulo redondeado 2"/>
          <p:cNvSpPr/>
          <p:nvPr/>
        </p:nvSpPr>
        <p:spPr>
          <a:xfrm>
            <a:off x="1691680" y="2890276"/>
            <a:ext cx="5904656" cy="10598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white"/>
                </a:solidFill>
                <a:latin typeface="+mj-lt"/>
                <a:cs typeface="Arial" pitchFamily="34" charset="0"/>
              </a:rPr>
              <a:t>Sistema </a:t>
            </a:r>
            <a:r>
              <a:rPr lang="es-MX" sz="2800" b="1" dirty="0">
                <a:solidFill>
                  <a:prstClr val="white"/>
                </a:solidFill>
                <a:latin typeface="+mj-lt"/>
                <a:cs typeface="Arial" pitchFamily="34" charset="0"/>
              </a:rPr>
              <a:t>Nacional Anticorrupción</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59" y="1314066"/>
            <a:ext cx="2285714" cy="787302"/>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11" y="4353726"/>
            <a:ext cx="2258880" cy="787304"/>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158" y="4408569"/>
            <a:ext cx="2141699" cy="732461"/>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880" y="1424291"/>
            <a:ext cx="2153100" cy="744025"/>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4231922"/>
            <a:ext cx="1296144" cy="1018757"/>
          </a:xfrm>
          <a:prstGeom prst="rect">
            <a:avLst/>
          </a:prstGeom>
        </p:spPr>
      </p:pic>
      <p:sp>
        <p:nvSpPr>
          <p:cNvPr id="6" name="Marcador de número de diapositiva 5"/>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23</a:t>
            </a:fld>
            <a:endParaRPr lang="es-MX" dirty="0">
              <a:solidFill>
                <a:prstClr val="black">
                  <a:tint val="75000"/>
                </a:prstClr>
              </a:solidFill>
            </a:endParaRPr>
          </a:p>
        </p:txBody>
      </p:sp>
      <p:sp>
        <p:nvSpPr>
          <p:cNvPr id="14" name="CuadroTexto 13"/>
          <p:cNvSpPr txBox="1"/>
          <p:nvPr/>
        </p:nvSpPr>
        <p:spPr>
          <a:xfrm flipH="1">
            <a:off x="3317708" y="5599425"/>
            <a:ext cx="1687477" cy="523220"/>
          </a:xfrm>
          <a:prstGeom prst="rect">
            <a:avLst/>
          </a:prstGeom>
          <a:noFill/>
          <a:ln>
            <a:solidFill>
              <a:schemeClr val="bg1">
                <a:lumMod val="85000"/>
              </a:schemeClr>
            </a:solidFill>
          </a:ln>
        </p:spPr>
        <p:txBody>
          <a:bodyPr wrap="square" rtlCol="0">
            <a:spAutoFit/>
          </a:bodyPr>
          <a:lstStyle/>
          <a:p>
            <a:pPr algn="ctr"/>
            <a:r>
              <a:rPr lang="es-MX" sz="1400" dirty="0" smtClean="0">
                <a:solidFill>
                  <a:schemeClr val="bg1">
                    <a:lumMod val="50000"/>
                  </a:schemeClr>
                </a:solidFill>
                <a:latin typeface="Soberana Sans" pitchFamily="50" charset="0"/>
                <a:cs typeface="Times New Roman" pitchFamily="18" charset="0"/>
              </a:rPr>
              <a:t>2018</a:t>
            </a:r>
          </a:p>
          <a:p>
            <a:pPr algn="ctr"/>
            <a:endParaRPr lang="es-MX" sz="1400" dirty="0" smtClean="0">
              <a:solidFill>
                <a:schemeClr val="bg1">
                  <a:lumMod val="50000"/>
                </a:schemeClr>
              </a:solidFill>
              <a:latin typeface="Soberana Sans" pitchFamily="50" charset="0"/>
              <a:cs typeface="Times New Roman" pitchFamily="18" charset="0"/>
            </a:endParaRPr>
          </a:p>
        </p:txBody>
      </p:sp>
    </p:spTree>
    <p:extLst>
      <p:ext uri="{BB962C8B-B14F-4D97-AF65-F5344CB8AC3E}">
        <p14:creationId xmlns:p14="http://schemas.microsoft.com/office/powerpoint/2010/main" val="323118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20895102"/>
              </p:ext>
            </p:extLst>
          </p:nvPr>
        </p:nvGraphicFramePr>
        <p:xfrm>
          <a:off x="1798809" y="1276732"/>
          <a:ext cx="7101351" cy="41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2 Imagen" descr="logo sf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26338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5" name="Rectangle 3"/>
          <p:cNvSpPr>
            <a:spLocks noChangeArrowheads="1"/>
          </p:cNvSpPr>
          <p:nvPr/>
        </p:nvSpPr>
        <p:spPr bwMode="auto">
          <a:xfrm>
            <a:off x="8409187" y="6469805"/>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26338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4" name="Rectángulo redondeado 13"/>
          <p:cNvSpPr/>
          <p:nvPr/>
        </p:nvSpPr>
        <p:spPr>
          <a:xfrm>
            <a:off x="352598" y="332656"/>
            <a:ext cx="5587554" cy="7920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7 Leyes del Sistema </a:t>
            </a:r>
            <a:r>
              <a:rPr lang="es-MX" b="1" dirty="0">
                <a:solidFill>
                  <a:prstClr val="white"/>
                </a:solidFill>
                <a:cs typeface="Arial" pitchFamily="34" charset="0"/>
              </a:rPr>
              <a:t>Nacional Anticorrupción</a:t>
            </a:r>
          </a:p>
        </p:txBody>
      </p:sp>
      <p:sp>
        <p:nvSpPr>
          <p:cNvPr id="16" name="Flecha a la derecha con bandas 15"/>
          <p:cNvSpPr/>
          <p:nvPr/>
        </p:nvSpPr>
        <p:spPr>
          <a:xfrm>
            <a:off x="149397" y="2987580"/>
            <a:ext cx="1446211" cy="1025620"/>
          </a:xfrm>
          <a:prstGeom prst="stripedRightArrow">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rPr>
              <a:t>Por el que se expide</a:t>
            </a:r>
          </a:p>
        </p:txBody>
      </p:sp>
      <p:sp>
        <p:nvSpPr>
          <p:cNvPr id="3" name="Marcador de número de diapositiva 2"/>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24</a:t>
            </a:fld>
            <a:endParaRPr lang="es-MX" dirty="0">
              <a:solidFill>
                <a:prstClr val="black">
                  <a:tint val="75000"/>
                </a:prstClr>
              </a:solidFill>
            </a:endParaRPr>
          </a:p>
        </p:txBody>
      </p:sp>
    </p:spTree>
    <p:extLst>
      <p:ext uri="{BB962C8B-B14F-4D97-AF65-F5344CB8AC3E}">
        <p14:creationId xmlns:p14="http://schemas.microsoft.com/office/powerpoint/2010/main" val="553675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9194" y="2970861"/>
            <a:ext cx="8208912" cy="830997"/>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MX" sz="2400" b="1" spc="-150" dirty="0">
                <a:solidFill>
                  <a:prstClr val="white"/>
                </a:solidFill>
                <a:latin typeface="+mj-lt"/>
                <a:cs typeface="Arial" pitchFamily="34" charset="0"/>
              </a:rPr>
              <a:t>LEY GENERAL </a:t>
            </a:r>
            <a:endParaRPr lang="es-MX" sz="2400" b="1" spc="-150" dirty="0" smtClean="0">
              <a:solidFill>
                <a:prstClr val="white"/>
              </a:solidFill>
              <a:latin typeface="+mj-lt"/>
              <a:cs typeface="Arial" pitchFamily="34" charset="0"/>
            </a:endParaRPr>
          </a:p>
          <a:p>
            <a:pPr algn="ctr"/>
            <a:r>
              <a:rPr lang="es-MX" sz="2400" b="1" spc="-150" dirty="0" smtClean="0">
                <a:solidFill>
                  <a:prstClr val="white"/>
                </a:solidFill>
                <a:latin typeface="+mj-lt"/>
                <a:cs typeface="Arial" pitchFamily="34" charset="0"/>
              </a:rPr>
              <a:t>DE </a:t>
            </a:r>
            <a:r>
              <a:rPr lang="es-MX" sz="2400" b="1" spc="-150" dirty="0">
                <a:solidFill>
                  <a:prstClr val="white"/>
                </a:solidFill>
                <a:latin typeface="+mj-lt"/>
                <a:cs typeface="Arial" pitchFamily="34" charset="0"/>
              </a:rPr>
              <a:t>RESPONSABILIDADES ADMINISTRATIVAS</a:t>
            </a:r>
          </a:p>
        </p:txBody>
      </p:sp>
      <p:pic>
        <p:nvPicPr>
          <p:cNvPr id="9"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240" y="836714"/>
            <a:ext cx="4284000" cy="135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25</a:t>
            </a:fld>
            <a:endParaRPr lang="es-MX" dirty="0">
              <a:solidFill>
                <a:prstClr val="black">
                  <a:tint val="75000"/>
                </a:prstClr>
              </a:solidFill>
            </a:endParaRPr>
          </a:p>
        </p:txBody>
      </p:sp>
      <p:sp>
        <p:nvSpPr>
          <p:cNvPr id="8"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0"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1" name="Rectangle 4"/>
          <p:cNvSpPr>
            <a:spLocks noChangeArrowheads="1"/>
          </p:cNvSpPr>
          <p:nvPr/>
        </p:nvSpPr>
        <p:spPr bwMode="auto">
          <a:xfrm>
            <a:off x="432583" y="61127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Tree>
    <p:extLst>
      <p:ext uri="{BB962C8B-B14F-4D97-AF65-F5344CB8AC3E}">
        <p14:creationId xmlns:p14="http://schemas.microsoft.com/office/powerpoint/2010/main" val="1131141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3" y="1196753"/>
            <a:ext cx="8184037" cy="4524315"/>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square">
            <a:spAutoFit/>
          </a:bodyPr>
          <a:lstStyle/>
          <a:p>
            <a:pPr algn="ctr"/>
            <a:r>
              <a:rPr lang="es-MX" b="1" dirty="0">
                <a:solidFill>
                  <a:srgbClr val="525252"/>
                </a:solidFill>
                <a:latin typeface="Arial" pitchFamily="34" charset="0"/>
                <a:cs typeface="Arial" pitchFamily="34" charset="0"/>
              </a:rPr>
              <a:t>TRANSITORIOS</a:t>
            </a:r>
          </a:p>
          <a:p>
            <a:pPr algn="ctr"/>
            <a:endParaRPr lang="es-MX" b="1" dirty="0">
              <a:solidFill>
                <a:srgbClr val="525252"/>
              </a:solidFill>
              <a:latin typeface="Arial" pitchFamily="34" charset="0"/>
              <a:cs typeface="Arial" pitchFamily="34" charset="0"/>
            </a:endParaRPr>
          </a:p>
          <a:p>
            <a:pPr algn="just"/>
            <a:r>
              <a:rPr lang="es-MX" b="1" dirty="0"/>
              <a:t>Segundo. </a:t>
            </a:r>
            <a:r>
              <a:rPr lang="es-MX" dirty="0"/>
              <a:t>Dentro del año siguiente a la entrada en vigor del presente Decreto, el Congreso de la Unión y las Legislaturas de las entidades federativas, en el ámbito de sus respectivas competencias, deberán expedir las leyes y realizar las adecuaciones normativas correspondientes de conformidad con lo previsto en el presente Decreto.</a:t>
            </a:r>
          </a:p>
          <a:p>
            <a:pPr algn="just"/>
            <a:endParaRPr lang="es-MX" b="1" dirty="0">
              <a:solidFill>
                <a:srgbClr val="525252"/>
              </a:solidFill>
              <a:latin typeface="Arial" pitchFamily="34" charset="0"/>
              <a:cs typeface="Arial" pitchFamily="34" charset="0"/>
            </a:endParaRPr>
          </a:p>
          <a:p>
            <a:pPr algn="just"/>
            <a:r>
              <a:rPr lang="es-MX" b="1" dirty="0"/>
              <a:t>Tercero.</a:t>
            </a:r>
            <a:r>
              <a:rPr lang="es-MX" dirty="0"/>
              <a:t> </a:t>
            </a:r>
            <a:r>
              <a:rPr lang="es-MX" u="sng" dirty="0"/>
              <a:t>La Ley General de Responsabilidades Administrativas entrará en vigor al año siguiente de la entrada en vigor del presente Decreto</a:t>
            </a:r>
            <a:r>
              <a:rPr lang="es-MX" dirty="0"/>
              <a:t>. </a:t>
            </a:r>
            <a:endParaRPr lang="es-MX" dirty="0" smtClean="0"/>
          </a:p>
          <a:p>
            <a:pPr algn="just"/>
            <a:endParaRPr lang="es-MX" dirty="0"/>
          </a:p>
          <a:p>
            <a:pPr algn="just"/>
            <a:r>
              <a:rPr lang="es-MX" dirty="0" smtClean="0"/>
              <a:t>En </a:t>
            </a:r>
            <a:r>
              <a:rPr lang="es-MX" dirty="0"/>
              <a:t>tanto entra en vigor la Ley a que se refiere el presente Transitorio, continuará aplicándose la legislación en materia de Responsabilidades Administrativas, en el ámbito federal y de las entidades federativas, que se encuentre vigente a la fecha de entrada en vigor del presente Decreto.</a:t>
            </a:r>
          </a:p>
          <a:p>
            <a:pPr algn="just"/>
            <a:endParaRPr lang="es-ES" dirty="0"/>
          </a:p>
          <a:p>
            <a:pPr algn="ctr"/>
            <a:r>
              <a:rPr lang="es-ES_tradnl" dirty="0"/>
              <a:t> </a:t>
            </a:r>
            <a:r>
              <a:rPr lang="es-ES_tradnl" b="1" dirty="0"/>
              <a:t>D.O.F. 18/07/2016</a:t>
            </a:r>
            <a:endParaRPr lang="es-MX" b="1" dirty="0">
              <a:solidFill>
                <a:srgbClr val="7F7F7F"/>
              </a:solidFill>
              <a:latin typeface="Arial" pitchFamily="34" charset="0"/>
              <a:cs typeface="Arial" pitchFamily="34" charset="0"/>
            </a:endParaRPr>
          </a:p>
        </p:txBody>
      </p:sp>
      <p:sp>
        <p:nvSpPr>
          <p:cNvPr id="5123"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5124"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5125"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5126" name="Rectangle 8"/>
          <p:cNvSpPr>
            <a:spLocks noChangeArrowheads="1"/>
          </p:cNvSpPr>
          <p:nvPr/>
        </p:nvSpPr>
        <p:spPr bwMode="auto">
          <a:xfrm>
            <a:off x="1260475" y="5681663"/>
            <a:ext cx="9144000" cy="457200"/>
          </a:xfrm>
          <a:prstGeom prst="rect">
            <a:avLst/>
          </a:prstGeom>
          <a:noFill/>
          <a:ln w="9525">
            <a:noFill/>
            <a:miter lim="800000"/>
            <a:headEnd/>
            <a:tailEnd/>
          </a:ln>
          <a:effectLst/>
        </p:spPr>
        <p:txBody>
          <a:bodyPr wrap="none" anchor="ctr">
            <a:spAutoFit/>
          </a:bodyPr>
          <a:lstStyle/>
          <a:p>
            <a:endParaRPr lang="es-ES"/>
          </a:p>
        </p:txBody>
      </p:sp>
      <p:pic>
        <p:nvPicPr>
          <p:cNvPr id="5127"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3607195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
        <p:nvSpPr>
          <p:cNvPr id="2" name="Rectángulo redondeado 1"/>
          <p:cNvSpPr/>
          <p:nvPr/>
        </p:nvSpPr>
        <p:spPr>
          <a:xfrm>
            <a:off x="1403652" y="1412776"/>
            <a:ext cx="6552727" cy="61267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Es de orden público y de observancia general en toda la República </a:t>
            </a:r>
            <a:r>
              <a:rPr lang="es-MX" dirty="0" smtClean="0">
                <a:solidFill>
                  <a:schemeClr val="bg1"/>
                </a:solidFill>
              </a:rPr>
              <a:t>Art 1</a:t>
            </a:r>
            <a:endParaRPr lang="es-MX" dirty="0">
              <a:solidFill>
                <a:schemeClr val="bg1"/>
              </a:solidFill>
            </a:endParaRPr>
          </a:p>
        </p:txBody>
      </p:sp>
      <p:sp>
        <p:nvSpPr>
          <p:cNvPr id="16" name="Redondear rectángulo de esquina diagonal 15"/>
          <p:cNvSpPr/>
          <p:nvPr/>
        </p:nvSpPr>
        <p:spPr>
          <a:xfrm>
            <a:off x="1403649" y="3068960"/>
            <a:ext cx="6552728" cy="2808312"/>
          </a:xfrm>
          <a:prstGeom prst="round2DiagRect">
            <a:avLst>
              <a:gd name="adj1" fmla="val 35480"/>
              <a:gd name="adj2" fmla="val 0"/>
            </a:avLst>
          </a:prstGeom>
          <a:solidFill>
            <a:schemeClr val="bg1">
              <a:lumMod val="65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rgbClr val="C00000"/>
                </a:solidFill>
              </a:rPr>
              <a:t>Distribuir competencias entre los órdenes de gobierno </a:t>
            </a:r>
            <a:r>
              <a:rPr lang="es-MX" dirty="0">
                <a:solidFill>
                  <a:prstClr val="black"/>
                </a:solidFill>
              </a:rPr>
              <a:t>para establecer las responsabilidades administrativas de los servidores públicos, sus obligaciones, las sanciones aplicables por los actos u omisiones en que estos incurran y las que correspondan a los particulares vinculados con faltas administrativas graves, así como los procedimientos para su aplicación.</a:t>
            </a:r>
          </a:p>
        </p:txBody>
      </p:sp>
      <p:sp>
        <p:nvSpPr>
          <p:cNvPr id="4" name="Llamada con línea 3 (borde y barra de énfasis) 3"/>
          <p:cNvSpPr/>
          <p:nvPr/>
        </p:nvSpPr>
        <p:spPr>
          <a:xfrm>
            <a:off x="791581" y="2286300"/>
            <a:ext cx="1224136" cy="482225"/>
          </a:xfrm>
          <a:prstGeom prst="accentBorderCallout3">
            <a:avLst>
              <a:gd name="adj1" fmla="val 21278"/>
              <a:gd name="adj2" fmla="val 133"/>
              <a:gd name="adj3" fmla="val 18750"/>
              <a:gd name="adj4" fmla="val -16667"/>
              <a:gd name="adj5" fmla="val 100000"/>
              <a:gd name="adj6" fmla="val -16667"/>
              <a:gd name="adj7" fmla="val 278276"/>
              <a:gd name="adj8" fmla="val 58845"/>
            </a:avLst>
          </a:prstGeom>
          <a:solidFill>
            <a:srgbClr val="C00000"/>
          </a:solidFill>
          <a:ln>
            <a:solidFill>
              <a:srgbClr val="C0000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Objeto</a:t>
            </a:r>
          </a:p>
        </p:txBody>
      </p:sp>
      <p:sp>
        <p:nvSpPr>
          <p:cNvPr id="3" name="Marcador de número de diapositiva 2"/>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27</a:t>
            </a:fld>
            <a:endParaRPr lang="es-MX" dirty="0">
              <a:solidFill>
                <a:prstClr val="black">
                  <a:tint val="75000"/>
                </a:prstClr>
              </a:solidFill>
            </a:endParaRPr>
          </a:p>
        </p:txBody>
      </p:sp>
    </p:spTree>
    <p:extLst>
      <p:ext uri="{BB962C8B-B14F-4D97-AF65-F5344CB8AC3E}">
        <p14:creationId xmlns:p14="http://schemas.microsoft.com/office/powerpoint/2010/main" val="1306122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ino horizontal 4"/>
          <p:cNvSpPr/>
          <p:nvPr/>
        </p:nvSpPr>
        <p:spPr>
          <a:xfrm>
            <a:off x="395288" y="981075"/>
            <a:ext cx="5935662" cy="1943100"/>
          </a:xfrm>
          <a:prstGeom prst="horizontalScroll">
            <a:avLst>
              <a:gd name="adj" fmla="val 2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2000" dirty="0">
                <a:latin typeface="Arial" panose="020B0604020202020204" pitchFamily="34" charset="0"/>
                <a:cs typeface="Arial" panose="020B0604020202020204" pitchFamily="34" charset="0"/>
              </a:rPr>
              <a:t>NORMATIVIDAD SUPLETORIA</a:t>
            </a:r>
          </a:p>
        </p:txBody>
      </p:sp>
      <p:graphicFrame>
        <p:nvGraphicFramePr>
          <p:cNvPr id="2" name="Diagrama 1"/>
          <p:cNvGraphicFramePr/>
          <p:nvPr>
            <p:extLst>
              <p:ext uri="{D42A27DB-BD31-4B8C-83A1-F6EECF244321}">
                <p14:modId xmlns:p14="http://schemas.microsoft.com/office/powerpoint/2010/main" val="38664451"/>
              </p:ext>
            </p:extLst>
          </p:nvPr>
        </p:nvGraphicFramePr>
        <p:xfrm>
          <a:off x="383566" y="2996952"/>
          <a:ext cx="568863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40" name="2 Imagen" descr="logo sfp.png"/>
          <p:cNvPicPr>
            <a:picLocks noChangeAspect="1" noChangeArrowheads="1"/>
          </p:cNvPicPr>
          <p:nvPr/>
        </p:nvPicPr>
        <p:blipFill>
          <a:blip r:embed="rId7" cstate="print"/>
          <a:srcRect/>
          <a:stretch>
            <a:fillRect/>
          </a:stretch>
        </p:blipFill>
        <p:spPr bwMode="auto">
          <a:xfrm>
            <a:off x="6529388" y="333375"/>
            <a:ext cx="2057400" cy="649288"/>
          </a:xfrm>
          <a:prstGeom prst="rect">
            <a:avLst/>
          </a:prstGeom>
          <a:noFill/>
          <a:ln w="9525">
            <a:noFill/>
            <a:miter lim="800000"/>
            <a:headEnd/>
            <a:tailEnd/>
          </a:ln>
        </p:spPr>
      </p:pic>
      <p:sp>
        <p:nvSpPr>
          <p:cNvPr id="6554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554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554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pic>
        <p:nvPicPr>
          <p:cNvPr id="65544" name="Picture 2" descr="http://html.rincondelvago.com/000190901.png"/>
          <p:cNvPicPr>
            <a:picLocks noChangeAspect="1" noChangeArrowheads="1"/>
          </p:cNvPicPr>
          <p:nvPr/>
        </p:nvPicPr>
        <p:blipFill>
          <a:blip r:embed="rId8" cstate="print"/>
          <a:srcRect/>
          <a:stretch>
            <a:fillRect/>
          </a:stretch>
        </p:blipFill>
        <p:spPr bwMode="auto">
          <a:xfrm>
            <a:off x="6244273" y="2899965"/>
            <a:ext cx="2504191" cy="2185219"/>
          </a:xfrm>
          <a:prstGeom prst="rect">
            <a:avLst/>
          </a:prstGeom>
          <a:noFill/>
          <a:ln w="9525">
            <a:noFill/>
            <a:miter lim="800000"/>
            <a:headEnd/>
            <a:tailEnd/>
          </a:ln>
        </p:spPr>
      </p:pic>
    </p:spTree>
    <p:extLst>
      <p:ext uri="{BB962C8B-B14F-4D97-AF65-F5344CB8AC3E}">
        <p14:creationId xmlns:p14="http://schemas.microsoft.com/office/powerpoint/2010/main" val="835808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
        <p:nvSpPr>
          <p:cNvPr id="4" name="Proceso alternativo 3"/>
          <p:cNvSpPr/>
          <p:nvPr/>
        </p:nvSpPr>
        <p:spPr>
          <a:xfrm>
            <a:off x="449110" y="1484784"/>
            <a:ext cx="8136904" cy="531242"/>
          </a:xfrm>
          <a:prstGeom prst="flowChartAlternateProcess">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prstClr val="white"/>
              </a:solidFill>
            </a:endParaRPr>
          </a:p>
          <a:p>
            <a:pPr algn="ctr"/>
            <a:r>
              <a:rPr lang="es-MX" b="1" dirty="0">
                <a:solidFill>
                  <a:prstClr val="black"/>
                </a:solidFill>
              </a:rPr>
              <a:t>Sujetos de e</a:t>
            </a:r>
            <a:r>
              <a:rPr lang="es-MX" b="1" dirty="0" smtClean="0">
                <a:solidFill>
                  <a:prstClr val="black"/>
                </a:solidFill>
              </a:rPr>
              <a:t>sta Ley. </a:t>
            </a:r>
            <a:r>
              <a:rPr lang="es-MX" dirty="0" smtClean="0">
                <a:solidFill>
                  <a:prstClr val="black"/>
                </a:solidFill>
              </a:rPr>
              <a:t>Art 4</a:t>
            </a:r>
            <a:r>
              <a:rPr lang="es-MX" b="1" dirty="0" smtClean="0">
                <a:solidFill>
                  <a:prstClr val="black"/>
                </a:solidFill>
              </a:rPr>
              <a:t> </a:t>
            </a:r>
            <a:endParaRPr lang="es-MX" b="1" dirty="0">
              <a:solidFill>
                <a:prstClr val="black"/>
              </a:solidFill>
            </a:endParaRPr>
          </a:p>
          <a:p>
            <a:pPr algn="ctr"/>
            <a:endParaRPr lang="es-MX" dirty="0">
              <a:solidFill>
                <a:prstClr val="white"/>
              </a:solidFill>
            </a:endParaRPr>
          </a:p>
        </p:txBody>
      </p:sp>
      <p:graphicFrame>
        <p:nvGraphicFramePr>
          <p:cNvPr id="5" name="Diagrama 4"/>
          <p:cNvGraphicFramePr/>
          <p:nvPr>
            <p:extLst>
              <p:ext uri="{D42A27DB-BD31-4B8C-83A1-F6EECF244321}">
                <p14:modId xmlns:p14="http://schemas.microsoft.com/office/powerpoint/2010/main" val="3631508459"/>
              </p:ext>
            </p:extLst>
          </p:nvPr>
        </p:nvGraphicFramePr>
        <p:xfrm>
          <a:off x="352598" y="2564904"/>
          <a:ext cx="789181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29</a:t>
            </a:fld>
            <a:endParaRPr lang="es-MX" dirty="0">
              <a:solidFill>
                <a:prstClr val="black">
                  <a:tint val="75000"/>
                </a:prstClr>
              </a:solidFill>
            </a:endParaRPr>
          </a:p>
        </p:txBody>
      </p:sp>
    </p:spTree>
    <p:extLst>
      <p:ext uri="{BB962C8B-B14F-4D97-AF65-F5344CB8AC3E}">
        <p14:creationId xmlns:p14="http://schemas.microsoft.com/office/powerpoint/2010/main" val="312132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39552" y="316033"/>
            <a:ext cx="5472608" cy="6480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dirty="0">
              <a:solidFill>
                <a:prstClr val="white"/>
              </a:solidFill>
              <a:latin typeface="Arial" pitchFamily="34" charset="0"/>
              <a:cs typeface="Arial" pitchFamily="34" charset="0"/>
            </a:endParaRPr>
          </a:p>
          <a:p>
            <a:pPr algn="ctr"/>
            <a:r>
              <a:rPr lang="es-MX" dirty="0">
                <a:solidFill>
                  <a:prstClr val="white"/>
                </a:solidFill>
                <a:latin typeface="Arial" pitchFamily="34" charset="0"/>
                <a:cs typeface="Arial" pitchFamily="34" charset="0"/>
              </a:rPr>
              <a:t>FISCALIZACIÓN DE RECURSOS FEDERALES TRANSFERIDOS A ESTADOS Y MUNICIPIOS</a:t>
            </a:r>
          </a:p>
          <a:p>
            <a:pPr algn="ctr"/>
            <a:endParaRPr lang="es-MX" dirty="0">
              <a:solidFill>
                <a:prstClr val="white"/>
              </a:solidFill>
            </a:endParaRPr>
          </a:p>
        </p:txBody>
      </p:sp>
      <p:graphicFrame>
        <p:nvGraphicFramePr>
          <p:cNvPr id="11" name="Diagrama 10"/>
          <p:cNvGraphicFramePr/>
          <p:nvPr>
            <p:extLst>
              <p:ext uri="{D42A27DB-BD31-4B8C-83A1-F6EECF244321}">
                <p14:modId xmlns:p14="http://schemas.microsoft.com/office/powerpoint/2010/main" val="2332941799"/>
              </p:ext>
            </p:extLst>
          </p:nvPr>
        </p:nvGraphicFramePr>
        <p:xfrm>
          <a:off x="107504" y="1197108"/>
          <a:ext cx="8568952" cy="489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2 Imagen" descr="logo sf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8"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9"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Tree>
    <p:extLst>
      <p:ext uri="{BB962C8B-B14F-4D97-AF65-F5344CB8AC3E}">
        <p14:creationId xmlns:p14="http://schemas.microsoft.com/office/powerpoint/2010/main" val="358683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0" name="Rectángulo redondeado 9"/>
          <p:cNvSpPr/>
          <p:nvPr/>
        </p:nvSpPr>
        <p:spPr>
          <a:xfrm>
            <a:off x="305160"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4" name="Proceso alternativo 3"/>
          <p:cNvSpPr/>
          <p:nvPr/>
        </p:nvSpPr>
        <p:spPr>
          <a:xfrm>
            <a:off x="424606" y="1213443"/>
            <a:ext cx="8371362" cy="531242"/>
          </a:xfrm>
          <a:prstGeom prst="flowChartAlternateProcess">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black"/>
                </a:solidFill>
              </a:rPr>
              <a:t>Principios y directrices que rigen la actuación </a:t>
            </a:r>
          </a:p>
          <a:p>
            <a:pPr algn="ctr"/>
            <a:r>
              <a:rPr lang="es-MX" b="1" dirty="0">
                <a:solidFill>
                  <a:prstClr val="black"/>
                </a:solidFill>
              </a:rPr>
              <a:t>de los Servidores </a:t>
            </a:r>
            <a:r>
              <a:rPr lang="es-MX" b="1" dirty="0" smtClean="0">
                <a:solidFill>
                  <a:prstClr val="black"/>
                </a:solidFill>
              </a:rPr>
              <a:t>Públicos. </a:t>
            </a:r>
            <a:r>
              <a:rPr lang="es-MX" dirty="0" smtClean="0">
                <a:solidFill>
                  <a:prstClr val="black"/>
                </a:solidFill>
              </a:rPr>
              <a:t>Art 7</a:t>
            </a:r>
            <a:endParaRPr lang="es-MX" dirty="0">
              <a:solidFill>
                <a:prstClr val="black"/>
              </a:solidFill>
            </a:endParaRPr>
          </a:p>
        </p:txBody>
      </p:sp>
      <p:grpSp>
        <p:nvGrpSpPr>
          <p:cNvPr id="7" name="Grupo 6"/>
          <p:cNvGrpSpPr/>
          <p:nvPr/>
        </p:nvGrpSpPr>
        <p:grpSpPr>
          <a:xfrm>
            <a:off x="361885" y="1899038"/>
            <a:ext cx="1592756" cy="1592756"/>
            <a:chOff x="-1764704" y="2412308"/>
            <a:chExt cx="1592756" cy="1592756"/>
          </a:xfrm>
        </p:grpSpPr>
        <p:grpSp>
          <p:nvGrpSpPr>
            <p:cNvPr id="11" name="Grupo 10"/>
            <p:cNvGrpSpPr/>
            <p:nvPr/>
          </p:nvGrpSpPr>
          <p:grpSpPr>
            <a:xfrm>
              <a:off x="-1764704" y="2412308"/>
              <a:ext cx="1592756" cy="1592756"/>
              <a:chOff x="2454821" y="178981"/>
              <a:chExt cx="1592756" cy="1592756"/>
            </a:xfrm>
            <a:scene3d>
              <a:camera prst="orthographicFront">
                <a:rot lat="0" lon="0" rev="0"/>
              </a:camera>
              <a:lightRig rig="glow" dir="t">
                <a:rot lat="0" lon="0" rev="4800000"/>
              </a:lightRig>
            </a:scene3d>
          </p:grpSpPr>
          <p:sp>
            <p:nvSpPr>
              <p:cNvPr id="14" name="Forma 13"/>
              <p:cNvSpPr/>
              <p:nvPr/>
            </p:nvSpPr>
            <p:spPr>
              <a:xfrm rot="20700000">
                <a:off x="2454821" y="178981"/>
                <a:ext cx="1592756" cy="1592756"/>
              </a:xfrm>
              <a:prstGeom prst="gear6">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orma 4"/>
              <p:cNvSpPr txBox="1"/>
              <p:nvPr/>
            </p:nvSpPr>
            <p:spPr>
              <a:xfrm>
                <a:off x="2804160" y="528320"/>
                <a:ext cx="894080" cy="89408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1022350">
                  <a:lnSpc>
                    <a:spcPct val="90000"/>
                  </a:lnSpc>
                  <a:spcBef>
                    <a:spcPct val="0"/>
                  </a:spcBef>
                  <a:spcAft>
                    <a:spcPct val="35000"/>
                  </a:spcAft>
                </a:pPr>
                <a:endParaRPr lang="es-ES" sz="2300" dirty="0">
                  <a:solidFill>
                    <a:prstClr val="white"/>
                  </a:solidFill>
                </a:endParaRPr>
              </a:p>
            </p:txBody>
          </p:sp>
        </p:grpSp>
        <p:sp>
          <p:nvSpPr>
            <p:cNvPr id="6" name="Rectángulo 5"/>
            <p:cNvSpPr/>
            <p:nvPr/>
          </p:nvSpPr>
          <p:spPr>
            <a:xfrm>
              <a:off x="-1508699" y="3024020"/>
              <a:ext cx="906017" cy="307777"/>
            </a:xfrm>
            <a:prstGeom prst="rect">
              <a:avLst/>
            </a:prstGeom>
          </p:spPr>
          <p:txBody>
            <a:bodyPr wrap="none">
              <a:spAutoFit/>
            </a:bodyPr>
            <a:lstStyle/>
            <a:p>
              <a:r>
                <a:rPr lang="es-MX" sz="1400" b="1" dirty="0">
                  <a:solidFill>
                    <a:schemeClr val="bg1"/>
                  </a:solidFill>
                </a:rPr>
                <a:t>Disciplina</a:t>
              </a:r>
              <a:endParaRPr lang="es-MX" b="1" dirty="0">
                <a:solidFill>
                  <a:schemeClr val="bg1"/>
                </a:solidFill>
              </a:endParaRPr>
            </a:p>
          </p:txBody>
        </p:sp>
      </p:grpSp>
      <p:grpSp>
        <p:nvGrpSpPr>
          <p:cNvPr id="9" name="Grupo 8"/>
          <p:cNvGrpSpPr/>
          <p:nvPr/>
        </p:nvGrpSpPr>
        <p:grpSpPr>
          <a:xfrm>
            <a:off x="7255790" y="1915091"/>
            <a:ext cx="1625600" cy="1625600"/>
            <a:chOff x="-3282780" y="243889"/>
            <a:chExt cx="1625600" cy="1625600"/>
          </a:xfrm>
        </p:grpSpPr>
        <p:grpSp>
          <p:nvGrpSpPr>
            <p:cNvPr id="18" name="Grupo 17"/>
            <p:cNvGrpSpPr/>
            <p:nvPr/>
          </p:nvGrpSpPr>
          <p:grpSpPr>
            <a:xfrm>
              <a:off x="-3282780" y="243889"/>
              <a:ext cx="1625600" cy="1625600"/>
              <a:chOff x="1544320" y="1300480"/>
              <a:chExt cx="1625600" cy="1625600"/>
            </a:xfrm>
            <a:scene3d>
              <a:camera prst="orthographicFront">
                <a:rot lat="0" lon="0" rev="0"/>
              </a:camera>
              <a:lightRig rig="glow" dir="t">
                <a:rot lat="0" lon="0" rev="4800000"/>
              </a:lightRig>
            </a:scene3d>
          </p:grpSpPr>
          <p:sp>
            <p:nvSpPr>
              <p:cNvPr id="19" name="Forma 18"/>
              <p:cNvSpPr/>
              <p:nvPr/>
            </p:nvSpPr>
            <p:spPr>
              <a:xfrm rot="21114282">
                <a:off x="1544320" y="1300480"/>
                <a:ext cx="1625600" cy="1625600"/>
              </a:xfrm>
              <a:prstGeom prst="gear6">
                <a:avLst/>
              </a:prstGeom>
              <a:solidFill>
                <a:srgbClr val="0066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8" name="Rectángulo 7"/>
            <p:cNvSpPr/>
            <p:nvPr/>
          </p:nvSpPr>
          <p:spPr>
            <a:xfrm>
              <a:off x="-3006602" y="830487"/>
              <a:ext cx="1086964" cy="307777"/>
            </a:xfrm>
            <a:prstGeom prst="rect">
              <a:avLst/>
            </a:prstGeom>
          </p:spPr>
          <p:txBody>
            <a:bodyPr wrap="none">
              <a:spAutoFit/>
            </a:bodyPr>
            <a:lstStyle/>
            <a:p>
              <a:r>
                <a:rPr lang="es-MX" sz="1400" b="1" dirty="0">
                  <a:solidFill>
                    <a:srgbClr val="FFFFFF"/>
                  </a:solidFill>
                </a:rPr>
                <a:t>Legalidad</a:t>
              </a:r>
            </a:p>
          </p:txBody>
        </p:sp>
      </p:grpSp>
      <p:grpSp>
        <p:nvGrpSpPr>
          <p:cNvPr id="25" name="Grupo 24"/>
          <p:cNvGrpSpPr/>
          <p:nvPr/>
        </p:nvGrpSpPr>
        <p:grpSpPr>
          <a:xfrm>
            <a:off x="1418603" y="3034375"/>
            <a:ext cx="1625600" cy="1625600"/>
            <a:chOff x="-5285437" y="202353"/>
            <a:chExt cx="1625600" cy="1625600"/>
          </a:xfrm>
        </p:grpSpPr>
        <p:grpSp>
          <p:nvGrpSpPr>
            <p:cNvPr id="21" name="Grupo 20"/>
            <p:cNvGrpSpPr/>
            <p:nvPr/>
          </p:nvGrpSpPr>
          <p:grpSpPr>
            <a:xfrm>
              <a:off x="-5285437" y="202353"/>
              <a:ext cx="1625600" cy="1625600"/>
              <a:chOff x="1544320" y="1300480"/>
              <a:chExt cx="1625600" cy="1625600"/>
            </a:xfrm>
            <a:scene3d>
              <a:camera prst="orthographicFront">
                <a:rot lat="0" lon="0" rev="0"/>
              </a:camera>
              <a:lightRig rig="glow" dir="t">
                <a:rot lat="0" lon="0" rev="4800000"/>
              </a:lightRig>
            </a:scene3d>
          </p:grpSpPr>
          <p:sp>
            <p:nvSpPr>
              <p:cNvPr id="22" name="Forma 21"/>
              <p:cNvSpPr/>
              <p:nvPr/>
            </p:nvSpPr>
            <p:spPr>
              <a:xfrm rot="19715266">
                <a:off x="1544320" y="1300480"/>
                <a:ext cx="1625600" cy="1625600"/>
              </a:xfrm>
              <a:prstGeom prst="gear6">
                <a:avLst/>
              </a:prstGeom>
              <a:solidFill>
                <a:srgbClr val="C00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24" name="Rectángulo 23"/>
            <p:cNvSpPr/>
            <p:nvPr/>
          </p:nvSpPr>
          <p:spPr>
            <a:xfrm>
              <a:off x="-5134792" y="830418"/>
              <a:ext cx="1282210" cy="307777"/>
            </a:xfrm>
            <a:prstGeom prst="rect">
              <a:avLst/>
            </a:prstGeom>
          </p:spPr>
          <p:txBody>
            <a:bodyPr wrap="none">
              <a:spAutoFit/>
            </a:bodyPr>
            <a:lstStyle/>
            <a:p>
              <a:r>
                <a:rPr lang="es-MX" sz="1400" b="1" dirty="0">
                  <a:solidFill>
                    <a:srgbClr val="FFFFFF"/>
                  </a:solidFill>
                </a:rPr>
                <a:t>Objetividad</a:t>
              </a:r>
            </a:p>
          </p:txBody>
        </p:sp>
      </p:grpSp>
      <p:grpSp>
        <p:nvGrpSpPr>
          <p:cNvPr id="36" name="Grupo 35"/>
          <p:cNvGrpSpPr/>
          <p:nvPr/>
        </p:nvGrpSpPr>
        <p:grpSpPr>
          <a:xfrm>
            <a:off x="2729225" y="1917971"/>
            <a:ext cx="1625600" cy="1625600"/>
            <a:chOff x="-3282780" y="243889"/>
            <a:chExt cx="1625600" cy="1625600"/>
          </a:xfrm>
        </p:grpSpPr>
        <p:grpSp>
          <p:nvGrpSpPr>
            <p:cNvPr id="37" name="Grupo 36"/>
            <p:cNvGrpSpPr/>
            <p:nvPr/>
          </p:nvGrpSpPr>
          <p:grpSpPr>
            <a:xfrm>
              <a:off x="-3282780" y="243889"/>
              <a:ext cx="1625600" cy="1625600"/>
              <a:chOff x="1544320" y="1300480"/>
              <a:chExt cx="1625600" cy="1625600"/>
            </a:xfrm>
            <a:scene3d>
              <a:camera prst="orthographicFront">
                <a:rot lat="0" lon="0" rev="0"/>
              </a:camera>
              <a:lightRig rig="glow" dir="t">
                <a:rot lat="0" lon="0" rev="4800000"/>
              </a:lightRig>
            </a:scene3d>
          </p:grpSpPr>
          <p:sp>
            <p:nvSpPr>
              <p:cNvPr id="39" name="Forma 38"/>
              <p:cNvSpPr/>
              <p:nvPr/>
            </p:nvSpPr>
            <p:spPr>
              <a:xfrm rot="20341668">
                <a:off x="1544320" y="1300480"/>
                <a:ext cx="1625600" cy="1625600"/>
              </a:xfrm>
              <a:prstGeom prst="gear6">
                <a:avLst/>
              </a:prstGeom>
              <a:solidFill>
                <a:srgbClr val="0066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38" name="Rectángulo 37"/>
            <p:cNvSpPr/>
            <p:nvPr/>
          </p:nvSpPr>
          <p:spPr>
            <a:xfrm>
              <a:off x="-3042707" y="878984"/>
              <a:ext cx="1097352" cy="307777"/>
            </a:xfrm>
            <a:prstGeom prst="rect">
              <a:avLst/>
            </a:prstGeom>
          </p:spPr>
          <p:txBody>
            <a:bodyPr wrap="none">
              <a:spAutoFit/>
            </a:bodyPr>
            <a:lstStyle/>
            <a:p>
              <a:r>
                <a:rPr lang="es-ES" sz="1400" b="1" dirty="0">
                  <a:solidFill>
                    <a:srgbClr val="FFFFFF"/>
                  </a:solidFill>
                </a:rPr>
                <a:t>Honradez</a:t>
              </a:r>
            </a:p>
          </p:txBody>
        </p:sp>
      </p:grpSp>
      <p:grpSp>
        <p:nvGrpSpPr>
          <p:cNvPr id="41" name="Grupo 40"/>
          <p:cNvGrpSpPr/>
          <p:nvPr/>
        </p:nvGrpSpPr>
        <p:grpSpPr>
          <a:xfrm>
            <a:off x="3708783" y="2978190"/>
            <a:ext cx="1592756" cy="1592756"/>
            <a:chOff x="-1707040" y="2458639"/>
            <a:chExt cx="1592756" cy="1592756"/>
          </a:xfrm>
        </p:grpSpPr>
        <p:grpSp>
          <p:nvGrpSpPr>
            <p:cNvPr id="42" name="Grupo 41"/>
            <p:cNvGrpSpPr/>
            <p:nvPr/>
          </p:nvGrpSpPr>
          <p:grpSpPr>
            <a:xfrm>
              <a:off x="-1707040" y="2458639"/>
              <a:ext cx="1592756" cy="1592756"/>
              <a:chOff x="2512485" y="225312"/>
              <a:chExt cx="1592756" cy="1592756"/>
            </a:xfrm>
            <a:scene3d>
              <a:camera prst="orthographicFront">
                <a:rot lat="0" lon="0" rev="0"/>
              </a:camera>
              <a:lightRig rig="glow" dir="t">
                <a:rot lat="0" lon="0" rev="4800000"/>
              </a:lightRig>
            </a:scene3d>
          </p:grpSpPr>
          <p:sp>
            <p:nvSpPr>
              <p:cNvPr id="44" name="Forma 43"/>
              <p:cNvSpPr/>
              <p:nvPr/>
            </p:nvSpPr>
            <p:spPr>
              <a:xfrm rot="1515570">
                <a:off x="2512485" y="225312"/>
                <a:ext cx="1592756" cy="1592756"/>
              </a:xfrm>
              <a:prstGeom prst="gear6">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Forma 4"/>
              <p:cNvSpPr txBox="1"/>
              <p:nvPr/>
            </p:nvSpPr>
            <p:spPr>
              <a:xfrm>
                <a:off x="2804160" y="528320"/>
                <a:ext cx="894080" cy="89408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1022350">
                  <a:lnSpc>
                    <a:spcPct val="90000"/>
                  </a:lnSpc>
                  <a:spcBef>
                    <a:spcPct val="0"/>
                  </a:spcBef>
                  <a:spcAft>
                    <a:spcPct val="35000"/>
                  </a:spcAft>
                </a:pPr>
                <a:endParaRPr lang="es-ES" sz="2300" dirty="0">
                  <a:solidFill>
                    <a:prstClr val="white"/>
                  </a:solidFill>
                </a:endParaRPr>
              </a:p>
            </p:txBody>
          </p:sp>
        </p:grpSp>
        <p:sp>
          <p:nvSpPr>
            <p:cNvPr id="43" name="Rectángulo 42"/>
            <p:cNvSpPr/>
            <p:nvPr/>
          </p:nvSpPr>
          <p:spPr>
            <a:xfrm>
              <a:off x="-1347879" y="3080500"/>
              <a:ext cx="727956" cy="307777"/>
            </a:xfrm>
            <a:prstGeom prst="rect">
              <a:avLst/>
            </a:prstGeom>
          </p:spPr>
          <p:txBody>
            <a:bodyPr wrap="none">
              <a:spAutoFit/>
            </a:bodyPr>
            <a:lstStyle/>
            <a:p>
              <a:r>
                <a:rPr lang="es-MX" sz="1400" b="1" dirty="0">
                  <a:solidFill>
                    <a:schemeClr val="bg1"/>
                  </a:solidFill>
                </a:rPr>
                <a:t>Lealtad</a:t>
              </a:r>
            </a:p>
          </p:txBody>
        </p:sp>
      </p:grpSp>
      <p:grpSp>
        <p:nvGrpSpPr>
          <p:cNvPr id="46" name="Grupo 45"/>
          <p:cNvGrpSpPr/>
          <p:nvPr/>
        </p:nvGrpSpPr>
        <p:grpSpPr>
          <a:xfrm rot="19945053">
            <a:off x="4887585" y="1866443"/>
            <a:ext cx="1625600" cy="1625600"/>
            <a:chOff x="-5285437" y="202353"/>
            <a:chExt cx="1625600" cy="1625600"/>
          </a:xfrm>
        </p:grpSpPr>
        <p:grpSp>
          <p:nvGrpSpPr>
            <p:cNvPr id="47" name="Grupo 46"/>
            <p:cNvGrpSpPr/>
            <p:nvPr/>
          </p:nvGrpSpPr>
          <p:grpSpPr>
            <a:xfrm>
              <a:off x="-5285437" y="202353"/>
              <a:ext cx="1625600" cy="1625600"/>
              <a:chOff x="1544320" y="1300480"/>
              <a:chExt cx="1625600" cy="1625600"/>
            </a:xfrm>
            <a:scene3d>
              <a:camera prst="orthographicFront">
                <a:rot lat="0" lon="0" rev="0"/>
              </a:camera>
              <a:lightRig rig="glow" dir="t">
                <a:rot lat="0" lon="0" rev="4800000"/>
              </a:lightRig>
            </a:scene3d>
          </p:grpSpPr>
          <p:sp>
            <p:nvSpPr>
              <p:cNvPr id="49" name="Forma 48"/>
              <p:cNvSpPr/>
              <p:nvPr/>
            </p:nvSpPr>
            <p:spPr>
              <a:xfrm>
                <a:off x="1544320" y="1300480"/>
                <a:ext cx="1625600" cy="1625600"/>
              </a:xfrm>
              <a:prstGeom prst="gear6">
                <a:avLst/>
              </a:prstGeom>
              <a:solidFill>
                <a:srgbClr val="C00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48" name="Rectángulo 47"/>
            <p:cNvSpPr/>
            <p:nvPr/>
          </p:nvSpPr>
          <p:spPr>
            <a:xfrm rot="1683908">
              <a:off x="-5223786" y="863453"/>
              <a:ext cx="1457643" cy="307777"/>
            </a:xfrm>
            <a:prstGeom prst="rect">
              <a:avLst/>
            </a:prstGeom>
          </p:spPr>
          <p:txBody>
            <a:bodyPr wrap="none">
              <a:spAutoFit/>
            </a:bodyPr>
            <a:lstStyle/>
            <a:p>
              <a:r>
                <a:rPr lang="es-MX" sz="1400" b="1" dirty="0">
                  <a:solidFill>
                    <a:srgbClr val="FFFFFF"/>
                  </a:solidFill>
                </a:rPr>
                <a:t>Imparcialidad</a:t>
              </a:r>
            </a:p>
          </p:txBody>
        </p:sp>
      </p:grpSp>
      <p:grpSp>
        <p:nvGrpSpPr>
          <p:cNvPr id="51" name="Grupo 50"/>
          <p:cNvGrpSpPr/>
          <p:nvPr/>
        </p:nvGrpSpPr>
        <p:grpSpPr>
          <a:xfrm>
            <a:off x="5987058" y="2880226"/>
            <a:ext cx="1625600" cy="1625600"/>
            <a:chOff x="-3282780" y="243889"/>
            <a:chExt cx="1625600" cy="1625600"/>
          </a:xfrm>
        </p:grpSpPr>
        <p:grpSp>
          <p:nvGrpSpPr>
            <p:cNvPr id="52" name="Grupo 51"/>
            <p:cNvGrpSpPr/>
            <p:nvPr/>
          </p:nvGrpSpPr>
          <p:grpSpPr>
            <a:xfrm>
              <a:off x="-3282780" y="243889"/>
              <a:ext cx="1625600" cy="1625600"/>
              <a:chOff x="1544320" y="1300480"/>
              <a:chExt cx="1625600" cy="1625600"/>
            </a:xfrm>
            <a:scene3d>
              <a:camera prst="orthographicFront">
                <a:rot lat="0" lon="0" rev="0"/>
              </a:camera>
              <a:lightRig rig="glow" dir="t">
                <a:rot lat="0" lon="0" rev="4800000"/>
              </a:lightRig>
            </a:scene3d>
          </p:grpSpPr>
          <p:sp>
            <p:nvSpPr>
              <p:cNvPr id="54" name="Forma 53"/>
              <p:cNvSpPr/>
              <p:nvPr/>
            </p:nvSpPr>
            <p:spPr>
              <a:xfrm rot="1137298">
                <a:off x="1544320" y="1300480"/>
                <a:ext cx="1625600" cy="1625600"/>
              </a:xfrm>
              <a:prstGeom prst="gear6">
                <a:avLst/>
              </a:prstGeom>
              <a:solidFill>
                <a:srgbClr val="0066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53" name="Rectángulo 52"/>
            <p:cNvSpPr/>
            <p:nvPr/>
          </p:nvSpPr>
          <p:spPr>
            <a:xfrm>
              <a:off x="-3044086" y="891666"/>
              <a:ext cx="1163395" cy="307777"/>
            </a:xfrm>
            <a:prstGeom prst="rect">
              <a:avLst/>
            </a:prstGeom>
          </p:spPr>
          <p:txBody>
            <a:bodyPr wrap="none">
              <a:spAutoFit/>
            </a:bodyPr>
            <a:lstStyle/>
            <a:p>
              <a:r>
                <a:rPr lang="es-ES" sz="1400" b="1" dirty="0">
                  <a:solidFill>
                    <a:srgbClr val="FFFFFF"/>
                  </a:solidFill>
                </a:rPr>
                <a:t>Integridad</a:t>
              </a:r>
            </a:p>
          </p:txBody>
        </p:sp>
      </p:grpSp>
      <p:sp>
        <p:nvSpPr>
          <p:cNvPr id="60" name="Forma 4"/>
          <p:cNvSpPr txBox="1"/>
          <p:nvPr/>
        </p:nvSpPr>
        <p:spPr>
          <a:xfrm>
            <a:off x="2242647" y="6497678"/>
            <a:ext cx="894080" cy="894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algn="ctr" defTabSz="1022350">
              <a:lnSpc>
                <a:spcPct val="90000"/>
              </a:lnSpc>
              <a:spcBef>
                <a:spcPct val="0"/>
              </a:spcBef>
              <a:spcAft>
                <a:spcPct val="35000"/>
              </a:spcAft>
            </a:pPr>
            <a:endParaRPr lang="es-ES" sz="2300" dirty="0">
              <a:solidFill>
                <a:prstClr val="white"/>
              </a:solidFill>
            </a:endParaRPr>
          </a:p>
        </p:txBody>
      </p:sp>
      <p:grpSp>
        <p:nvGrpSpPr>
          <p:cNvPr id="3" name="Grupo 2"/>
          <p:cNvGrpSpPr/>
          <p:nvPr/>
        </p:nvGrpSpPr>
        <p:grpSpPr>
          <a:xfrm rot="172849">
            <a:off x="345182" y="4284660"/>
            <a:ext cx="1625578" cy="1592756"/>
            <a:chOff x="1770422" y="6160313"/>
            <a:chExt cx="1625578" cy="1592756"/>
          </a:xfrm>
        </p:grpSpPr>
        <p:sp>
          <p:nvSpPr>
            <p:cNvPr id="59" name="Forma 58"/>
            <p:cNvSpPr/>
            <p:nvPr/>
          </p:nvSpPr>
          <p:spPr>
            <a:xfrm rot="19545970">
              <a:off x="1803244" y="6160313"/>
              <a:ext cx="1592756" cy="1592756"/>
            </a:xfrm>
            <a:prstGeom prst="gear6">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Rectángulo 57"/>
            <p:cNvSpPr/>
            <p:nvPr/>
          </p:nvSpPr>
          <p:spPr>
            <a:xfrm rot="21427151">
              <a:off x="1770422" y="6817375"/>
              <a:ext cx="1383199" cy="523220"/>
            </a:xfrm>
            <a:prstGeom prst="rect">
              <a:avLst/>
            </a:prstGeom>
          </p:spPr>
          <p:txBody>
            <a:bodyPr wrap="none">
              <a:spAutoFit/>
            </a:bodyPr>
            <a:lstStyle/>
            <a:p>
              <a:r>
                <a:rPr lang="es-MX" sz="1400" b="1" dirty="0">
                  <a:solidFill>
                    <a:schemeClr val="bg1"/>
                  </a:solidFill>
                </a:rPr>
                <a:t>Profesionalismo</a:t>
              </a:r>
            </a:p>
            <a:p>
              <a:endParaRPr lang="es-MX" sz="1400" dirty="0">
                <a:solidFill>
                  <a:prstClr val="black"/>
                </a:solidFill>
              </a:endParaRPr>
            </a:p>
          </p:txBody>
        </p:sp>
      </p:grpSp>
      <p:grpSp>
        <p:nvGrpSpPr>
          <p:cNvPr id="61" name="Grupo 60"/>
          <p:cNvGrpSpPr/>
          <p:nvPr/>
        </p:nvGrpSpPr>
        <p:grpSpPr>
          <a:xfrm>
            <a:off x="4903014" y="4244808"/>
            <a:ext cx="1625600" cy="1625600"/>
            <a:chOff x="-5285437" y="202353"/>
            <a:chExt cx="1625600" cy="1625600"/>
          </a:xfrm>
        </p:grpSpPr>
        <p:grpSp>
          <p:nvGrpSpPr>
            <p:cNvPr id="62" name="Grupo 61"/>
            <p:cNvGrpSpPr/>
            <p:nvPr/>
          </p:nvGrpSpPr>
          <p:grpSpPr>
            <a:xfrm>
              <a:off x="-5285437" y="202353"/>
              <a:ext cx="1625600" cy="1625600"/>
              <a:chOff x="1544320" y="1300480"/>
              <a:chExt cx="1625600" cy="1625600"/>
            </a:xfrm>
            <a:scene3d>
              <a:camera prst="orthographicFront">
                <a:rot lat="0" lon="0" rev="0"/>
              </a:camera>
              <a:lightRig rig="glow" dir="t">
                <a:rot lat="0" lon="0" rev="4800000"/>
              </a:lightRig>
            </a:scene3d>
          </p:grpSpPr>
          <p:sp>
            <p:nvSpPr>
              <p:cNvPr id="64" name="Forma 63"/>
              <p:cNvSpPr/>
              <p:nvPr/>
            </p:nvSpPr>
            <p:spPr>
              <a:xfrm>
                <a:off x="1544320" y="1300480"/>
                <a:ext cx="1625600" cy="1625600"/>
              </a:xfrm>
              <a:prstGeom prst="gear6">
                <a:avLst/>
              </a:prstGeom>
              <a:solidFill>
                <a:srgbClr val="C00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63" name="Rectángulo 62"/>
            <p:cNvSpPr/>
            <p:nvPr/>
          </p:nvSpPr>
          <p:spPr>
            <a:xfrm>
              <a:off x="-5012930" y="655466"/>
              <a:ext cx="1088883" cy="738664"/>
            </a:xfrm>
            <a:prstGeom prst="rect">
              <a:avLst/>
            </a:prstGeom>
          </p:spPr>
          <p:txBody>
            <a:bodyPr wrap="square">
              <a:spAutoFit/>
            </a:bodyPr>
            <a:lstStyle/>
            <a:p>
              <a:pPr algn="ctr"/>
              <a:r>
                <a:rPr lang="es-ES" sz="1400" b="1" dirty="0">
                  <a:solidFill>
                    <a:srgbClr val="FFFFFF"/>
                  </a:solidFill>
                </a:rPr>
                <a:t>Rendición de cuentas</a:t>
              </a:r>
            </a:p>
          </p:txBody>
        </p:sp>
      </p:grpSp>
      <p:grpSp>
        <p:nvGrpSpPr>
          <p:cNvPr id="66" name="Grupo 65"/>
          <p:cNvGrpSpPr/>
          <p:nvPr/>
        </p:nvGrpSpPr>
        <p:grpSpPr>
          <a:xfrm>
            <a:off x="2689687" y="4250036"/>
            <a:ext cx="1625600" cy="1625600"/>
            <a:chOff x="-3282780" y="243889"/>
            <a:chExt cx="1625600" cy="1625600"/>
          </a:xfrm>
        </p:grpSpPr>
        <p:grpSp>
          <p:nvGrpSpPr>
            <p:cNvPr id="67" name="Grupo 66"/>
            <p:cNvGrpSpPr/>
            <p:nvPr/>
          </p:nvGrpSpPr>
          <p:grpSpPr>
            <a:xfrm>
              <a:off x="-3282780" y="243889"/>
              <a:ext cx="1625600" cy="1625600"/>
              <a:chOff x="1544320" y="1300480"/>
              <a:chExt cx="1625600" cy="1625600"/>
            </a:xfrm>
            <a:scene3d>
              <a:camera prst="orthographicFront">
                <a:rot lat="0" lon="0" rev="0"/>
              </a:camera>
              <a:lightRig rig="glow" dir="t">
                <a:rot lat="0" lon="0" rev="4800000"/>
              </a:lightRig>
            </a:scene3d>
          </p:grpSpPr>
          <p:sp>
            <p:nvSpPr>
              <p:cNvPr id="69" name="Forma 68"/>
              <p:cNvSpPr/>
              <p:nvPr/>
            </p:nvSpPr>
            <p:spPr>
              <a:xfrm rot="865282">
                <a:off x="1544320" y="1300480"/>
                <a:ext cx="1625600" cy="1625600"/>
              </a:xfrm>
              <a:prstGeom prst="gear6">
                <a:avLst/>
              </a:prstGeom>
              <a:solidFill>
                <a:srgbClr val="0066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Forma 4"/>
              <p:cNvSpPr txBox="1"/>
              <p:nvPr/>
            </p:nvSpPr>
            <p:spPr>
              <a:xfrm>
                <a:off x="1953570" y="1712203"/>
                <a:ext cx="807100" cy="802154"/>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endParaRPr lang="es-ES" sz="2100" dirty="0">
                  <a:solidFill>
                    <a:prstClr val="white"/>
                  </a:solidFill>
                </a:endParaRPr>
              </a:p>
            </p:txBody>
          </p:sp>
        </p:grpSp>
        <p:sp>
          <p:nvSpPr>
            <p:cNvPr id="68" name="Rectángulo 67"/>
            <p:cNvSpPr/>
            <p:nvPr/>
          </p:nvSpPr>
          <p:spPr>
            <a:xfrm>
              <a:off x="-3064110" y="856647"/>
              <a:ext cx="1151041" cy="307777"/>
            </a:xfrm>
            <a:prstGeom prst="rect">
              <a:avLst/>
            </a:prstGeom>
          </p:spPr>
          <p:txBody>
            <a:bodyPr wrap="square">
              <a:spAutoFit/>
            </a:bodyPr>
            <a:lstStyle/>
            <a:p>
              <a:pPr algn="ctr"/>
              <a:r>
                <a:rPr lang="es-ES" sz="1400" b="1" dirty="0">
                  <a:solidFill>
                    <a:srgbClr val="FFFFFF"/>
                  </a:solidFill>
                </a:rPr>
                <a:t>Eficacia</a:t>
              </a:r>
            </a:p>
          </p:txBody>
        </p:sp>
      </p:grpSp>
      <p:grpSp>
        <p:nvGrpSpPr>
          <p:cNvPr id="5" name="Grupo 4"/>
          <p:cNvGrpSpPr/>
          <p:nvPr/>
        </p:nvGrpSpPr>
        <p:grpSpPr>
          <a:xfrm>
            <a:off x="7203212" y="4193524"/>
            <a:ext cx="1592756" cy="1592756"/>
            <a:chOff x="4348076" y="7687525"/>
            <a:chExt cx="1592756" cy="1592756"/>
          </a:xfrm>
        </p:grpSpPr>
        <p:sp>
          <p:nvSpPr>
            <p:cNvPr id="71" name="Forma 70"/>
            <p:cNvSpPr/>
            <p:nvPr/>
          </p:nvSpPr>
          <p:spPr>
            <a:xfrm rot="19896120">
              <a:off x="4348076" y="7687525"/>
              <a:ext cx="1592756" cy="1592756"/>
            </a:xfrm>
            <a:prstGeom prst="gear6">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ectángulo 71"/>
            <p:cNvSpPr/>
            <p:nvPr/>
          </p:nvSpPr>
          <p:spPr>
            <a:xfrm>
              <a:off x="4637317" y="8305723"/>
              <a:ext cx="883575" cy="307777"/>
            </a:xfrm>
            <a:prstGeom prst="rect">
              <a:avLst/>
            </a:prstGeom>
          </p:spPr>
          <p:txBody>
            <a:bodyPr wrap="none">
              <a:spAutoFit/>
            </a:bodyPr>
            <a:lstStyle/>
            <a:p>
              <a:r>
                <a:rPr lang="es-ES" sz="1400" b="1" dirty="0">
                  <a:solidFill>
                    <a:schemeClr val="bg1"/>
                  </a:solidFill>
                </a:rPr>
                <a:t>Eficiencia</a:t>
              </a:r>
            </a:p>
          </p:txBody>
        </p:sp>
      </p:gr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30</a:t>
            </a:fld>
            <a:endParaRPr lang="es-MX" dirty="0">
              <a:solidFill>
                <a:prstClr val="black">
                  <a:tint val="75000"/>
                </a:prstClr>
              </a:solidFill>
            </a:endParaRPr>
          </a:p>
        </p:txBody>
      </p:sp>
    </p:spTree>
    <p:extLst>
      <p:ext uri="{BB962C8B-B14F-4D97-AF65-F5344CB8AC3E}">
        <p14:creationId xmlns:p14="http://schemas.microsoft.com/office/powerpoint/2010/main" val="3533003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stretch>
            <a:fillRect/>
          </a:stretch>
        </p:blipFill>
        <p:spPr>
          <a:xfrm>
            <a:off x="445418" y="2050927"/>
            <a:ext cx="1140051" cy="40015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2 Imagen" descr="logo sf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4" name="Proceso alternativo 3"/>
          <p:cNvSpPr/>
          <p:nvPr/>
        </p:nvSpPr>
        <p:spPr>
          <a:xfrm>
            <a:off x="424606" y="1340768"/>
            <a:ext cx="8371362" cy="482154"/>
          </a:xfrm>
          <a:prstGeom prst="flowChartAlternateProcess">
            <a:avLst/>
          </a:prstGeom>
          <a:solidFill>
            <a:schemeClr val="bg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black"/>
                </a:solidFill>
              </a:rPr>
              <a:t>Autoridades competentes para aplicar </a:t>
            </a:r>
            <a:r>
              <a:rPr lang="es-MX" b="1" dirty="0" smtClean="0">
                <a:solidFill>
                  <a:prstClr val="black"/>
                </a:solidFill>
              </a:rPr>
              <a:t>la presente Ley. </a:t>
            </a:r>
            <a:r>
              <a:rPr lang="es-MX" dirty="0" smtClean="0">
                <a:solidFill>
                  <a:prstClr val="black"/>
                </a:solidFill>
              </a:rPr>
              <a:t>Art 9</a:t>
            </a:r>
            <a:endParaRPr lang="es-MX" dirty="0">
              <a:solidFill>
                <a:prstClr val="black"/>
              </a:solidFill>
            </a:endParaRPr>
          </a:p>
        </p:txBody>
      </p:sp>
      <p:graphicFrame>
        <p:nvGraphicFramePr>
          <p:cNvPr id="26" name="Diagrama 25"/>
          <p:cNvGraphicFramePr/>
          <p:nvPr>
            <p:extLst>
              <p:ext uri="{D42A27DB-BD31-4B8C-83A1-F6EECF244321}">
                <p14:modId xmlns:p14="http://schemas.microsoft.com/office/powerpoint/2010/main" val="3221791218"/>
              </p:ext>
            </p:extLst>
          </p:nvPr>
        </p:nvGraphicFramePr>
        <p:xfrm>
          <a:off x="352600" y="1872010"/>
          <a:ext cx="7963817" cy="4266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31</a:t>
            </a:fld>
            <a:endParaRPr lang="es-MX" dirty="0">
              <a:solidFill>
                <a:prstClr val="black">
                  <a:tint val="75000"/>
                </a:prstClr>
              </a:solidFill>
            </a:endParaRPr>
          </a:p>
        </p:txBody>
      </p:sp>
    </p:spTree>
    <p:extLst>
      <p:ext uri="{BB962C8B-B14F-4D97-AF65-F5344CB8AC3E}">
        <p14:creationId xmlns:p14="http://schemas.microsoft.com/office/powerpoint/2010/main" val="1216100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54275"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54276"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54277"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8" name="7 Elipse"/>
          <p:cNvSpPr/>
          <p:nvPr/>
        </p:nvSpPr>
        <p:spPr>
          <a:xfrm>
            <a:off x="4548650" y="1076848"/>
            <a:ext cx="4392488" cy="943597"/>
          </a:xfrm>
          <a:prstGeom prst="ellipse">
            <a:avLst/>
          </a:prstGeom>
          <a:solidFill>
            <a:srgbClr val="92D050"/>
          </a:solidFill>
          <a:ln w="25400"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spcFirstLastPara="0" vert="horz" wrap="square" lIns="60960" tIns="60960" rIns="60960" bIns="60960" numCol="1" spcCol="1270" anchor="ctr" anchorCtr="0">
            <a:noAutofit/>
          </a:bodyPr>
          <a:lstStyle/>
          <a:p>
            <a:pPr algn="just"/>
            <a:endParaRPr lang="es-ES" sz="2000" b="1">
              <a:solidFill>
                <a:schemeClr val="bg1"/>
              </a:solidFill>
              <a:latin typeface="+mj-lt"/>
              <a:cs typeface="Arial" pitchFamily="34" charset="0"/>
            </a:endParaRPr>
          </a:p>
        </p:txBody>
      </p:sp>
      <p:grpSp>
        <p:nvGrpSpPr>
          <p:cNvPr id="9" name="8 Grupo"/>
          <p:cNvGrpSpPr/>
          <p:nvPr/>
        </p:nvGrpSpPr>
        <p:grpSpPr>
          <a:xfrm>
            <a:off x="2877465" y="750259"/>
            <a:ext cx="5640980" cy="1270186"/>
            <a:chOff x="2657679" y="-241434"/>
            <a:chExt cx="5640980" cy="1270186"/>
          </a:xfrm>
        </p:grpSpPr>
        <p:sp>
          <p:nvSpPr>
            <p:cNvPr id="10" name="9 Rectángulo"/>
            <p:cNvSpPr/>
            <p:nvPr/>
          </p:nvSpPr>
          <p:spPr>
            <a:xfrm>
              <a:off x="2657679" y="635799"/>
              <a:ext cx="3359067" cy="39295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4939592" y="-241434"/>
              <a:ext cx="3359067" cy="12681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a:endParaRPr lang="es-ES" b="1" dirty="0">
                <a:solidFill>
                  <a:schemeClr val="bg1"/>
                </a:solidFill>
                <a:cs typeface="Arial" pitchFamily="34" charset="0"/>
              </a:endParaRPr>
            </a:p>
            <a:p>
              <a:pPr lvl="0" algn="ctr"/>
              <a:r>
                <a:rPr lang="es-ES" b="1" dirty="0">
                  <a:solidFill>
                    <a:schemeClr val="bg1"/>
                  </a:solidFill>
                  <a:cs typeface="Arial" pitchFamily="34" charset="0"/>
                </a:rPr>
                <a:t>Art. 3</a:t>
              </a:r>
            </a:p>
          </p:txBody>
        </p:sp>
      </p:grpSp>
      <p:sp>
        <p:nvSpPr>
          <p:cNvPr id="13" name="12 Rectángulo"/>
          <p:cNvSpPr/>
          <p:nvPr/>
        </p:nvSpPr>
        <p:spPr>
          <a:xfrm>
            <a:off x="467544" y="2283465"/>
            <a:ext cx="3960440" cy="380784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s-MX" sz="1400" b="1" dirty="0">
                <a:latin typeface="Arial" panose="020B0604020202020204" pitchFamily="34" charset="0"/>
                <a:cs typeface="Arial" panose="020B0604020202020204" pitchFamily="34" charset="0"/>
              </a:rPr>
              <a:t>II.- </a:t>
            </a:r>
            <a:r>
              <a:rPr lang="es-MX" sz="1400" b="1" dirty="0">
                <a:solidFill>
                  <a:schemeClr val="tx1"/>
                </a:solidFill>
                <a:latin typeface="Arial" panose="020B0604020202020204" pitchFamily="34" charset="0"/>
                <a:cs typeface="Arial" panose="020B0604020202020204" pitchFamily="34" charset="0"/>
              </a:rPr>
              <a:t>Autoridad investigadora</a:t>
            </a:r>
            <a:r>
              <a:rPr lang="es-MX" sz="1400" b="1"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La encargada de la investigación de Faltas administrativas;</a:t>
            </a:r>
          </a:p>
          <a:p>
            <a:pPr algn="just"/>
            <a:endParaRPr lang="es-MX" sz="1400" dirty="0">
              <a:latin typeface="Arial" panose="020B0604020202020204" pitchFamily="34" charset="0"/>
              <a:cs typeface="Arial" panose="020B0604020202020204" pitchFamily="34" charset="0"/>
            </a:endParaRPr>
          </a:p>
          <a:p>
            <a:pPr algn="just"/>
            <a:r>
              <a:rPr lang="es-MX" sz="1400" b="1" dirty="0">
                <a:solidFill>
                  <a:schemeClr val="bg1"/>
                </a:solidFill>
                <a:latin typeface="Arial" panose="020B0604020202020204" pitchFamily="34" charset="0"/>
                <a:cs typeface="Arial" panose="020B0604020202020204" pitchFamily="34" charset="0"/>
              </a:rPr>
              <a:t>III.- </a:t>
            </a:r>
            <a:r>
              <a:rPr lang="es-MX" sz="1400" b="1" dirty="0">
                <a:solidFill>
                  <a:schemeClr val="tx1"/>
                </a:solidFill>
                <a:latin typeface="Arial" panose="020B0604020202020204" pitchFamily="34" charset="0"/>
                <a:cs typeface="Arial" panose="020B0604020202020204" pitchFamily="34" charset="0"/>
              </a:rPr>
              <a:t>Autoridad substanciadora</a:t>
            </a:r>
            <a:r>
              <a:rPr lang="es-MX" sz="1400" b="1" dirty="0">
                <a:solidFill>
                  <a:schemeClr val="bg1"/>
                </a:solidFill>
                <a:latin typeface="Arial" panose="020B0604020202020204" pitchFamily="34" charset="0"/>
                <a:cs typeface="Arial" panose="020B0604020202020204" pitchFamily="34" charset="0"/>
              </a:rPr>
              <a:t>: </a:t>
            </a:r>
            <a:r>
              <a:rPr lang="es-MX" sz="1400" dirty="0">
                <a:solidFill>
                  <a:schemeClr val="bg1"/>
                </a:solidFill>
                <a:latin typeface="Arial" panose="020B0604020202020204" pitchFamily="34" charset="0"/>
                <a:cs typeface="Arial" panose="020B0604020202020204" pitchFamily="34" charset="0"/>
              </a:rPr>
              <a:t>dirigen y conducen el procedimiento de responsabilidades administrativas desde la admisión del Informe de presunta responsabilidad administrativa y hasta la conclusión de la audiencia inicial. </a:t>
            </a:r>
            <a:r>
              <a:rPr lang="es-MX" sz="1600" b="1" u="sng" dirty="0">
                <a:solidFill>
                  <a:schemeClr val="bg1"/>
                </a:solidFill>
                <a:latin typeface="Arial" panose="020B0604020202020204" pitchFamily="34" charset="0"/>
                <a:cs typeface="Arial" panose="020B0604020202020204" pitchFamily="34" charset="0"/>
              </a:rPr>
              <a:t>La función de la Autoridad substanciadora, en ningún caso podrá ser ejercida por una Autoridad investigadora; </a:t>
            </a:r>
          </a:p>
          <a:p>
            <a:pPr algn="just"/>
            <a:r>
              <a:rPr lang="es-ES" dirty="0"/>
              <a:t>	</a:t>
            </a:r>
          </a:p>
        </p:txBody>
      </p:sp>
      <p:sp>
        <p:nvSpPr>
          <p:cNvPr id="14" name="13 Rectángulo"/>
          <p:cNvSpPr/>
          <p:nvPr/>
        </p:nvSpPr>
        <p:spPr>
          <a:xfrm>
            <a:off x="4716016" y="2283466"/>
            <a:ext cx="3960440" cy="3807845"/>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just"/>
            <a:endParaRPr lang="es-MX" sz="1400" b="1" dirty="0">
              <a:solidFill>
                <a:srgbClr val="000000"/>
              </a:solidFill>
              <a:latin typeface="Arial" panose="020B0604020202020204" pitchFamily="34" charset="0"/>
            </a:endParaRPr>
          </a:p>
          <a:p>
            <a:pPr algn="just"/>
            <a:r>
              <a:rPr lang="es-MX" sz="1400" b="1" dirty="0">
                <a:solidFill>
                  <a:srgbClr val="000000"/>
                </a:solidFill>
                <a:latin typeface="Arial" panose="020B0604020202020204" pitchFamily="34" charset="0"/>
              </a:rPr>
              <a:t>IV.- Autoridad resolutora: </a:t>
            </a:r>
            <a:r>
              <a:rPr lang="es-MX" sz="1400" dirty="0">
                <a:solidFill>
                  <a:srgbClr val="000000"/>
                </a:solidFill>
                <a:latin typeface="Arial" panose="020B0604020202020204" pitchFamily="34" charset="0"/>
              </a:rPr>
              <a:t>En Faltas </a:t>
            </a:r>
            <a:r>
              <a:rPr lang="es-MX" sz="1400" u="sng" dirty="0">
                <a:solidFill>
                  <a:srgbClr val="000000"/>
                </a:solidFill>
                <a:latin typeface="Arial" panose="020B0604020202020204" pitchFamily="34" charset="0"/>
              </a:rPr>
              <a:t>administrativas no graves </a:t>
            </a:r>
            <a:r>
              <a:rPr lang="es-MX" sz="1400" dirty="0">
                <a:solidFill>
                  <a:srgbClr val="000000"/>
                </a:solidFill>
                <a:latin typeface="Arial" panose="020B0604020202020204" pitchFamily="34" charset="0"/>
              </a:rPr>
              <a:t>lo será la unidad de responsabilidades administrativas o el servidor público asignado en los Órganos internos de control. Para </a:t>
            </a:r>
            <a:r>
              <a:rPr lang="es-MX" sz="1400" u="sng" dirty="0">
                <a:solidFill>
                  <a:srgbClr val="000000"/>
                </a:solidFill>
                <a:latin typeface="Arial" panose="020B0604020202020204" pitchFamily="34" charset="0"/>
              </a:rPr>
              <a:t>las Faltas administrativas graves</a:t>
            </a:r>
            <a:r>
              <a:rPr lang="es-MX" sz="1400" dirty="0">
                <a:solidFill>
                  <a:srgbClr val="000000"/>
                </a:solidFill>
                <a:latin typeface="Arial" panose="020B0604020202020204" pitchFamily="34" charset="0"/>
              </a:rPr>
              <a:t>, así como para las Faltas de particulares, lo será el Tribunal competente;</a:t>
            </a:r>
          </a:p>
          <a:p>
            <a:pPr algn="just"/>
            <a:endParaRPr lang="es-MX" sz="1400" b="1" dirty="0">
              <a:solidFill>
                <a:srgbClr val="000000"/>
              </a:solidFill>
              <a:latin typeface="Arial" panose="020B0604020202020204" pitchFamily="34" charset="0"/>
            </a:endParaRPr>
          </a:p>
          <a:p>
            <a:pPr algn="just"/>
            <a:r>
              <a:rPr lang="es-MX" sz="1400" b="1" dirty="0">
                <a:solidFill>
                  <a:srgbClr val="000000"/>
                </a:solidFill>
                <a:latin typeface="Arial" panose="020B0604020202020204" pitchFamily="34" charset="0"/>
              </a:rPr>
              <a:t>XV.- Falta administrativa no grave: F</a:t>
            </a:r>
            <a:r>
              <a:rPr lang="es-MX" sz="1400" dirty="0">
                <a:solidFill>
                  <a:srgbClr val="000000"/>
                </a:solidFill>
                <a:latin typeface="Arial" panose="020B0604020202020204" pitchFamily="34" charset="0"/>
              </a:rPr>
              <a:t>altas administrativas de los Servidores Públicos, </a:t>
            </a:r>
            <a:r>
              <a:rPr lang="es-MX" sz="1400" u="sng" dirty="0">
                <a:solidFill>
                  <a:srgbClr val="000000"/>
                </a:solidFill>
                <a:latin typeface="Arial" panose="020B0604020202020204" pitchFamily="34" charset="0"/>
              </a:rPr>
              <a:t>cuya sanción corresponde a las Secretarías y a los Órganos internos de control; </a:t>
            </a:r>
          </a:p>
          <a:p>
            <a:pPr algn="just"/>
            <a:endParaRPr lang="es-MX" sz="1400" dirty="0">
              <a:solidFill>
                <a:srgbClr val="000000"/>
              </a:solidFill>
              <a:latin typeface="Arial" panose="020B0604020202020204" pitchFamily="34" charset="0"/>
            </a:endParaRPr>
          </a:p>
          <a:p>
            <a:pPr algn="just"/>
            <a:r>
              <a:rPr lang="es-MX" sz="1400" b="1" dirty="0">
                <a:solidFill>
                  <a:srgbClr val="000000"/>
                </a:solidFill>
                <a:latin typeface="Arial" panose="020B0604020202020204" pitchFamily="34" charset="0"/>
              </a:rPr>
              <a:t>XVI.- Falta administrativa grave: </a:t>
            </a:r>
            <a:r>
              <a:rPr lang="es-MX" sz="1400" dirty="0">
                <a:solidFill>
                  <a:srgbClr val="000000"/>
                </a:solidFill>
                <a:latin typeface="Arial" panose="020B0604020202020204" pitchFamily="34" charset="0"/>
              </a:rPr>
              <a:t>Las faltas administrativas de los Servidores Públicos, </a:t>
            </a:r>
            <a:r>
              <a:rPr lang="es-MX" sz="1400" u="sng" dirty="0">
                <a:solidFill>
                  <a:srgbClr val="000000"/>
                </a:solidFill>
                <a:latin typeface="Arial" panose="020B0604020202020204" pitchFamily="34" charset="0"/>
              </a:rPr>
              <a:t>cuya sanción corresponde al Tribunal Federal de Justicia Administrativa y sus homólogos en las entidades federativas</a:t>
            </a:r>
            <a:r>
              <a:rPr lang="es-MX" sz="1400" dirty="0">
                <a:solidFill>
                  <a:srgbClr val="000000"/>
                </a:solidFill>
                <a:latin typeface="Arial" panose="020B0604020202020204" pitchFamily="34" charset="0"/>
              </a:rPr>
              <a:t>; </a:t>
            </a:r>
          </a:p>
          <a:p>
            <a:pPr algn="just"/>
            <a:endParaRPr lang="es-ES" sz="1400" dirty="0">
              <a:solidFill>
                <a:schemeClr val="tx1"/>
              </a:solidFill>
            </a:endParaRPr>
          </a:p>
        </p:txBody>
      </p:sp>
      <p:sp>
        <p:nvSpPr>
          <p:cNvPr id="15" name="Rectángulo redondeado 14"/>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1360972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40962"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40963"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40964"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40965"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14" name="Bisel 13"/>
          <p:cNvSpPr/>
          <p:nvPr/>
        </p:nvSpPr>
        <p:spPr>
          <a:xfrm>
            <a:off x="566735" y="2780929"/>
            <a:ext cx="7992888" cy="1296143"/>
          </a:xfrm>
          <a:prstGeom prst="bevel">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es-MX" sz="2000" b="1" dirty="0">
              <a:solidFill>
                <a:srgbClr val="525252"/>
              </a:solidFill>
              <a:latin typeface="Arial" pitchFamily="34" charset="0"/>
              <a:ea typeface="MS PGothic" pitchFamily="34" charset="-128"/>
              <a:cs typeface="Arial" pitchFamily="34" charset="0"/>
            </a:endParaRPr>
          </a:p>
          <a:p>
            <a:pPr algn="ctr"/>
            <a:r>
              <a:rPr lang="es-MX" sz="2000" b="1" dirty="0">
                <a:solidFill>
                  <a:schemeClr val="bg1"/>
                </a:solidFill>
                <a:latin typeface="Arial" panose="020B0604020202020204" pitchFamily="34" charset="0"/>
              </a:rPr>
              <a:t>Investigación </a:t>
            </a:r>
            <a:r>
              <a:rPr lang="es-MX" sz="2000" dirty="0" smtClean="0">
                <a:solidFill>
                  <a:schemeClr val="tx1"/>
                </a:solidFill>
                <a:latin typeface="Arial" panose="020B0604020202020204" pitchFamily="34" charset="0"/>
              </a:rPr>
              <a:t>(Art 90-99)</a:t>
            </a:r>
            <a:r>
              <a:rPr lang="es-MX" sz="2000" b="1" dirty="0" smtClean="0">
                <a:solidFill>
                  <a:schemeClr val="bg1"/>
                </a:solidFill>
                <a:latin typeface="Arial" panose="020B0604020202020204" pitchFamily="34" charset="0"/>
              </a:rPr>
              <a:t> y </a:t>
            </a:r>
            <a:r>
              <a:rPr lang="es-MX" sz="2000" b="1" dirty="0">
                <a:solidFill>
                  <a:schemeClr val="bg1"/>
                </a:solidFill>
                <a:latin typeface="Arial" panose="020B0604020202020204" pitchFamily="34" charset="0"/>
              </a:rPr>
              <a:t>Calificación </a:t>
            </a:r>
            <a:r>
              <a:rPr lang="es-MX" sz="2000" dirty="0" smtClean="0">
                <a:solidFill>
                  <a:schemeClr val="tx1"/>
                </a:solidFill>
                <a:latin typeface="Arial" panose="020B0604020202020204" pitchFamily="34" charset="0"/>
              </a:rPr>
              <a:t>(Art  100-101)</a:t>
            </a:r>
            <a:r>
              <a:rPr lang="es-MX" sz="2000" b="1" dirty="0" smtClean="0">
                <a:solidFill>
                  <a:schemeClr val="bg1"/>
                </a:solidFill>
                <a:latin typeface="Arial" panose="020B0604020202020204" pitchFamily="34" charset="0"/>
              </a:rPr>
              <a:t> de </a:t>
            </a:r>
            <a:r>
              <a:rPr lang="es-MX" sz="2000" b="1" dirty="0">
                <a:solidFill>
                  <a:schemeClr val="bg1"/>
                </a:solidFill>
                <a:latin typeface="Arial" panose="020B0604020202020204" pitchFamily="34" charset="0"/>
              </a:rPr>
              <a:t>las Faltas Graves y No Graves</a:t>
            </a:r>
            <a:r>
              <a:rPr lang="es-MX" sz="2000" b="1" dirty="0">
                <a:solidFill>
                  <a:srgbClr val="000000"/>
                </a:solidFill>
                <a:latin typeface="Arial" panose="020B0604020202020204" pitchFamily="34" charset="0"/>
              </a:rPr>
              <a:t> </a:t>
            </a:r>
            <a:endParaRPr lang="es-MX" sz="2000" b="1" dirty="0">
              <a:solidFill>
                <a:srgbClr val="FFFFFF"/>
              </a:solidFill>
              <a:latin typeface="Arial" pitchFamily="34" charset="0"/>
              <a:ea typeface="MS PGothic" pitchFamily="34" charset="-128"/>
              <a:cs typeface="Arial" pitchFamily="34" charset="0"/>
            </a:endParaRPr>
          </a:p>
          <a:p>
            <a:pPr algn="ctr"/>
            <a:endParaRPr lang="es-MX" sz="2000" dirty="0">
              <a:solidFill>
                <a:srgbClr val="FFFFFF"/>
              </a:solidFill>
              <a:ea typeface="MS PGothic" pitchFamily="34" charset="-128"/>
            </a:endParaRPr>
          </a:p>
        </p:txBody>
      </p:sp>
    </p:spTree>
    <p:extLst>
      <p:ext uri="{BB962C8B-B14F-4D97-AF65-F5344CB8AC3E}">
        <p14:creationId xmlns:p14="http://schemas.microsoft.com/office/powerpoint/2010/main" val="3105290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6" name="Rectángulo redondeado 5"/>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7" name="Rectángulo redondeado 6"/>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Faltas administrativas </a:t>
            </a:r>
            <a:r>
              <a:rPr lang="es-MX" b="1" dirty="0">
                <a:solidFill>
                  <a:schemeClr val="tx1"/>
                </a:solidFill>
              </a:rPr>
              <a:t>no graves</a:t>
            </a:r>
            <a:r>
              <a:rPr lang="es-MX" dirty="0">
                <a:solidFill>
                  <a:prstClr val="white"/>
                </a:solidFill>
              </a:rPr>
              <a:t> de los servidores </a:t>
            </a:r>
            <a:r>
              <a:rPr lang="es-MX" dirty="0" smtClean="0">
                <a:solidFill>
                  <a:prstClr val="white"/>
                </a:solidFill>
              </a:rPr>
              <a:t>públicos. </a:t>
            </a:r>
            <a:r>
              <a:rPr lang="es-MX" dirty="0" smtClean="0">
                <a:solidFill>
                  <a:schemeClr val="tx1"/>
                </a:solidFill>
              </a:rPr>
              <a:t>Art 49</a:t>
            </a:r>
            <a:endParaRPr lang="es-MX" dirty="0">
              <a:solidFill>
                <a:schemeClr val="tx1"/>
              </a:solidFill>
            </a:endParaRPr>
          </a:p>
        </p:txBody>
      </p:sp>
      <p:sp>
        <p:nvSpPr>
          <p:cNvPr id="8" name="17 Rectángulo"/>
          <p:cNvSpPr/>
          <p:nvPr/>
        </p:nvSpPr>
        <p:spPr>
          <a:xfrm>
            <a:off x="581918" y="245523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17 Rectángulo"/>
          <p:cNvSpPr/>
          <p:nvPr/>
        </p:nvSpPr>
        <p:spPr>
          <a:xfrm>
            <a:off x="596170" y="312741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17 Rectángulo"/>
          <p:cNvSpPr/>
          <p:nvPr/>
        </p:nvSpPr>
        <p:spPr>
          <a:xfrm>
            <a:off x="596170" y="3845953"/>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17 Rectángulo"/>
          <p:cNvSpPr/>
          <p:nvPr/>
        </p:nvSpPr>
        <p:spPr>
          <a:xfrm>
            <a:off x="596170" y="451320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17 Rectángulo"/>
          <p:cNvSpPr/>
          <p:nvPr/>
        </p:nvSpPr>
        <p:spPr>
          <a:xfrm>
            <a:off x="596170" y="526308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edondear rectángulo de esquina diagonal 13"/>
          <p:cNvSpPr/>
          <p:nvPr/>
        </p:nvSpPr>
        <p:spPr>
          <a:xfrm>
            <a:off x="1062093" y="2372153"/>
            <a:ext cx="7395045" cy="542823"/>
          </a:xfrm>
          <a:prstGeom prst="round2DiagRect">
            <a:avLst>
              <a:gd name="adj1" fmla="val 44742"/>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I.</a:t>
            </a:r>
            <a:r>
              <a:rPr lang="es-MX" sz="1400" dirty="0" smtClean="0">
                <a:solidFill>
                  <a:prstClr val="black"/>
                </a:solidFill>
              </a:rPr>
              <a:t> Cumplir </a:t>
            </a:r>
            <a:r>
              <a:rPr lang="es-MX" sz="1400" dirty="0">
                <a:solidFill>
                  <a:prstClr val="black"/>
                </a:solidFill>
              </a:rPr>
              <a:t>con las funciones, atribuciones y comisiones </a:t>
            </a:r>
            <a:r>
              <a:rPr lang="es-MX" sz="1400" dirty="0" smtClean="0">
                <a:solidFill>
                  <a:prstClr val="black"/>
                </a:solidFill>
              </a:rPr>
              <a:t>encomendadas.</a:t>
            </a:r>
            <a:endParaRPr lang="es-MX" sz="1400" dirty="0">
              <a:solidFill>
                <a:prstClr val="black"/>
              </a:solidFill>
            </a:endParaRPr>
          </a:p>
        </p:txBody>
      </p:sp>
      <p:sp>
        <p:nvSpPr>
          <p:cNvPr id="16" name="Redondear rectángulo de esquina diagonal 15"/>
          <p:cNvSpPr/>
          <p:nvPr/>
        </p:nvSpPr>
        <p:spPr>
          <a:xfrm>
            <a:off x="1065389" y="3074529"/>
            <a:ext cx="7395045" cy="54282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II.</a:t>
            </a:r>
            <a:r>
              <a:rPr lang="es-MX" sz="1400" dirty="0" smtClean="0">
                <a:solidFill>
                  <a:prstClr val="black"/>
                </a:solidFill>
              </a:rPr>
              <a:t> Denunciar </a:t>
            </a:r>
            <a:r>
              <a:rPr lang="es-MX" sz="1400" dirty="0">
                <a:solidFill>
                  <a:prstClr val="black"/>
                </a:solidFill>
              </a:rPr>
              <a:t>los actos u omisiones que en ejercicio de sus funciones llegare a </a:t>
            </a:r>
            <a:r>
              <a:rPr lang="es-MX" sz="1400" dirty="0" smtClean="0">
                <a:solidFill>
                  <a:prstClr val="black"/>
                </a:solidFill>
              </a:rPr>
              <a:t>advertir.</a:t>
            </a:r>
            <a:endParaRPr lang="es-MX" sz="1400" dirty="0">
              <a:solidFill>
                <a:prstClr val="black"/>
              </a:solidFill>
            </a:endParaRPr>
          </a:p>
        </p:txBody>
      </p:sp>
      <p:sp>
        <p:nvSpPr>
          <p:cNvPr id="18" name="Redondear rectángulo de esquina diagonal 17"/>
          <p:cNvSpPr/>
          <p:nvPr/>
        </p:nvSpPr>
        <p:spPr>
          <a:xfrm>
            <a:off x="1062093" y="3845953"/>
            <a:ext cx="7395045" cy="542823"/>
          </a:xfrm>
          <a:prstGeom prst="round2DiagRect">
            <a:avLst>
              <a:gd name="adj1" fmla="val 39127"/>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III.</a:t>
            </a:r>
            <a:r>
              <a:rPr lang="es-MX" sz="1400" dirty="0" smtClean="0">
                <a:solidFill>
                  <a:prstClr val="black"/>
                </a:solidFill>
              </a:rPr>
              <a:t> Atender </a:t>
            </a:r>
            <a:r>
              <a:rPr lang="es-MX" sz="1400" dirty="0">
                <a:solidFill>
                  <a:prstClr val="black"/>
                </a:solidFill>
              </a:rPr>
              <a:t>las instrucciones de sus </a:t>
            </a:r>
            <a:r>
              <a:rPr lang="es-MX" sz="1400" dirty="0" smtClean="0">
                <a:solidFill>
                  <a:prstClr val="black"/>
                </a:solidFill>
              </a:rPr>
              <a:t>superiores.</a:t>
            </a:r>
            <a:endParaRPr lang="es-MX" sz="1400" dirty="0">
              <a:solidFill>
                <a:prstClr val="black"/>
              </a:solidFill>
            </a:endParaRPr>
          </a:p>
        </p:txBody>
      </p:sp>
      <p:sp>
        <p:nvSpPr>
          <p:cNvPr id="19" name="Redondear rectángulo de esquina diagonal 18"/>
          <p:cNvSpPr/>
          <p:nvPr/>
        </p:nvSpPr>
        <p:spPr>
          <a:xfrm>
            <a:off x="1043610" y="4503956"/>
            <a:ext cx="7395045" cy="542823"/>
          </a:xfrm>
          <a:prstGeom prst="round2DiagRect">
            <a:avLst>
              <a:gd name="adj1" fmla="val 48111"/>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IV.</a:t>
            </a:r>
            <a:r>
              <a:rPr lang="es-MX" sz="1400" dirty="0" smtClean="0">
                <a:solidFill>
                  <a:prstClr val="black"/>
                </a:solidFill>
              </a:rPr>
              <a:t> Presentar </a:t>
            </a:r>
            <a:r>
              <a:rPr lang="es-MX" sz="1400" dirty="0">
                <a:solidFill>
                  <a:prstClr val="black"/>
                </a:solidFill>
              </a:rPr>
              <a:t>en tiempo y forma las declaraciones de situación patrimonial y de </a:t>
            </a:r>
            <a:r>
              <a:rPr lang="es-MX" sz="1400" dirty="0" smtClean="0">
                <a:solidFill>
                  <a:prstClr val="black"/>
                </a:solidFill>
              </a:rPr>
              <a:t>intereses.</a:t>
            </a:r>
            <a:endParaRPr lang="es-MX" sz="1400" dirty="0">
              <a:solidFill>
                <a:prstClr val="black"/>
              </a:solidFill>
            </a:endParaRPr>
          </a:p>
        </p:txBody>
      </p:sp>
      <p:sp>
        <p:nvSpPr>
          <p:cNvPr id="20" name="Redondear rectángulo de esquina diagonal 19"/>
          <p:cNvSpPr/>
          <p:nvPr/>
        </p:nvSpPr>
        <p:spPr>
          <a:xfrm>
            <a:off x="1043609" y="5187169"/>
            <a:ext cx="7395045" cy="74621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V.</a:t>
            </a:r>
            <a:r>
              <a:rPr lang="es-MX" sz="1400" dirty="0" smtClean="0">
                <a:solidFill>
                  <a:prstClr val="black"/>
                </a:solidFill>
              </a:rPr>
              <a:t> Registrar</a:t>
            </a:r>
            <a:r>
              <a:rPr lang="es-MX" sz="1400" dirty="0">
                <a:solidFill>
                  <a:prstClr val="black"/>
                </a:solidFill>
              </a:rPr>
              <a:t>, integrar, custodiar y cuidar la documentación e información que por razón de su empleo, cargo o comisión, tenga bajo su responsabilidad, e impedir o evitar su uso, divulgación, sustracción, destrucción, ocultamiento o inutilización </a:t>
            </a:r>
            <a:r>
              <a:rPr lang="es-MX" sz="1400" dirty="0" smtClean="0">
                <a:solidFill>
                  <a:prstClr val="black"/>
                </a:solidFill>
              </a:rPr>
              <a:t>indebidos.  </a:t>
            </a:r>
            <a:endParaRPr lang="es-MX" sz="1400" dirty="0">
              <a:solidFill>
                <a:prstClr val="black"/>
              </a:solidFill>
            </a:endParaRPr>
          </a:p>
        </p:txBody>
      </p:sp>
      <p:sp>
        <p:nvSpPr>
          <p:cNvPr id="21"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34</a:t>
            </a:fld>
            <a:endParaRPr lang="es-MX" dirty="0">
              <a:solidFill>
                <a:prstClr val="black">
                  <a:tint val="75000"/>
                </a:prstClr>
              </a:solidFill>
            </a:endParaRPr>
          </a:p>
        </p:txBody>
      </p:sp>
    </p:spTree>
    <p:extLst>
      <p:ext uri="{BB962C8B-B14F-4D97-AF65-F5344CB8AC3E}">
        <p14:creationId xmlns:p14="http://schemas.microsoft.com/office/powerpoint/2010/main" val="3408136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6" name="Rectángulo redondeado 5"/>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7" name="Rectángulo redondeado 6"/>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Faltas administrativas </a:t>
            </a:r>
            <a:r>
              <a:rPr lang="es-MX" b="1" dirty="0">
                <a:solidFill>
                  <a:srgbClr val="FFC000"/>
                </a:solidFill>
              </a:rPr>
              <a:t>no graves </a:t>
            </a:r>
            <a:r>
              <a:rPr lang="es-MX" dirty="0">
                <a:solidFill>
                  <a:prstClr val="white"/>
                </a:solidFill>
              </a:rPr>
              <a:t>de los servidores </a:t>
            </a:r>
            <a:r>
              <a:rPr lang="es-MX" dirty="0" smtClean="0">
                <a:solidFill>
                  <a:prstClr val="white"/>
                </a:solidFill>
              </a:rPr>
              <a:t>públicos. </a:t>
            </a:r>
            <a:r>
              <a:rPr lang="es-MX" dirty="0" smtClean="0">
                <a:solidFill>
                  <a:schemeClr val="tx1"/>
                </a:solidFill>
              </a:rPr>
              <a:t>Art 49</a:t>
            </a:r>
            <a:endParaRPr lang="es-MX" dirty="0">
              <a:solidFill>
                <a:schemeClr val="tx1"/>
              </a:solidFill>
            </a:endParaRPr>
          </a:p>
        </p:txBody>
      </p:sp>
      <p:sp>
        <p:nvSpPr>
          <p:cNvPr id="8" name="17 Rectángulo"/>
          <p:cNvSpPr/>
          <p:nvPr/>
        </p:nvSpPr>
        <p:spPr>
          <a:xfrm>
            <a:off x="581918" y="245523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17 Rectángulo"/>
          <p:cNvSpPr/>
          <p:nvPr/>
        </p:nvSpPr>
        <p:spPr>
          <a:xfrm>
            <a:off x="596170" y="312741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17 Rectángulo"/>
          <p:cNvSpPr/>
          <p:nvPr/>
        </p:nvSpPr>
        <p:spPr>
          <a:xfrm>
            <a:off x="596170" y="3845953"/>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17 Rectángulo"/>
          <p:cNvSpPr/>
          <p:nvPr/>
        </p:nvSpPr>
        <p:spPr>
          <a:xfrm>
            <a:off x="596170" y="451320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17 Rectángulo"/>
          <p:cNvSpPr/>
          <p:nvPr/>
        </p:nvSpPr>
        <p:spPr>
          <a:xfrm>
            <a:off x="596170" y="526308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edondear rectángulo de esquina diagonal 13"/>
          <p:cNvSpPr/>
          <p:nvPr/>
        </p:nvSpPr>
        <p:spPr>
          <a:xfrm>
            <a:off x="1062093" y="2169805"/>
            <a:ext cx="7395045" cy="745172"/>
          </a:xfrm>
          <a:prstGeom prst="round2DiagRect">
            <a:avLst>
              <a:gd name="adj1" fmla="val 44742"/>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VI.</a:t>
            </a:r>
            <a:r>
              <a:rPr lang="es-MX" sz="1400" dirty="0">
                <a:solidFill>
                  <a:prstClr val="black"/>
                </a:solidFill>
              </a:rPr>
              <a:t> Supervisar que los Servidores Públicos sujetos a su dirección, cumplan con las disposiciones de este </a:t>
            </a:r>
            <a:r>
              <a:rPr lang="es-MX" sz="1400" dirty="0" smtClean="0">
                <a:solidFill>
                  <a:prstClr val="black"/>
                </a:solidFill>
              </a:rPr>
              <a:t>artículo</a:t>
            </a:r>
            <a:r>
              <a:rPr lang="es-MX" sz="1400" dirty="0">
                <a:solidFill>
                  <a:prstClr val="black"/>
                </a:solidFill>
              </a:rPr>
              <a:t>.</a:t>
            </a:r>
          </a:p>
        </p:txBody>
      </p:sp>
      <p:sp>
        <p:nvSpPr>
          <p:cNvPr id="16" name="Redondear rectángulo de esquina diagonal 15"/>
          <p:cNvSpPr/>
          <p:nvPr/>
        </p:nvSpPr>
        <p:spPr>
          <a:xfrm>
            <a:off x="1065389" y="2963347"/>
            <a:ext cx="7395045" cy="654006"/>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VII.</a:t>
            </a:r>
            <a:r>
              <a:rPr lang="es-MX" sz="1400" dirty="0">
                <a:solidFill>
                  <a:prstClr val="black"/>
                </a:solidFill>
              </a:rPr>
              <a:t> Rendir cuentas sobre el ejercicio de las </a:t>
            </a:r>
            <a:r>
              <a:rPr lang="es-MX" sz="1400" dirty="0" smtClean="0">
                <a:solidFill>
                  <a:prstClr val="black"/>
                </a:solidFill>
              </a:rPr>
              <a:t>funciones.</a:t>
            </a:r>
            <a:endParaRPr lang="es-MX" sz="1400" dirty="0">
              <a:solidFill>
                <a:prstClr val="black"/>
              </a:solidFill>
            </a:endParaRPr>
          </a:p>
        </p:txBody>
      </p:sp>
      <p:sp>
        <p:nvSpPr>
          <p:cNvPr id="18" name="Redondear rectángulo de esquina diagonal 17"/>
          <p:cNvSpPr/>
          <p:nvPr/>
        </p:nvSpPr>
        <p:spPr>
          <a:xfrm>
            <a:off x="1062091" y="3665722"/>
            <a:ext cx="7395045" cy="682931"/>
          </a:xfrm>
          <a:prstGeom prst="round2DiagRect">
            <a:avLst>
              <a:gd name="adj1" fmla="val 39127"/>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VIII.</a:t>
            </a:r>
            <a:r>
              <a:rPr lang="es-MX" sz="1400" dirty="0">
                <a:solidFill>
                  <a:prstClr val="black"/>
                </a:solidFill>
              </a:rPr>
              <a:t> Colaborar en los procedimientos judiciales y administrativos en los que sea </a:t>
            </a:r>
            <a:r>
              <a:rPr lang="es-MX" sz="1400" dirty="0" smtClean="0">
                <a:solidFill>
                  <a:prstClr val="black"/>
                </a:solidFill>
              </a:rPr>
              <a:t>parte.</a:t>
            </a:r>
            <a:endParaRPr lang="es-MX" sz="1400" dirty="0">
              <a:solidFill>
                <a:prstClr val="black"/>
              </a:solidFill>
            </a:endParaRPr>
          </a:p>
        </p:txBody>
      </p:sp>
      <p:sp>
        <p:nvSpPr>
          <p:cNvPr id="19" name="Redondear rectángulo de esquina diagonal 18"/>
          <p:cNvSpPr/>
          <p:nvPr/>
        </p:nvSpPr>
        <p:spPr>
          <a:xfrm>
            <a:off x="1043610" y="4368098"/>
            <a:ext cx="7395045" cy="819071"/>
          </a:xfrm>
          <a:prstGeom prst="round2DiagRect">
            <a:avLst>
              <a:gd name="adj1" fmla="val 48111"/>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Frac IX.</a:t>
            </a:r>
            <a:r>
              <a:rPr lang="es-MX" sz="1400" dirty="0">
                <a:solidFill>
                  <a:prstClr val="black"/>
                </a:solidFill>
              </a:rPr>
              <a:t> Cerciorarse, antes de la celebración de contratos, que el particular manifieste bajo protesta de decir verdad que no desempeña empleo, cargo o comisión en el servicio público o, en su caso, que a pesar de desempeñarlo, con la formalización del contrato correspondiente no se actualiza un Conflicto de Interés. </a:t>
            </a:r>
          </a:p>
        </p:txBody>
      </p:sp>
      <p:sp>
        <p:nvSpPr>
          <p:cNvPr id="20" name="Redondear rectángulo de esquina diagonal 19"/>
          <p:cNvSpPr/>
          <p:nvPr/>
        </p:nvSpPr>
        <p:spPr>
          <a:xfrm>
            <a:off x="1043609" y="5187169"/>
            <a:ext cx="7395045" cy="74621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Art 50</a:t>
            </a:r>
            <a:r>
              <a:rPr lang="es-MX" sz="1400" b="1" dirty="0">
                <a:solidFill>
                  <a:prstClr val="black"/>
                </a:solidFill>
              </a:rPr>
              <a:t>. </a:t>
            </a:r>
            <a:r>
              <a:rPr lang="es-MX" sz="1400" dirty="0" smtClean="0">
                <a:solidFill>
                  <a:prstClr val="black"/>
                </a:solidFill>
              </a:rPr>
              <a:t>Los </a:t>
            </a:r>
            <a:r>
              <a:rPr lang="es-MX" sz="1400" dirty="0">
                <a:solidFill>
                  <a:prstClr val="black"/>
                </a:solidFill>
              </a:rPr>
              <a:t>daños y perjuicios que, de manera culposa o negligente y sin incurrir en alguna de las faltas administrativas graves señaladas en el Capítulo siguiente, cause un servidor público a la Hacienda Pública o al patrimonio de un Ente </a:t>
            </a:r>
            <a:r>
              <a:rPr lang="es-MX" sz="1400" dirty="0" smtClean="0">
                <a:solidFill>
                  <a:prstClr val="black"/>
                </a:solidFill>
              </a:rPr>
              <a:t>público.  </a:t>
            </a:r>
            <a:endParaRPr lang="es-MX" sz="1400" dirty="0">
              <a:solidFill>
                <a:prstClr val="black"/>
              </a:solidFill>
            </a:endParaRPr>
          </a:p>
        </p:txBody>
      </p:sp>
      <p:sp>
        <p:nvSpPr>
          <p:cNvPr id="21"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35</a:t>
            </a:fld>
            <a:endParaRPr lang="es-MX" dirty="0">
              <a:solidFill>
                <a:prstClr val="black">
                  <a:tint val="75000"/>
                </a:prstClr>
              </a:solidFill>
            </a:endParaRPr>
          </a:p>
        </p:txBody>
      </p:sp>
    </p:spTree>
    <p:extLst>
      <p:ext uri="{BB962C8B-B14F-4D97-AF65-F5344CB8AC3E}">
        <p14:creationId xmlns:p14="http://schemas.microsoft.com/office/powerpoint/2010/main" val="2513190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tar rectángulo de esquina diagonal 1"/>
          <p:cNvSpPr/>
          <p:nvPr/>
        </p:nvSpPr>
        <p:spPr>
          <a:xfrm>
            <a:off x="352598" y="2564906"/>
            <a:ext cx="8395866" cy="440769"/>
          </a:xfrm>
          <a:prstGeom prst="snip2Diag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MX" dirty="0">
                <a:solidFill>
                  <a:prstClr val="white"/>
                </a:solidFill>
              </a:rPr>
              <a:t>Amonestación pública o privada;</a:t>
            </a:r>
          </a:p>
        </p:txBody>
      </p:sp>
      <p:sp>
        <p:nvSpPr>
          <p:cNvPr id="3" name="Rectángulo redondeado 2"/>
          <p:cNvSpPr/>
          <p:nvPr/>
        </p:nvSpPr>
        <p:spPr>
          <a:xfrm>
            <a:off x="1331640" y="141277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Sanciones por faltas administrativas no graves</a:t>
            </a:r>
          </a:p>
        </p:txBody>
      </p:sp>
      <p:pic>
        <p:nvPicPr>
          <p:cNvPr id="4"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6" name="Recortar rectángulo de esquina diagonal 5"/>
          <p:cNvSpPr/>
          <p:nvPr/>
        </p:nvSpPr>
        <p:spPr>
          <a:xfrm>
            <a:off x="369654" y="3298373"/>
            <a:ext cx="8395866" cy="1101923"/>
          </a:xfrm>
          <a:prstGeom prst="snip2Diag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MX" dirty="0">
                <a:solidFill>
                  <a:prstClr val="black"/>
                </a:solidFill>
              </a:rPr>
              <a:t>Suspensión del empleo, cargo o comisión (uno a treinta días naturales)</a:t>
            </a:r>
          </a:p>
          <a:p>
            <a:endParaRPr lang="es-MX" dirty="0">
              <a:solidFill>
                <a:prstClr val="black"/>
              </a:solidFill>
            </a:endParaRPr>
          </a:p>
          <a:p>
            <a:endParaRPr lang="es-MX" dirty="0">
              <a:solidFill>
                <a:prstClr val="black"/>
              </a:solidFill>
            </a:endParaRPr>
          </a:p>
        </p:txBody>
      </p:sp>
      <p:sp>
        <p:nvSpPr>
          <p:cNvPr id="7" name="Recortar rectángulo de esquina diagonal 6"/>
          <p:cNvSpPr/>
          <p:nvPr/>
        </p:nvSpPr>
        <p:spPr>
          <a:xfrm>
            <a:off x="352598" y="4281098"/>
            <a:ext cx="8395866" cy="440769"/>
          </a:xfrm>
          <a:prstGeom prst="snip2Diag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MX" dirty="0">
                <a:solidFill>
                  <a:prstClr val="white"/>
                </a:solidFill>
              </a:rPr>
              <a:t>Destitución de su empleo, cargo o comisión, y</a:t>
            </a:r>
          </a:p>
        </p:txBody>
      </p:sp>
      <p:sp>
        <p:nvSpPr>
          <p:cNvPr id="8" name="Recortar rectángulo de esquina diagonal 7"/>
          <p:cNvSpPr/>
          <p:nvPr/>
        </p:nvSpPr>
        <p:spPr>
          <a:xfrm>
            <a:off x="394702" y="5013178"/>
            <a:ext cx="8395866" cy="1101923"/>
          </a:xfrm>
          <a:prstGeom prst="snip2Diag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s-MX" dirty="0">
                <a:solidFill>
                  <a:prstClr val="black"/>
                </a:solidFill>
              </a:rPr>
              <a:t>Inhabilitación temporal para desempeñar empleos, cargos o comisiones en el servicio público. (inhabilitación temporal, ésta no será menor de tres meses ni podrá exceder de un año.)</a:t>
            </a:r>
          </a:p>
        </p:txBody>
      </p:sp>
      <p:sp>
        <p:nvSpPr>
          <p:cNvPr id="9" name="Marcador de número de diapositiva 8"/>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36</a:t>
            </a:fld>
            <a:endParaRPr lang="es-MX" dirty="0">
              <a:solidFill>
                <a:prstClr val="black">
                  <a:tint val="75000"/>
                </a:prstClr>
              </a:solidFill>
            </a:endParaRPr>
          </a:p>
        </p:txBody>
      </p:sp>
    </p:spTree>
    <p:extLst>
      <p:ext uri="{BB962C8B-B14F-4D97-AF65-F5344CB8AC3E}">
        <p14:creationId xmlns:p14="http://schemas.microsoft.com/office/powerpoint/2010/main" val="1788850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4" name="Rectángulo redondeado 3"/>
          <p:cNvSpPr/>
          <p:nvPr/>
        </p:nvSpPr>
        <p:spPr>
          <a:xfrm>
            <a:off x="7153183" y="2410511"/>
            <a:ext cx="950449"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Cohecho</a:t>
            </a:r>
          </a:p>
        </p:txBody>
      </p:sp>
      <p:sp>
        <p:nvSpPr>
          <p:cNvPr id="5" name="Rectángulo redondeado 4"/>
          <p:cNvSpPr/>
          <p:nvPr/>
        </p:nvSpPr>
        <p:spPr>
          <a:xfrm>
            <a:off x="971602" y="2410511"/>
            <a:ext cx="963447"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Peculado</a:t>
            </a:r>
          </a:p>
        </p:txBody>
      </p:sp>
      <p:sp>
        <p:nvSpPr>
          <p:cNvPr id="6" name="Rectángulo redondeado 5"/>
          <p:cNvSpPr/>
          <p:nvPr/>
        </p:nvSpPr>
        <p:spPr>
          <a:xfrm>
            <a:off x="4206515" y="2410511"/>
            <a:ext cx="1006137"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Desacato</a:t>
            </a:r>
          </a:p>
        </p:txBody>
      </p:sp>
      <p:sp>
        <p:nvSpPr>
          <p:cNvPr id="7" name="Rectángulo redondeado 6"/>
          <p:cNvSpPr/>
          <p:nvPr/>
        </p:nvSpPr>
        <p:spPr>
          <a:xfrm>
            <a:off x="3558443" y="3270576"/>
            <a:ext cx="2050777"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Contratación indebida</a:t>
            </a:r>
          </a:p>
        </p:txBody>
      </p:sp>
      <p:sp>
        <p:nvSpPr>
          <p:cNvPr id="8" name="Rectángulo redondeado 7"/>
          <p:cNvSpPr/>
          <p:nvPr/>
        </p:nvSpPr>
        <p:spPr>
          <a:xfrm>
            <a:off x="6502962" y="3270576"/>
            <a:ext cx="1979304"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Tráfico de influencias</a:t>
            </a:r>
          </a:p>
        </p:txBody>
      </p:sp>
      <p:sp>
        <p:nvSpPr>
          <p:cNvPr id="9" name="Rectángulo redondeado 8"/>
          <p:cNvSpPr/>
          <p:nvPr/>
        </p:nvSpPr>
        <p:spPr>
          <a:xfrm>
            <a:off x="682033" y="3236236"/>
            <a:ext cx="1411914" cy="340519"/>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sz="1400" dirty="0">
                <a:solidFill>
                  <a:prstClr val="white"/>
                </a:solidFill>
              </a:rPr>
              <a:t>Encubrimiento</a:t>
            </a:r>
          </a:p>
        </p:txBody>
      </p:sp>
      <p:sp>
        <p:nvSpPr>
          <p:cNvPr id="10" name="Rectángulo redondeado 9"/>
          <p:cNvSpPr/>
          <p:nvPr/>
        </p:nvSpPr>
        <p:spPr>
          <a:xfrm>
            <a:off x="229652" y="4191691"/>
            <a:ext cx="4342349" cy="340519"/>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1400" b="1" dirty="0"/>
              <a:t>Obstrucción de la justicia</a:t>
            </a:r>
          </a:p>
        </p:txBody>
      </p:sp>
      <p:sp>
        <p:nvSpPr>
          <p:cNvPr id="11" name="Rectángulo redondeado 10"/>
          <p:cNvSpPr/>
          <p:nvPr/>
        </p:nvSpPr>
        <p:spPr>
          <a:xfrm>
            <a:off x="5076058" y="4191691"/>
            <a:ext cx="3828159" cy="340519"/>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1400" b="1" dirty="0"/>
              <a:t>Desvío de recursos públicos</a:t>
            </a:r>
          </a:p>
        </p:txBody>
      </p:sp>
      <p:sp>
        <p:nvSpPr>
          <p:cNvPr id="12" name="Rectángulo redondeado 11"/>
          <p:cNvSpPr/>
          <p:nvPr/>
        </p:nvSpPr>
        <p:spPr>
          <a:xfrm>
            <a:off x="5076056" y="5031315"/>
            <a:ext cx="3828160" cy="340519"/>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MX" sz="1400" b="1" dirty="0"/>
              <a:t>Abuso de funciones</a:t>
            </a:r>
            <a:r>
              <a:rPr lang="es-MX" sz="1400" dirty="0">
                <a:solidFill>
                  <a:prstClr val="white"/>
                </a:solidFill>
              </a:rPr>
              <a:t> </a:t>
            </a:r>
            <a:endParaRPr lang="es-ES" sz="1400" dirty="0">
              <a:solidFill>
                <a:prstClr val="white"/>
              </a:solidFill>
            </a:endParaRPr>
          </a:p>
        </p:txBody>
      </p:sp>
      <p:sp>
        <p:nvSpPr>
          <p:cNvPr id="13" name="Rectángulo redondeado 12"/>
          <p:cNvSpPr/>
          <p:nvPr/>
        </p:nvSpPr>
        <p:spPr>
          <a:xfrm>
            <a:off x="229652" y="4941999"/>
            <a:ext cx="4342349" cy="340519"/>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MX" sz="1400" b="1" dirty="0"/>
              <a:t>Utilización indebida de información</a:t>
            </a:r>
            <a:endParaRPr lang="es-ES" sz="1400" b="1" dirty="0"/>
          </a:p>
        </p:txBody>
      </p:sp>
      <p:sp>
        <p:nvSpPr>
          <p:cNvPr id="17" name="Rectángulo redondeado 16"/>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Faltas</a:t>
            </a:r>
            <a:r>
              <a:rPr lang="es-MX" dirty="0">
                <a:solidFill>
                  <a:schemeClr val="bg1"/>
                </a:solidFill>
              </a:rPr>
              <a:t> administrativas </a:t>
            </a:r>
            <a:r>
              <a:rPr lang="es-MX" b="1" dirty="0" smtClean="0">
                <a:solidFill>
                  <a:schemeClr val="bg1"/>
                </a:solidFill>
              </a:rPr>
              <a:t>graves. Art 52-63</a:t>
            </a:r>
            <a:endParaRPr lang="es-MX" dirty="0">
              <a:solidFill>
                <a:schemeClr val="bg1"/>
              </a:solidFill>
            </a:endParaRPr>
          </a:p>
        </p:txBody>
      </p:sp>
      <p:sp>
        <p:nvSpPr>
          <p:cNvPr id="14" name="Marcador de número de diapositiva 13"/>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37</a:t>
            </a:fld>
            <a:endParaRPr lang="es-MX" dirty="0">
              <a:solidFill>
                <a:prstClr val="black">
                  <a:tint val="75000"/>
                </a:prstClr>
              </a:solidFill>
            </a:endParaRPr>
          </a:p>
        </p:txBody>
      </p:sp>
      <p:sp>
        <p:nvSpPr>
          <p:cNvPr id="16"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8"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9" name="Rectangle 4"/>
          <p:cNvSpPr>
            <a:spLocks noChangeArrowheads="1"/>
          </p:cNvSpPr>
          <p:nvPr/>
        </p:nvSpPr>
        <p:spPr bwMode="auto">
          <a:xfrm>
            <a:off x="432583" y="61127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Tree>
    <p:extLst>
      <p:ext uri="{BB962C8B-B14F-4D97-AF65-F5344CB8AC3E}">
        <p14:creationId xmlns:p14="http://schemas.microsoft.com/office/powerpoint/2010/main" val="150411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72241" y="2480385"/>
            <a:ext cx="7169062" cy="646986"/>
          </a:xfrm>
          <a:prstGeom prst="round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s-MX" sz="1600" b="1" dirty="0"/>
              <a:t>Utilización indebida de información privilegiada</a:t>
            </a:r>
            <a:r>
              <a:rPr lang="es-MX" sz="1600" dirty="0">
                <a:solidFill>
                  <a:prstClr val="white"/>
                </a:solidFill>
              </a:rPr>
              <a:t> la que obtenga el servidor público con motivo de sus funciones y que no sea del dominio público</a:t>
            </a:r>
            <a:endParaRPr lang="es-ES" sz="1600" dirty="0">
              <a:solidFill>
                <a:prstClr val="white"/>
              </a:solidFill>
            </a:endParaRPr>
          </a:p>
        </p:txBody>
      </p:sp>
      <p:sp>
        <p:nvSpPr>
          <p:cNvPr id="3" name="Rectángulo redondeado 2"/>
          <p:cNvSpPr/>
          <p:nvPr/>
        </p:nvSpPr>
        <p:spPr>
          <a:xfrm>
            <a:off x="972241" y="3718586"/>
            <a:ext cx="7169062" cy="919401"/>
          </a:xfrm>
          <a:prstGeom prst="round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s-MX" sz="1600" b="1" dirty="0">
                <a:solidFill>
                  <a:prstClr val="black"/>
                </a:solidFill>
              </a:rPr>
              <a:t>Enriquecimiento oculto</a:t>
            </a:r>
            <a:r>
              <a:rPr lang="es-MX" sz="1600" dirty="0">
                <a:solidFill>
                  <a:prstClr val="black"/>
                </a:solidFill>
              </a:rPr>
              <a:t> u </a:t>
            </a:r>
            <a:r>
              <a:rPr lang="es-MX" sz="1600" b="1" dirty="0">
                <a:solidFill>
                  <a:prstClr val="black"/>
                </a:solidFill>
              </a:rPr>
              <a:t>ocultamiento de Conflicto de Interés </a:t>
            </a:r>
            <a:r>
              <a:rPr lang="es-MX" sz="1600" dirty="0">
                <a:solidFill>
                  <a:prstClr val="black"/>
                </a:solidFill>
              </a:rPr>
              <a:t>el servidor público que falte a la veracidad en la presentación de las declaraciones de situación patrimonial o de intereses.</a:t>
            </a:r>
            <a:endParaRPr lang="es-ES" sz="1600" dirty="0">
              <a:solidFill>
                <a:prstClr val="black"/>
              </a:solidFill>
            </a:endParaRPr>
          </a:p>
        </p:txBody>
      </p:sp>
      <p:sp>
        <p:nvSpPr>
          <p:cNvPr id="4" name="Rectángulo redondeado 3"/>
          <p:cNvSpPr/>
          <p:nvPr/>
        </p:nvSpPr>
        <p:spPr>
          <a:xfrm>
            <a:off x="972241" y="5229202"/>
            <a:ext cx="7169062" cy="919401"/>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s-MX" sz="1600" dirty="0">
                <a:solidFill>
                  <a:prstClr val="white"/>
                </a:solidFill>
              </a:rPr>
              <a:t>Intervenga por motivo de su empleo, cargo o comisión en cualquier forma, en la atención, tramitación o resolución de asuntos en los que tenga Conflicto de Interés o impedimento legal.</a:t>
            </a:r>
            <a:endParaRPr lang="es-ES" sz="1600" dirty="0">
              <a:solidFill>
                <a:prstClr val="white"/>
              </a:solidFill>
            </a:endParaRPr>
          </a:p>
        </p:txBody>
      </p:sp>
      <p:pic>
        <p:nvPicPr>
          <p:cNvPr id="6"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redondeado 6"/>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8" name="Rectángulo redondeado 7"/>
          <p:cNvSpPr/>
          <p:nvPr/>
        </p:nvSpPr>
        <p:spPr>
          <a:xfrm>
            <a:off x="1473982" y="1447516"/>
            <a:ext cx="6534294" cy="504056"/>
          </a:xfrm>
          <a:prstGeom prst="round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Faltas </a:t>
            </a:r>
            <a:r>
              <a:rPr lang="es-MX" dirty="0">
                <a:solidFill>
                  <a:schemeClr val="bg1"/>
                </a:solidFill>
              </a:rPr>
              <a:t>administrativas</a:t>
            </a:r>
            <a:r>
              <a:rPr lang="es-MX" b="1" dirty="0">
                <a:solidFill>
                  <a:schemeClr val="bg1"/>
                </a:solidFill>
              </a:rPr>
              <a:t> graves</a:t>
            </a:r>
            <a:r>
              <a:rPr lang="es-MX" b="1" dirty="0">
                <a:solidFill>
                  <a:schemeClr val="tx1"/>
                </a:solidFill>
              </a:rPr>
              <a:t> </a:t>
            </a:r>
          </a:p>
        </p:txBody>
      </p:sp>
      <p:sp>
        <p:nvSpPr>
          <p:cNvPr id="5" name="Marcador de número de diapositiva 4"/>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38</a:t>
            </a:fld>
            <a:endParaRPr lang="es-MX" dirty="0">
              <a:solidFill>
                <a:prstClr val="black">
                  <a:tint val="75000"/>
                </a:prstClr>
              </a:solidFill>
            </a:endParaRPr>
          </a:p>
        </p:txBody>
      </p:sp>
    </p:spTree>
    <p:extLst>
      <p:ext uri="{BB962C8B-B14F-4D97-AF65-F5344CB8AC3E}">
        <p14:creationId xmlns:p14="http://schemas.microsoft.com/office/powerpoint/2010/main" val="3929880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16" name="Rectángulo redondeado 15"/>
          <p:cNvSpPr/>
          <p:nvPr/>
        </p:nvSpPr>
        <p:spPr>
          <a:xfrm>
            <a:off x="2843810" y="1217092"/>
            <a:ext cx="3396775" cy="699592"/>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Faltas administrativas</a:t>
            </a:r>
            <a:r>
              <a:rPr lang="es-MX" b="1" dirty="0" smtClean="0">
                <a:solidFill>
                  <a:prstClr val="white"/>
                </a:solidFill>
              </a:rPr>
              <a:t> graves   </a:t>
            </a:r>
            <a:r>
              <a:rPr lang="es-MX" dirty="0" smtClean="0">
                <a:solidFill>
                  <a:schemeClr val="tx1"/>
                </a:solidFill>
              </a:rPr>
              <a:t>Art. 64</a:t>
            </a:r>
            <a:endParaRPr lang="es-MX" dirty="0">
              <a:solidFill>
                <a:schemeClr val="tx1"/>
              </a:solidFill>
            </a:endParaRPr>
          </a:p>
        </p:txBody>
      </p:sp>
      <p:sp>
        <p:nvSpPr>
          <p:cNvPr id="6" name="Proceso alternativo 5"/>
          <p:cNvSpPr/>
          <p:nvPr/>
        </p:nvSpPr>
        <p:spPr>
          <a:xfrm>
            <a:off x="1137871" y="1974094"/>
            <a:ext cx="6872787" cy="379744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500" b="1" dirty="0">
              <a:solidFill>
                <a:prstClr val="white"/>
              </a:solidFill>
            </a:endParaRPr>
          </a:p>
          <a:p>
            <a:pPr algn="just"/>
            <a:r>
              <a:rPr lang="es-MX" sz="1500" dirty="0">
                <a:solidFill>
                  <a:prstClr val="black"/>
                </a:solidFill>
              </a:rPr>
              <a:t>Los Servidores Públicos responsables de la investigación, substanciación y resolución de las Faltas administrativas incurrirán en </a:t>
            </a:r>
            <a:r>
              <a:rPr lang="es-MX" sz="1500" b="1" dirty="0">
                <a:solidFill>
                  <a:prstClr val="black"/>
                </a:solidFill>
              </a:rPr>
              <a:t>obstrucción de la justicia</a:t>
            </a:r>
            <a:r>
              <a:rPr lang="es-MX" sz="1500" dirty="0">
                <a:solidFill>
                  <a:prstClr val="black"/>
                </a:solidFill>
              </a:rPr>
              <a:t> cuando: </a:t>
            </a:r>
          </a:p>
          <a:p>
            <a:pPr algn="just"/>
            <a:r>
              <a:rPr lang="es-MX" sz="1500" dirty="0">
                <a:solidFill>
                  <a:prstClr val="black"/>
                </a:solidFill>
              </a:rPr>
              <a:t> </a:t>
            </a:r>
          </a:p>
          <a:p>
            <a:pPr algn="just"/>
            <a:r>
              <a:rPr lang="es-MX" sz="1500" b="1" dirty="0" smtClean="0">
                <a:solidFill>
                  <a:prstClr val="black"/>
                </a:solidFill>
              </a:rPr>
              <a:t>Frac I</a:t>
            </a:r>
            <a:r>
              <a:rPr lang="es-MX" sz="1500" b="1" dirty="0">
                <a:solidFill>
                  <a:prstClr val="black"/>
                </a:solidFill>
              </a:rPr>
              <a:t>. </a:t>
            </a:r>
            <a:r>
              <a:rPr lang="es-MX" sz="1500" dirty="0">
                <a:solidFill>
                  <a:prstClr val="black"/>
                </a:solidFill>
              </a:rPr>
              <a:t>Realicen cualquier acto que simule conductas no graves durante la investigación de actos u omisiones calificados como graves en la presente Ley y demás disposiciones </a:t>
            </a:r>
            <a:r>
              <a:rPr lang="es-MX" sz="1500" dirty="0" smtClean="0">
                <a:solidFill>
                  <a:prstClr val="black"/>
                </a:solidFill>
              </a:rPr>
              <a:t>aplicables. </a:t>
            </a:r>
            <a:endParaRPr lang="es-MX" sz="1500" dirty="0">
              <a:solidFill>
                <a:prstClr val="black"/>
              </a:solidFill>
            </a:endParaRPr>
          </a:p>
          <a:p>
            <a:pPr algn="just"/>
            <a:r>
              <a:rPr lang="es-MX" sz="1500" dirty="0">
                <a:solidFill>
                  <a:prstClr val="black"/>
                </a:solidFill>
              </a:rPr>
              <a:t> </a:t>
            </a:r>
          </a:p>
          <a:p>
            <a:pPr algn="just"/>
            <a:r>
              <a:rPr lang="es-MX" sz="1500" b="1" dirty="0" smtClean="0">
                <a:solidFill>
                  <a:prstClr val="black"/>
                </a:solidFill>
              </a:rPr>
              <a:t>Frac II</a:t>
            </a:r>
            <a:r>
              <a:rPr lang="es-MX" sz="1500" b="1" dirty="0">
                <a:solidFill>
                  <a:prstClr val="black"/>
                </a:solidFill>
              </a:rPr>
              <a:t>.</a:t>
            </a:r>
            <a:r>
              <a:rPr lang="es-MX" sz="1500" dirty="0">
                <a:solidFill>
                  <a:prstClr val="black"/>
                </a:solidFill>
              </a:rPr>
              <a:t> No inicien el procedimiento correspondiente ante la autoridad competente, dentro del plazo de treinta días naturales, a partir de que tengan conocimiento de cualquier conducta que pudiera constituir una Falta administrativa grave, Faltas de particulares o un acto de </a:t>
            </a:r>
            <a:r>
              <a:rPr lang="es-MX" sz="1500" dirty="0" smtClean="0">
                <a:solidFill>
                  <a:prstClr val="black"/>
                </a:solidFill>
              </a:rPr>
              <a:t>corrupción. </a:t>
            </a:r>
            <a:endParaRPr lang="es-MX" sz="1500" dirty="0">
              <a:solidFill>
                <a:prstClr val="black"/>
              </a:solidFill>
            </a:endParaRPr>
          </a:p>
          <a:p>
            <a:pPr algn="just"/>
            <a:endParaRPr lang="es-MX" sz="1500" dirty="0">
              <a:solidFill>
                <a:prstClr val="black"/>
              </a:solidFill>
            </a:endParaRPr>
          </a:p>
          <a:p>
            <a:pPr algn="just"/>
            <a:r>
              <a:rPr lang="es-MX" sz="1500" b="1" dirty="0" smtClean="0">
                <a:solidFill>
                  <a:prstClr val="black"/>
                </a:solidFill>
              </a:rPr>
              <a:t>Frac III</a:t>
            </a:r>
            <a:r>
              <a:rPr lang="es-MX" sz="1500" b="1" dirty="0">
                <a:solidFill>
                  <a:prstClr val="black"/>
                </a:solidFill>
              </a:rPr>
              <a:t>.</a:t>
            </a:r>
            <a:r>
              <a:rPr lang="es-MX" sz="1500" dirty="0">
                <a:solidFill>
                  <a:prstClr val="black"/>
                </a:solidFill>
              </a:rPr>
              <a:t> Revelen la identidad de un denunciante anónimo protegido bajo los preceptos establecidos en esta Ley. </a:t>
            </a:r>
          </a:p>
          <a:p>
            <a:pPr algn="just"/>
            <a:r>
              <a:rPr lang="es-MX" sz="1500" dirty="0">
                <a:solidFill>
                  <a:prstClr val="black"/>
                </a:solidFill>
              </a:rPr>
              <a:t> </a:t>
            </a:r>
          </a:p>
        </p:txBody>
      </p:sp>
      <p:sp>
        <p:nvSpPr>
          <p:cNvPr id="20" name="17 Rectángulo"/>
          <p:cNvSpPr/>
          <p:nvPr/>
        </p:nvSpPr>
        <p:spPr>
          <a:xfrm>
            <a:off x="881097" y="327860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17 Rectángulo"/>
          <p:cNvSpPr/>
          <p:nvPr/>
        </p:nvSpPr>
        <p:spPr>
          <a:xfrm>
            <a:off x="881097" y="426733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17 Rectángulo"/>
          <p:cNvSpPr/>
          <p:nvPr/>
        </p:nvSpPr>
        <p:spPr>
          <a:xfrm>
            <a:off x="881097" y="501510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39</a:t>
            </a:fld>
            <a:endParaRPr lang="es-MX" dirty="0">
              <a:solidFill>
                <a:prstClr val="black">
                  <a:tint val="75000"/>
                </a:prstClr>
              </a:solidFill>
            </a:endParaRPr>
          </a:p>
        </p:txBody>
      </p:sp>
    </p:spTree>
    <p:extLst>
      <p:ext uri="{BB962C8B-B14F-4D97-AF65-F5344CB8AC3E}">
        <p14:creationId xmlns:p14="http://schemas.microsoft.com/office/powerpoint/2010/main" val="86657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39552" y="477064"/>
            <a:ext cx="5472608"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dirty="0">
              <a:solidFill>
                <a:schemeClr val="bg1"/>
              </a:solidFill>
              <a:latin typeface="Arial" pitchFamily="34" charset="0"/>
              <a:cs typeface="Arial" pitchFamily="34" charset="0"/>
            </a:endParaRPr>
          </a:p>
          <a:p>
            <a:pPr algn="ctr"/>
            <a:r>
              <a:rPr lang="es-MX" b="1" dirty="0">
                <a:solidFill>
                  <a:schemeClr val="bg1"/>
                </a:solidFill>
                <a:latin typeface="Arial" pitchFamily="34" charset="0"/>
                <a:cs typeface="Arial" pitchFamily="34" charset="0"/>
              </a:rPr>
              <a:t>FISCALIZACIÓN DE RECURSOS FEDERALES TRANSFERIDOS A ESTADOS Y MUNICIPIOS</a:t>
            </a:r>
          </a:p>
          <a:p>
            <a:pPr algn="ctr"/>
            <a:endParaRPr lang="es-MX" dirty="0">
              <a:solidFill>
                <a:schemeClr val="bg1"/>
              </a:solidFill>
            </a:endParaRPr>
          </a:p>
        </p:txBody>
      </p:sp>
      <p:graphicFrame>
        <p:nvGraphicFramePr>
          <p:cNvPr id="11" name="Diagrama 10"/>
          <p:cNvGraphicFramePr/>
          <p:nvPr>
            <p:extLst>
              <p:ext uri="{D42A27DB-BD31-4B8C-83A1-F6EECF244321}">
                <p14:modId xmlns:p14="http://schemas.microsoft.com/office/powerpoint/2010/main" val="2945449733"/>
              </p:ext>
            </p:extLst>
          </p:nvPr>
        </p:nvGraphicFramePr>
        <p:xfrm>
          <a:off x="352598" y="1052736"/>
          <a:ext cx="832385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2 Imagen" descr="logo sf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6"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graphicFrame>
        <p:nvGraphicFramePr>
          <p:cNvPr id="2" name="Diagrama 1"/>
          <p:cNvGraphicFramePr/>
          <p:nvPr>
            <p:extLst>
              <p:ext uri="{D42A27DB-BD31-4B8C-83A1-F6EECF244321}">
                <p14:modId xmlns:p14="http://schemas.microsoft.com/office/powerpoint/2010/main" val="2156969498"/>
              </p:ext>
            </p:extLst>
          </p:nvPr>
        </p:nvGraphicFramePr>
        <p:xfrm>
          <a:off x="683568" y="1125136"/>
          <a:ext cx="7488832" cy="48241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CuadroTexto 3"/>
          <p:cNvSpPr txBox="1"/>
          <p:nvPr/>
        </p:nvSpPr>
        <p:spPr>
          <a:xfrm>
            <a:off x="2788017" y="5816297"/>
            <a:ext cx="3608680" cy="276999"/>
          </a:xfrm>
          <a:prstGeom prst="rect">
            <a:avLst/>
          </a:prstGeom>
          <a:gradFill flip="none" rotWithShape="0">
            <a:gsLst>
              <a:gs pos="0">
                <a:schemeClr val="bg1">
                  <a:lumMod val="95000"/>
                </a:schemeClr>
              </a:gs>
              <a:gs pos="100000">
                <a:schemeClr val="bg1"/>
              </a:gs>
            </a:gsLst>
            <a:lin ang="16200000" scaled="1"/>
            <a:tileRect/>
          </a:gradFill>
          <a:ln>
            <a:solidFill>
              <a:schemeClr val="bg1">
                <a:lumMod val="85000"/>
              </a:schemeClr>
            </a:solidFill>
          </a:ln>
        </p:spPr>
        <p:txBody>
          <a:bodyPr wrap="none" rtlCol="0">
            <a:spAutoFit/>
          </a:bodyPr>
          <a:lstStyle/>
          <a:p>
            <a:pPr lvl="0" algn="ctr"/>
            <a:r>
              <a:rPr lang="es-MX" sz="1200" b="1" dirty="0" smtClean="0">
                <a:latin typeface="Arial" pitchFamily="34" charset="0"/>
                <a:cs typeface="Arial" pitchFamily="34" charset="0"/>
              </a:rPr>
              <a:t>Artículo 47 </a:t>
            </a:r>
            <a:r>
              <a:rPr lang="es-MX" sz="1200" b="1" dirty="0">
                <a:latin typeface="Arial" pitchFamily="34" charset="0"/>
                <a:cs typeface="Arial" pitchFamily="34" charset="0"/>
              </a:rPr>
              <a:t>del Reglamento Interior de la SFP</a:t>
            </a:r>
            <a:endParaRPr lang="es-MX" sz="1200" b="1" dirty="0"/>
          </a:p>
        </p:txBody>
      </p:sp>
    </p:spTree>
    <p:extLst>
      <p:ext uri="{BB962C8B-B14F-4D97-AF65-F5344CB8AC3E}">
        <p14:creationId xmlns:p14="http://schemas.microsoft.com/office/powerpoint/2010/main" val="317316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tar rectángulo de esquina del mismo lado 1"/>
          <p:cNvSpPr/>
          <p:nvPr/>
        </p:nvSpPr>
        <p:spPr>
          <a:xfrm>
            <a:off x="356830" y="2924946"/>
            <a:ext cx="7920880" cy="346275"/>
          </a:xfrm>
          <a:prstGeom prst="snip2Same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5000"/>
              </a:lnSpc>
            </a:pPr>
            <a:r>
              <a:rPr lang="es-MX" sz="1400" b="1" dirty="0">
                <a:ea typeface="Calibri" panose="020F0502020204030204" pitchFamily="34" charset="0"/>
                <a:cs typeface="Times New Roman" panose="02020603050405020304" pitchFamily="18" charset="0"/>
              </a:rPr>
              <a:t>Destitución</a:t>
            </a:r>
            <a:r>
              <a:rPr lang="es-MX" sz="1400" dirty="0">
                <a:solidFill>
                  <a:prstClr val="white"/>
                </a:solidFill>
                <a:ea typeface="Calibri" panose="020F0502020204030204" pitchFamily="34" charset="0"/>
                <a:cs typeface="Times New Roman" panose="02020603050405020304" pitchFamily="18" charset="0"/>
              </a:rPr>
              <a:t> del empleo, cargo o comisión; Sanción económica,</a:t>
            </a:r>
            <a:endParaRPr lang="es-ES" sz="1400" dirty="0">
              <a:solidFill>
                <a:prstClr val="white"/>
              </a:solidFill>
              <a:ea typeface="Calibri" panose="020F0502020204030204" pitchFamily="34" charset="0"/>
              <a:cs typeface="Times New Roman" panose="02020603050405020304" pitchFamily="18" charset="0"/>
            </a:endParaRPr>
          </a:p>
        </p:txBody>
      </p:sp>
      <p:sp>
        <p:nvSpPr>
          <p:cNvPr id="3" name="Rectángulo redondeado 2"/>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Sanciones</a:t>
            </a:r>
            <a:r>
              <a:rPr lang="es-MX" dirty="0">
                <a:solidFill>
                  <a:schemeClr val="bg1"/>
                </a:solidFill>
              </a:rPr>
              <a:t> por faltas administrativas </a:t>
            </a:r>
            <a:r>
              <a:rPr lang="es-MX" b="1" dirty="0" smtClean="0">
                <a:solidFill>
                  <a:schemeClr val="bg1"/>
                </a:solidFill>
              </a:rPr>
              <a:t>graves </a:t>
            </a:r>
            <a:r>
              <a:rPr lang="es-MX" dirty="0" smtClean="0">
                <a:solidFill>
                  <a:schemeClr val="bg1"/>
                </a:solidFill>
              </a:rPr>
              <a:t>Art .78</a:t>
            </a:r>
            <a:endParaRPr lang="es-MX" dirty="0">
              <a:solidFill>
                <a:schemeClr val="bg1"/>
              </a:solidFill>
            </a:endParaRPr>
          </a:p>
        </p:txBody>
      </p:sp>
      <p:pic>
        <p:nvPicPr>
          <p:cNvPr id="4"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8" name="Recortar rectángulo de esquina del mismo lado 7"/>
          <p:cNvSpPr/>
          <p:nvPr/>
        </p:nvSpPr>
        <p:spPr>
          <a:xfrm>
            <a:off x="377458" y="2417146"/>
            <a:ext cx="7920880" cy="346275"/>
          </a:xfrm>
          <a:prstGeom prst="snip2Same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5000"/>
              </a:lnSpc>
            </a:pPr>
            <a:r>
              <a:rPr lang="es-MX" sz="1400" b="1" dirty="0">
                <a:ea typeface="Calibri" panose="020F0502020204030204" pitchFamily="34" charset="0"/>
                <a:cs typeface="Times New Roman" panose="02020603050405020304" pitchFamily="18" charset="0"/>
              </a:rPr>
              <a:t>Suspensión</a:t>
            </a:r>
            <a:r>
              <a:rPr lang="es-MX" sz="1400" dirty="0">
                <a:solidFill>
                  <a:prstClr val="white"/>
                </a:solidFill>
                <a:ea typeface="Calibri" panose="020F0502020204030204" pitchFamily="34" charset="0"/>
                <a:cs typeface="Times New Roman" panose="02020603050405020304" pitchFamily="18" charset="0"/>
              </a:rPr>
              <a:t> del empleo, cargo o comisión; (treinta a noventa días naturales.)</a:t>
            </a:r>
          </a:p>
        </p:txBody>
      </p:sp>
      <p:sp>
        <p:nvSpPr>
          <p:cNvPr id="9" name="Recortar rectángulo de esquina diagonal 8"/>
          <p:cNvSpPr/>
          <p:nvPr/>
        </p:nvSpPr>
        <p:spPr>
          <a:xfrm>
            <a:off x="399346" y="3536250"/>
            <a:ext cx="7920880" cy="2809905"/>
          </a:xfrm>
          <a:prstGeom prst="snip2Diag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nSpc>
                <a:spcPct val="105000"/>
              </a:lnSpc>
            </a:pPr>
            <a:r>
              <a:rPr lang="es-MX" sz="1400" b="1" dirty="0">
                <a:ea typeface="Calibri" panose="020F0502020204030204" pitchFamily="34" charset="0"/>
                <a:cs typeface="Times New Roman" panose="02020603050405020304" pitchFamily="18" charset="0"/>
              </a:rPr>
              <a:t>Inhabilitación temporal</a:t>
            </a:r>
            <a:r>
              <a:rPr lang="es-MX" sz="1400" dirty="0">
                <a:solidFill>
                  <a:prstClr val="white"/>
                </a:solidFill>
                <a:ea typeface="Calibri" panose="020F0502020204030204" pitchFamily="34" charset="0"/>
                <a:cs typeface="Times New Roman" panose="02020603050405020304" pitchFamily="18" charset="0"/>
              </a:rPr>
              <a:t> para desempeñar empleos, cargos o comisiones en el servicio público y para participar en adquisiciones, arrendamientos, servicios u obras públicas.</a:t>
            </a:r>
          </a:p>
          <a:p>
            <a:pPr>
              <a:lnSpc>
                <a:spcPct val="105000"/>
              </a:lnSpc>
            </a:pPr>
            <a:r>
              <a:rPr lang="es-MX" sz="1400" dirty="0">
                <a:solidFill>
                  <a:prstClr val="white"/>
                </a:solidFill>
                <a:ea typeface="Calibri" panose="020F0502020204030204" pitchFamily="34" charset="0"/>
                <a:cs typeface="Times New Roman" panose="02020603050405020304" pitchFamily="18" charset="0"/>
              </a:rPr>
              <a:t> </a:t>
            </a:r>
          </a:p>
          <a:p>
            <a:pPr marL="742950" lvl="1" indent="-285750">
              <a:lnSpc>
                <a:spcPct val="105000"/>
              </a:lnSpc>
              <a:buFont typeface="Arial" panose="020B0604020202020204" pitchFamily="34" charset="0"/>
              <a:buChar char="•"/>
            </a:pPr>
            <a:r>
              <a:rPr lang="es-MX" sz="1400" dirty="0">
                <a:solidFill>
                  <a:prstClr val="white"/>
                </a:solidFill>
                <a:ea typeface="Calibri" panose="020F0502020204030204" pitchFamily="34" charset="0"/>
                <a:cs typeface="Times New Roman" panose="02020603050405020304" pitchFamily="18" charset="0"/>
              </a:rPr>
              <a:t>De uno hasta diez años si el monto de la afectación de la Falta administrativa grave no excede de doscientas veces el valor diario de la Unidad de Medida y Actualización, </a:t>
            </a:r>
          </a:p>
          <a:p>
            <a:pPr lvl="1">
              <a:lnSpc>
                <a:spcPct val="105000"/>
              </a:lnSpc>
            </a:pPr>
            <a:endParaRPr lang="es-MX" sz="1400" dirty="0">
              <a:solidFill>
                <a:prstClr val="white"/>
              </a:solidFill>
              <a:ea typeface="Calibri" panose="020F0502020204030204" pitchFamily="34" charset="0"/>
              <a:cs typeface="Times New Roman" panose="02020603050405020304" pitchFamily="18" charset="0"/>
            </a:endParaRPr>
          </a:p>
          <a:p>
            <a:pPr marL="742950" lvl="1" indent="-285750">
              <a:lnSpc>
                <a:spcPct val="105000"/>
              </a:lnSpc>
              <a:buFont typeface="Arial" panose="020B0604020202020204" pitchFamily="34" charset="0"/>
              <a:buChar char="•"/>
            </a:pPr>
            <a:r>
              <a:rPr lang="es-MX" sz="1400" dirty="0">
                <a:solidFill>
                  <a:prstClr val="white"/>
                </a:solidFill>
                <a:ea typeface="Calibri" panose="020F0502020204030204" pitchFamily="34" charset="0"/>
                <a:cs typeface="Times New Roman" panose="02020603050405020304" pitchFamily="18" charset="0"/>
              </a:rPr>
              <a:t>De diez a veinte años si dicho monto excede de dicho límite. Cuando no se cause daños o perjuicios, ni exista beneficio o lucro alguno, se podrán imponer de tres meses a un año de inhabilitación.</a:t>
            </a:r>
          </a:p>
        </p:txBody>
      </p:sp>
      <p:sp>
        <p:nvSpPr>
          <p:cNvPr id="6" name="Marcador de número de diapositiva 5"/>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40</a:t>
            </a:fld>
            <a:endParaRPr lang="es-MX" dirty="0">
              <a:solidFill>
                <a:prstClr val="black">
                  <a:tint val="75000"/>
                </a:prstClr>
              </a:solidFill>
            </a:endParaRPr>
          </a:p>
        </p:txBody>
      </p:sp>
    </p:spTree>
    <p:extLst>
      <p:ext uri="{BB962C8B-B14F-4D97-AF65-F5344CB8AC3E}">
        <p14:creationId xmlns:p14="http://schemas.microsoft.com/office/powerpoint/2010/main" val="2962565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6" name="Rectángulo redondeado 5"/>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7" name="Rectángulo redondeado 6"/>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Actos de </a:t>
            </a:r>
            <a:r>
              <a:rPr lang="es-MX" b="1" dirty="0" smtClean="0">
                <a:solidFill>
                  <a:schemeClr val="tx1"/>
                </a:solidFill>
              </a:rPr>
              <a:t>particulares</a:t>
            </a:r>
            <a:r>
              <a:rPr lang="es-MX" dirty="0" smtClean="0">
                <a:solidFill>
                  <a:prstClr val="white"/>
                </a:solidFill>
              </a:rPr>
              <a:t> vinculados con faltas administrativas</a:t>
            </a:r>
            <a:r>
              <a:rPr lang="es-MX" b="1" dirty="0" smtClean="0">
                <a:solidFill>
                  <a:schemeClr val="tx1"/>
                </a:solidFill>
              </a:rPr>
              <a:t> </a:t>
            </a:r>
            <a:r>
              <a:rPr lang="es-MX" b="1" dirty="0">
                <a:solidFill>
                  <a:schemeClr val="tx1"/>
                </a:solidFill>
              </a:rPr>
              <a:t>graves</a:t>
            </a:r>
            <a:r>
              <a:rPr lang="es-MX" dirty="0">
                <a:solidFill>
                  <a:prstClr val="white"/>
                </a:solidFill>
              </a:rPr>
              <a:t> </a:t>
            </a:r>
            <a:endParaRPr lang="es-MX" dirty="0">
              <a:solidFill>
                <a:schemeClr val="tx1"/>
              </a:solidFill>
            </a:endParaRPr>
          </a:p>
        </p:txBody>
      </p:sp>
      <p:sp>
        <p:nvSpPr>
          <p:cNvPr id="8" name="17 Rectángulo"/>
          <p:cNvSpPr/>
          <p:nvPr/>
        </p:nvSpPr>
        <p:spPr>
          <a:xfrm>
            <a:off x="581918" y="245523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17 Rectángulo"/>
          <p:cNvSpPr/>
          <p:nvPr/>
        </p:nvSpPr>
        <p:spPr>
          <a:xfrm>
            <a:off x="596170" y="312741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17 Rectángulo"/>
          <p:cNvSpPr/>
          <p:nvPr/>
        </p:nvSpPr>
        <p:spPr>
          <a:xfrm>
            <a:off x="596170" y="3845953"/>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17 Rectángulo"/>
          <p:cNvSpPr/>
          <p:nvPr/>
        </p:nvSpPr>
        <p:spPr>
          <a:xfrm>
            <a:off x="596170" y="451320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17 Rectángulo"/>
          <p:cNvSpPr/>
          <p:nvPr/>
        </p:nvSpPr>
        <p:spPr>
          <a:xfrm>
            <a:off x="596170" y="526308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edondear rectángulo de esquina diagonal 13"/>
          <p:cNvSpPr/>
          <p:nvPr/>
        </p:nvSpPr>
        <p:spPr>
          <a:xfrm>
            <a:off x="1062093" y="2372153"/>
            <a:ext cx="7395045" cy="542823"/>
          </a:xfrm>
          <a:prstGeom prst="round2DiagRect">
            <a:avLst>
              <a:gd name="adj1" fmla="val 44742"/>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Art 66.</a:t>
            </a:r>
            <a:r>
              <a:rPr lang="es-MX" sz="1400" dirty="0" smtClean="0">
                <a:solidFill>
                  <a:prstClr val="black"/>
                </a:solidFill>
              </a:rPr>
              <a:t> Soborno.</a:t>
            </a:r>
            <a:endParaRPr lang="es-MX" sz="1400" dirty="0">
              <a:solidFill>
                <a:prstClr val="black"/>
              </a:solidFill>
            </a:endParaRPr>
          </a:p>
        </p:txBody>
      </p:sp>
      <p:sp>
        <p:nvSpPr>
          <p:cNvPr id="16" name="Redondear rectángulo de esquina diagonal 15"/>
          <p:cNvSpPr/>
          <p:nvPr/>
        </p:nvSpPr>
        <p:spPr>
          <a:xfrm>
            <a:off x="1065389" y="3074529"/>
            <a:ext cx="7395045" cy="54282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a:solidFill>
                  <a:prstClr val="black"/>
                </a:solidFill>
              </a:rPr>
              <a:t>Art </a:t>
            </a:r>
            <a:r>
              <a:rPr lang="es-MX" sz="1400" b="1" dirty="0" smtClean="0">
                <a:solidFill>
                  <a:prstClr val="black"/>
                </a:solidFill>
              </a:rPr>
              <a:t>67. </a:t>
            </a:r>
            <a:r>
              <a:rPr lang="es-MX" sz="1400" dirty="0" smtClean="0">
                <a:solidFill>
                  <a:prstClr val="black"/>
                </a:solidFill>
              </a:rPr>
              <a:t>Participación ilícita en procedimientos administrativos.</a:t>
            </a:r>
            <a:endParaRPr lang="es-MX" sz="1400" dirty="0">
              <a:solidFill>
                <a:prstClr val="black"/>
              </a:solidFill>
            </a:endParaRPr>
          </a:p>
        </p:txBody>
      </p:sp>
      <p:sp>
        <p:nvSpPr>
          <p:cNvPr id="18" name="Redondear rectángulo de esquina diagonal 17"/>
          <p:cNvSpPr/>
          <p:nvPr/>
        </p:nvSpPr>
        <p:spPr>
          <a:xfrm>
            <a:off x="1062091" y="3805830"/>
            <a:ext cx="7395045" cy="542823"/>
          </a:xfrm>
          <a:prstGeom prst="round2DiagRect">
            <a:avLst>
              <a:gd name="adj1" fmla="val 39127"/>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a:solidFill>
                  <a:prstClr val="black"/>
                </a:solidFill>
              </a:rPr>
              <a:t>Art </a:t>
            </a:r>
            <a:r>
              <a:rPr lang="es-MX" sz="1400" b="1" dirty="0" smtClean="0">
                <a:solidFill>
                  <a:prstClr val="black"/>
                </a:solidFill>
              </a:rPr>
              <a:t>68.</a:t>
            </a:r>
            <a:r>
              <a:rPr lang="es-MX" sz="1400" dirty="0" smtClean="0">
                <a:solidFill>
                  <a:prstClr val="black"/>
                </a:solidFill>
              </a:rPr>
              <a:t> Tráfico de influencias. </a:t>
            </a:r>
            <a:endParaRPr lang="es-MX" sz="1400" dirty="0">
              <a:solidFill>
                <a:prstClr val="black"/>
              </a:solidFill>
            </a:endParaRPr>
          </a:p>
        </p:txBody>
      </p:sp>
      <p:sp>
        <p:nvSpPr>
          <p:cNvPr id="19" name="Redondear rectángulo de esquina diagonal 18"/>
          <p:cNvSpPr/>
          <p:nvPr/>
        </p:nvSpPr>
        <p:spPr>
          <a:xfrm>
            <a:off x="1043610" y="4503956"/>
            <a:ext cx="7395045" cy="542823"/>
          </a:xfrm>
          <a:prstGeom prst="round2DiagRect">
            <a:avLst>
              <a:gd name="adj1" fmla="val 48111"/>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a:solidFill>
                  <a:prstClr val="black"/>
                </a:solidFill>
              </a:rPr>
              <a:t>Art </a:t>
            </a:r>
            <a:r>
              <a:rPr lang="es-MX" sz="1400" b="1" dirty="0" smtClean="0">
                <a:solidFill>
                  <a:prstClr val="black"/>
                </a:solidFill>
              </a:rPr>
              <a:t>69.</a:t>
            </a:r>
            <a:r>
              <a:rPr lang="es-MX" sz="1400" dirty="0" smtClean="0">
                <a:solidFill>
                  <a:prstClr val="black"/>
                </a:solidFill>
              </a:rPr>
              <a:t> Utilización de información falsa.</a:t>
            </a:r>
            <a:endParaRPr lang="es-MX" sz="1400" dirty="0">
              <a:solidFill>
                <a:prstClr val="black"/>
              </a:solidFill>
            </a:endParaRPr>
          </a:p>
        </p:txBody>
      </p:sp>
      <p:sp>
        <p:nvSpPr>
          <p:cNvPr id="20" name="Redondear rectángulo de esquina diagonal 19"/>
          <p:cNvSpPr/>
          <p:nvPr/>
        </p:nvSpPr>
        <p:spPr>
          <a:xfrm>
            <a:off x="1043609" y="5187169"/>
            <a:ext cx="7395045" cy="74621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a:solidFill>
                  <a:prstClr val="black"/>
                </a:solidFill>
              </a:rPr>
              <a:t>Art </a:t>
            </a:r>
            <a:r>
              <a:rPr lang="es-MX" sz="1400" b="1" dirty="0" smtClean="0">
                <a:solidFill>
                  <a:prstClr val="black"/>
                </a:solidFill>
              </a:rPr>
              <a:t>70.</a:t>
            </a:r>
            <a:r>
              <a:rPr lang="es-MX" sz="1400" dirty="0" smtClean="0">
                <a:solidFill>
                  <a:prstClr val="black"/>
                </a:solidFill>
              </a:rPr>
              <a:t> Colusión. </a:t>
            </a:r>
            <a:endParaRPr lang="es-MX" sz="1400" dirty="0">
              <a:solidFill>
                <a:prstClr val="black"/>
              </a:solidFill>
            </a:endParaRPr>
          </a:p>
        </p:txBody>
      </p:sp>
      <p:sp>
        <p:nvSpPr>
          <p:cNvPr id="21"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41</a:t>
            </a:fld>
            <a:endParaRPr lang="es-MX" dirty="0">
              <a:solidFill>
                <a:prstClr val="black">
                  <a:tint val="75000"/>
                </a:prstClr>
              </a:solidFill>
            </a:endParaRPr>
          </a:p>
        </p:txBody>
      </p:sp>
    </p:spTree>
    <p:extLst>
      <p:ext uri="{BB962C8B-B14F-4D97-AF65-F5344CB8AC3E}">
        <p14:creationId xmlns:p14="http://schemas.microsoft.com/office/powerpoint/2010/main" val="2206690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7"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6" name="Rectángulo redondeado 5"/>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white"/>
                </a:solidFill>
                <a:cs typeface="Arial" pitchFamily="34" charset="0"/>
              </a:rPr>
              <a:t>Ley General de Responsabilidades Administrativas</a:t>
            </a:r>
          </a:p>
        </p:txBody>
      </p:sp>
      <p:sp>
        <p:nvSpPr>
          <p:cNvPr id="7" name="Rectángulo redondeado 6"/>
          <p:cNvSpPr/>
          <p:nvPr/>
        </p:nvSpPr>
        <p:spPr>
          <a:xfrm>
            <a:off x="1473982" y="1447516"/>
            <a:ext cx="6534294" cy="504056"/>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Actos de </a:t>
            </a:r>
            <a:r>
              <a:rPr lang="es-MX" b="1" dirty="0" smtClean="0">
                <a:solidFill>
                  <a:schemeClr val="tx1"/>
                </a:solidFill>
              </a:rPr>
              <a:t>particulares</a:t>
            </a:r>
            <a:r>
              <a:rPr lang="es-MX" dirty="0" smtClean="0">
                <a:solidFill>
                  <a:prstClr val="white"/>
                </a:solidFill>
              </a:rPr>
              <a:t> vinculados con faltas administrativas</a:t>
            </a:r>
            <a:r>
              <a:rPr lang="es-MX" b="1" dirty="0" smtClean="0">
                <a:solidFill>
                  <a:schemeClr val="tx1"/>
                </a:solidFill>
              </a:rPr>
              <a:t> </a:t>
            </a:r>
            <a:r>
              <a:rPr lang="es-MX" b="1" dirty="0">
                <a:solidFill>
                  <a:schemeClr val="tx1"/>
                </a:solidFill>
              </a:rPr>
              <a:t>graves</a:t>
            </a:r>
            <a:r>
              <a:rPr lang="es-MX" dirty="0">
                <a:solidFill>
                  <a:prstClr val="white"/>
                </a:solidFill>
              </a:rPr>
              <a:t> </a:t>
            </a:r>
            <a:endParaRPr lang="es-MX" dirty="0">
              <a:solidFill>
                <a:schemeClr val="tx1"/>
              </a:solidFill>
            </a:endParaRPr>
          </a:p>
        </p:txBody>
      </p:sp>
      <p:sp>
        <p:nvSpPr>
          <p:cNvPr id="8" name="17 Rectángulo"/>
          <p:cNvSpPr/>
          <p:nvPr/>
        </p:nvSpPr>
        <p:spPr>
          <a:xfrm>
            <a:off x="581918" y="2455238"/>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17 Rectángulo"/>
          <p:cNvSpPr/>
          <p:nvPr/>
        </p:nvSpPr>
        <p:spPr>
          <a:xfrm>
            <a:off x="596170" y="3127410"/>
            <a:ext cx="187621" cy="18762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edondear rectángulo de esquina diagonal 13"/>
          <p:cNvSpPr/>
          <p:nvPr/>
        </p:nvSpPr>
        <p:spPr>
          <a:xfrm>
            <a:off x="1062093" y="2372153"/>
            <a:ext cx="7395045" cy="542823"/>
          </a:xfrm>
          <a:prstGeom prst="round2DiagRect">
            <a:avLst>
              <a:gd name="adj1" fmla="val 44742"/>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smtClean="0">
                <a:solidFill>
                  <a:prstClr val="black"/>
                </a:solidFill>
              </a:rPr>
              <a:t>Art 71.</a:t>
            </a:r>
            <a:r>
              <a:rPr lang="es-MX" sz="1400" dirty="0" smtClean="0">
                <a:solidFill>
                  <a:prstClr val="black"/>
                </a:solidFill>
              </a:rPr>
              <a:t> Uso indebido de recursos públicos.</a:t>
            </a:r>
            <a:endParaRPr lang="es-MX" sz="1400" dirty="0">
              <a:solidFill>
                <a:prstClr val="black"/>
              </a:solidFill>
            </a:endParaRPr>
          </a:p>
        </p:txBody>
      </p:sp>
      <p:sp>
        <p:nvSpPr>
          <p:cNvPr id="16" name="Redondear rectángulo de esquina diagonal 15"/>
          <p:cNvSpPr/>
          <p:nvPr/>
        </p:nvSpPr>
        <p:spPr>
          <a:xfrm>
            <a:off x="1065389" y="3074529"/>
            <a:ext cx="7395045" cy="542823"/>
          </a:xfrm>
          <a:prstGeom prst="round2DiagRect">
            <a:avLst>
              <a:gd name="adj1" fmla="val 45865"/>
              <a:gd name="adj2" fmla="val 0"/>
            </a:avLst>
          </a:prstGeom>
          <a:solidFill>
            <a:schemeClr val="bg1">
              <a:lumMod val="8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0" anchor="ctr"/>
          <a:lstStyle/>
          <a:p>
            <a:r>
              <a:rPr lang="es-MX" sz="1400" b="1" dirty="0">
                <a:solidFill>
                  <a:prstClr val="black"/>
                </a:solidFill>
              </a:rPr>
              <a:t>Art </a:t>
            </a:r>
            <a:r>
              <a:rPr lang="es-MX" sz="1400" b="1" dirty="0" smtClean="0">
                <a:solidFill>
                  <a:prstClr val="black"/>
                </a:solidFill>
              </a:rPr>
              <a:t>72. </a:t>
            </a:r>
            <a:r>
              <a:rPr lang="es-MX" sz="1400" dirty="0" smtClean="0">
                <a:solidFill>
                  <a:prstClr val="black"/>
                </a:solidFill>
              </a:rPr>
              <a:t>Contratación indebida de ex Servidores Públicos.</a:t>
            </a:r>
            <a:endParaRPr lang="es-MX" sz="1400" dirty="0">
              <a:solidFill>
                <a:prstClr val="black"/>
              </a:solidFill>
            </a:endParaRPr>
          </a:p>
        </p:txBody>
      </p:sp>
      <p:sp>
        <p:nvSpPr>
          <p:cNvPr id="21"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42</a:t>
            </a:fld>
            <a:endParaRPr lang="es-MX" dirty="0">
              <a:solidFill>
                <a:prstClr val="black">
                  <a:tint val="75000"/>
                </a:prstClr>
              </a:solidFill>
            </a:endParaRPr>
          </a:p>
        </p:txBody>
      </p:sp>
    </p:spTree>
    <p:extLst>
      <p:ext uri="{BB962C8B-B14F-4D97-AF65-F5344CB8AC3E}">
        <p14:creationId xmlns:p14="http://schemas.microsoft.com/office/powerpoint/2010/main" val="2515565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59395"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59396"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59397"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8" name="Proceso 7"/>
          <p:cNvSpPr/>
          <p:nvPr/>
        </p:nvSpPr>
        <p:spPr>
          <a:xfrm>
            <a:off x="603646" y="1412775"/>
            <a:ext cx="7848872" cy="733125"/>
          </a:xfrm>
          <a:prstGeom prst="flowChartProcess">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b="1" dirty="0">
                <a:solidFill>
                  <a:schemeClr val="tx1"/>
                </a:solidFill>
                <a:latin typeface="Arial" panose="020B0604020202020204" pitchFamily="34" charset="0"/>
              </a:rPr>
              <a:t>Prescripción</a:t>
            </a:r>
            <a:r>
              <a:rPr lang="es-MX" b="1" dirty="0">
                <a:solidFill>
                  <a:schemeClr val="bg1"/>
                </a:solidFill>
                <a:latin typeface="Arial" panose="020B0604020202020204" pitchFamily="34" charset="0"/>
              </a:rPr>
              <a:t> de la responsabilidad administrativa</a:t>
            </a:r>
          </a:p>
          <a:p>
            <a:pPr algn="ctr" fontAlgn="auto">
              <a:spcBef>
                <a:spcPts val="0"/>
              </a:spcBef>
              <a:spcAft>
                <a:spcPts val="0"/>
              </a:spcAft>
              <a:defRPr/>
            </a:pPr>
            <a:r>
              <a:rPr lang="es-MX" b="1" dirty="0" smtClean="0">
                <a:solidFill>
                  <a:schemeClr val="bg1"/>
                </a:solidFill>
                <a:latin typeface="Arial" panose="020B0604020202020204" pitchFamily="34" charset="0"/>
              </a:rPr>
              <a:t> </a:t>
            </a:r>
            <a:r>
              <a:rPr lang="es-MX" b="1" dirty="0" smtClean="0">
                <a:solidFill>
                  <a:srgbClr val="000000"/>
                </a:solidFill>
                <a:latin typeface="Arial" panose="020B0604020202020204" pitchFamily="34" charset="0"/>
              </a:rPr>
              <a:t> </a:t>
            </a:r>
            <a:endParaRPr lang="es-MX" dirty="0">
              <a:solidFill>
                <a:schemeClr val="bg1"/>
              </a:solidFill>
            </a:endParaRPr>
          </a:p>
        </p:txBody>
      </p:sp>
      <p:sp>
        <p:nvSpPr>
          <p:cNvPr id="9" name="Proceso alternativo 8"/>
          <p:cNvSpPr/>
          <p:nvPr/>
        </p:nvSpPr>
        <p:spPr>
          <a:xfrm>
            <a:off x="599596" y="2418953"/>
            <a:ext cx="7848872" cy="2105147"/>
          </a:xfrm>
          <a:prstGeom prst="flowChartAlternateProcess">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marL="285750" indent="-285750" algn="ctr" defTabSz="263525">
              <a:buFont typeface="Arial" pitchFamily="34" charset="0"/>
              <a:buChar char="•"/>
              <a:tabLst>
                <a:tab pos="263525" algn="l"/>
              </a:tabLst>
            </a:pPr>
            <a:endParaRPr lang="es-MX" b="1" dirty="0">
              <a:solidFill>
                <a:schemeClr val="bg1"/>
              </a:solidFill>
              <a:latin typeface="Arial" pitchFamily="34" charset="0"/>
              <a:ea typeface="MS PGothic" pitchFamily="34" charset="-128"/>
              <a:cs typeface="Arial" pitchFamily="34" charset="0"/>
            </a:endParaRPr>
          </a:p>
          <a:p>
            <a:pPr algn="just" defTabSz="263525">
              <a:tabLst>
                <a:tab pos="263525" algn="l"/>
              </a:tabLst>
            </a:pPr>
            <a:r>
              <a:rPr lang="es-MX" sz="1400" b="1" dirty="0" smtClean="0">
                <a:solidFill>
                  <a:schemeClr val="tx1"/>
                </a:solidFill>
                <a:latin typeface="Arial" panose="020B0604020202020204" pitchFamily="34" charset="0"/>
                <a:cs typeface="Arial" panose="020B0604020202020204" pitchFamily="34" charset="0"/>
              </a:rPr>
              <a:t>Art. 74. </a:t>
            </a:r>
            <a:r>
              <a:rPr lang="es-MX" sz="1400" dirty="0" smtClean="0">
                <a:solidFill>
                  <a:schemeClr val="bg1"/>
                </a:solidFill>
                <a:latin typeface="Arial" panose="020B0604020202020204" pitchFamily="34" charset="0"/>
                <a:cs typeface="Arial" panose="020B0604020202020204" pitchFamily="34" charset="0"/>
              </a:rPr>
              <a:t>Para </a:t>
            </a:r>
            <a:r>
              <a:rPr lang="es-MX" sz="1400" dirty="0">
                <a:solidFill>
                  <a:schemeClr val="bg1"/>
                </a:solidFill>
                <a:latin typeface="Arial" panose="020B0604020202020204" pitchFamily="34" charset="0"/>
                <a:cs typeface="Arial" panose="020B0604020202020204" pitchFamily="34" charset="0"/>
              </a:rPr>
              <a:t>el caso de Faltas administrativas no graves, las facultades de las Secretarías o de los Órganos internos de control para imponer las sanciones prescribirán en </a:t>
            </a:r>
            <a:r>
              <a:rPr lang="es-MX" sz="1400" b="1" dirty="0">
                <a:solidFill>
                  <a:schemeClr val="bg1"/>
                </a:solidFill>
                <a:latin typeface="Arial" panose="020B0604020202020204" pitchFamily="34" charset="0"/>
                <a:cs typeface="Arial" panose="020B0604020202020204" pitchFamily="34" charset="0"/>
              </a:rPr>
              <a:t>3 años</a:t>
            </a:r>
            <a:r>
              <a:rPr lang="es-MX" sz="1400" dirty="0">
                <a:solidFill>
                  <a:schemeClr val="bg1"/>
                </a:solidFill>
                <a:latin typeface="Arial" panose="020B0604020202020204" pitchFamily="34" charset="0"/>
                <a:cs typeface="Arial" panose="020B0604020202020204" pitchFamily="34" charset="0"/>
              </a:rPr>
              <a:t>, </a:t>
            </a:r>
            <a:r>
              <a:rPr lang="es-MX" sz="1400" u="sng" dirty="0">
                <a:solidFill>
                  <a:schemeClr val="bg1"/>
                </a:solidFill>
                <a:latin typeface="Arial" panose="020B0604020202020204" pitchFamily="34" charset="0"/>
                <a:cs typeface="Arial" panose="020B0604020202020204" pitchFamily="34" charset="0"/>
              </a:rPr>
              <a:t>contados a partir del día siguiente al que se hubieren cometido las infracciones, o a partir del momento en que hubieren cesado.</a:t>
            </a:r>
          </a:p>
          <a:p>
            <a:pPr algn="just" defTabSz="263525">
              <a:tabLst>
                <a:tab pos="263525" algn="l"/>
              </a:tabLst>
            </a:pPr>
            <a:endParaRPr lang="es-MX" sz="1400" u="sng" dirty="0">
              <a:solidFill>
                <a:schemeClr val="bg1"/>
              </a:solidFill>
              <a:latin typeface="Arial" panose="020B0604020202020204" pitchFamily="34" charset="0"/>
              <a:cs typeface="Arial" panose="020B0604020202020204" pitchFamily="34" charset="0"/>
            </a:endParaRPr>
          </a:p>
          <a:p>
            <a:pPr algn="just" defTabSz="263525">
              <a:tabLst>
                <a:tab pos="263525" algn="l"/>
              </a:tabLst>
            </a:pPr>
            <a:r>
              <a:rPr lang="es-MX" sz="1400" dirty="0">
                <a:solidFill>
                  <a:schemeClr val="bg1"/>
                </a:solidFill>
                <a:latin typeface="Arial" panose="020B0604020202020204" pitchFamily="34" charset="0"/>
                <a:cs typeface="Arial" panose="020B0604020202020204" pitchFamily="34" charset="0"/>
              </a:rPr>
              <a:t>Cuando se trate de Faltas administrativas </a:t>
            </a:r>
            <a:r>
              <a:rPr lang="es-MX" sz="1400" u="sng" dirty="0">
                <a:solidFill>
                  <a:schemeClr val="bg1"/>
                </a:solidFill>
                <a:latin typeface="Arial" panose="020B0604020202020204" pitchFamily="34" charset="0"/>
                <a:cs typeface="Arial" panose="020B0604020202020204" pitchFamily="34" charset="0"/>
              </a:rPr>
              <a:t>graves o Faltas de particulares</a:t>
            </a:r>
            <a:r>
              <a:rPr lang="es-MX" sz="1400" dirty="0">
                <a:solidFill>
                  <a:schemeClr val="bg1"/>
                </a:solidFill>
                <a:latin typeface="Arial" panose="020B0604020202020204" pitchFamily="34" charset="0"/>
                <a:cs typeface="Arial" panose="020B0604020202020204" pitchFamily="34" charset="0"/>
              </a:rPr>
              <a:t>, el plazo de prescripción será de </a:t>
            </a:r>
            <a:r>
              <a:rPr lang="es-MX" sz="1400" b="1" dirty="0">
                <a:solidFill>
                  <a:schemeClr val="bg1"/>
                </a:solidFill>
                <a:latin typeface="Arial" panose="020B0604020202020204" pitchFamily="34" charset="0"/>
                <a:cs typeface="Arial" panose="020B0604020202020204" pitchFamily="34" charset="0"/>
              </a:rPr>
              <a:t>7 años</a:t>
            </a:r>
            <a:r>
              <a:rPr lang="es-MX" sz="1400" dirty="0">
                <a:solidFill>
                  <a:schemeClr val="bg1"/>
                </a:solidFill>
                <a:latin typeface="Arial" panose="020B0604020202020204" pitchFamily="34" charset="0"/>
                <a:cs typeface="Arial" panose="020B0604020202020204" pitchFamily="34" charset="0"/>
              </a:rPr>
              <a:t>, contados en los mismos términos del párrafo anterior</a:t>
            </a:r>
            <a:r>
              <a:rPr lang="es-MX" sz="1400" dirty="0">
                <a:solidFill>
                  <a:srgbClr val="000000"/>
                </a:solidFill>
                <a:latin typeface="Arial" panose="020B0604020202020204" pitchFamily="34" charset="0"/>
                <a:cs typeface="Arial" panose="020B0604020202020204" pitchFamily="34" charset="0"/>
              </a:rPr>
              <a:t>. </a:t>
            </a:r>
            <a:endParaRPr lang="es-MX" sz="1400" dirty="0">
              <a:solidFill>
                <a:schemeClr val="bg1"/>
              </a:solidFill>
              <a:latin typeface="Arial" panose="020B0604020202020204" pitchFamily="34" charset="0"/>
              <a:ea typeface="MS PGothic" pitchFamily="34" charset="-128"/>
              <a:cs typeface="Arial" panose="020B0604020202020204" pitchFamily="34" charset="0"/>
            </a:endParaRPr>
          </a:p>
          <a:p>
            <a:pPr marL="285750" indent="-285750" algn="ctr" defTabSz="263525">
              <a:tabLst>
                <a:tab pos="263525" algn="l"/>
              </a:tabLst>
            </a:pPr>
            <a:endParaRPr lang="es-MX" dirty="0">
              <a:solidFill>
                <a:schemeClr val="bg1"/>
              </a:solidFill>
              <a:ea typeface="MS PGothic" pitchFamily="34" charset="-128"/>
            </a:endParaRPr>
          </a:p>
        </p:txBody>
      </p:sp>
      <p:sp>
        <p:nvSpPr>
          <p:cNvPr id="10" name="Proceso alternativo 8"/>
          <p:cNvSpPr/>
          <p:nvPr/>
        </p:nvSpPr>
        <p:spPr>
          <a:xfrm>
            <a:off x="539552" y="4797152"/>
            <a:ext cx="7869436" cy="1068660"/>
          </a:xfrm>
          <a:prstGeom prst="flowChartAlternateProcess">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marL="285750" indent="-285750" algn="ctr" defTabSz="263525">
              <a:buFont typeface="Arial" pitchFamily="34" charset="0"/>
              <a:buChar char="•"/>
              <a:tabLst>
                <a:tab pos="263525" algn="l"/>
              </a:tabLst>
            </a:pPr>
            <a:endParaRPr lang="es-MX" b="1" dirty="0">
              <a:solidFill>
                <a:schemeClr val="bg1"/>
              </a:solidFill>
              <a:latin typeface="Arial" pitchFamily="34" charset="0"/>
              <a:ea typeface="MS PGothic" pitchFamily="34" charset="-128"/>
              <a:cs typeface="Arial" pitchFamily="34" charset="0"/>
            </a:endParaRPr>
          </a:p>
          <a:p>
            <a:pPr algn="just" defTabSz="263525">
              <a:tabLst>
                <a:tab pos="263525" algn="l"/>
              </a:tabLst>
            </a:pPr>
            <a:r>
              <a:rPr lang="es-MX" sz="1400" b="1" u="sng" dirty="0">
                <a:solidFill>
                  <a:srgbClr val="000000"/>
                </a:solidFill>
                <a:latin typeface="Arial" panose="020B0604020202020204" pitchFamily="34" charset="0"/>
              </a:rPr>
              <a:t>La prescripción se interrumpirá con la clasificación</a:t>
            </a:r>
            <a:r>
              <a:rPr lang="es-MX" sz="1400" b="1" dirty="0">
                <a:solidFill>
                  <a:srgbClr val="000000"/>
                </a:solidFill>
                <a:latin typeface="Arial" panose="020B0604020202020204" pitchFamily="34" charset="0"/>
              </a:rPr>
              <a:t> a que se refiere el primer párrafo del artículo 100 de esta Ley. </a:t>
            </a:r>
          </a:p>
          <a:p>
            <a:pPr algn="ctr" defTabSz="263525">
              <a:tabLst>
                <a:tab pos="263525" algn="l"/>
              </a:tabLst>
            </a:pPr>
            <a:endParaRPr lang="es-MX" dirty="0">
              <a:solidFill>
                <a:schemeClr val="bg1"/>
              </a:solidFill>
              <a:ea typeface="MS PGothic" pitchFamily="34" charset="-128"/>
            </a:endParaRPr>
          </a:p>
        </p:txBody>
      </p:sp>
      <p:sp>
        <p:nvSpPr>
          <p:cNvPr id="11" name="Rectángulo redondeado 10"/>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108811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59395"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59396"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59397"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8" name="Proceso 7"/>
          <p:cNvSpPr/>
          <p:nvPr/>
        </p:nvSpPr>
        <p:spPr>
          <a:xfrm>
            <a:off x="603646" y="1412776"/>
            <a:ext cx="7848872" cy="576064"/>
          </a:xfrm>
          <a:prstGeom prst="flowChartProcess">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b="1" dirty="0">
                <a:solidFill>
                  <a:schemeClr val="tx1"/>
                </a:solidFill>
                <a:latin typeface="Arial" panose="020B0604020202020204" pitchFamily="34" charset="0"/>
              </a:rPr>
              <a:t>Prescripción</a:t>
            </a:r>
            <a:r>
              <a:rPr lang="es-MX" b="1" dirty="0">
                <a:solidFill>
                  <a:schemeClr val="bg1"/>
                </a:solidFill>
                <a:latin typeface="Arial" panose="020B0604020202020204" pitchFamily="34" charset="0"/>
              </a:rPr>
              <a:t> </a:t>
            </a:r>
            <a:r>
              <a:rPr lang="es-MX" b="1" dirty="0">
                <a:solidFill>
                  <a:schemeClr val="tx1"/>
                </a:solidFill>
                <a:latin typeface="Arial" panose="020B0604020202020204" pitchFamily="34" charset="0"/>
              </a:rPr>
              <a:t>de la responsabilidad administrativa</a:t>
            </a:r>
          </a:p>
          <a:p>
            <a:pPr algn="ctr" fontAlgn="auto">
              <a:spcBef>
                <a:spcPts val="0"/>
              </a:spcBef>
              <a:spcAft>
                <a:spcPts val="0"/>
              </a:spcAft>
              <a:defRPr/>
            </a:pPr>
            <a:r>
              <a:rPr lang="es-MX" b="1" dirty="0" smtClean="0">
                <a:solidFill>
                  <a:srgbClr val="000000"/>
                </a:solidFill>
                <a:latin typeface="Arial" panose="020B0604020202020204" pitchFamily="34" charset="0"/>
              </a:rPr>
              <a:t> </a:t>
            </a:r>
            <a:endParaRPr lang="es-MX" dirty="0">
              <a:solidFill>
                <a:schemeClr val="bg1"/>
              </a:solidFill>
            </a:endParaRPr>
          </a:p>
        </p:txBody>
      </p:sp>
      <p:sp>
        <p:nvSpPr>
          <p:cNvPr id="9" name="Proceso alternativo 8"/>
          <p:cNvSpPr/>
          <p:nvPr/>
        </p:nvSpPr>
        <p:spPr>
          <a:xfrm>
            <a:off x="599596" y="4761706"/>
            <a:ext cx="7848872" cy="1043558"/>
          </a:xfrm>
          <a:prstGeom prst="flowChartAlternateProcess">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just" defTabSz="263525">
              <a:tabLst>
                <a:tab pos="263525" algn="l"/>
              </a:tabLst>
            </a:pPr>
            <a:r>
              <a:rPr lang="es-MX" sz="1400" b="1" dirty="0">
                <a:solidFill>
                  <a:schemeClr val="tx1"/>
                </a:solidFill>
                <a:latin typeface="Arial" panose="020B0604020202020204" pitchFamily="34" charset="0"/>
                <a:ea typeface="MS PGothic" pitchFamily="34" charset="-128"/>
              </a:rPr>
              <a:t>Art. </a:t>
            </a:r>
            <a:r>
              <a:rPr lang="es-MX" sz="1400" b="1" dirty="0" smtClean="0">
                <a:solidFill>
                  <a:schemeClr val="tx1"/>
                </a:solidFill>
                <a:latin typeface="Arial" panose="020B0604020202020204" pitchFamily="34" charset="0"/>
                <a:ea typeface="MS PGothic" pitchFamily="34" charset="-128"/>
              </a:rPr>
              <a:t>113.</a:t>
            </a:r>
            <a:r>
              <a:rPr lang="es-MX" sz="1400" dirty="0" smtClean="0">
                <a:solidFill>
                  <a:schemeClr val="bg1"/>
                </a:solidFill>
                <a:latin typeface="Arial" panose="020B0604020202020204" pitchFamily="34" charset="0"/>
                <a:ea typeface="MS PGothic" pitchFamily="34" charset="-128"/>
              </a:rPr>
              <a:t> </a:t>
            </a:r>
            <a:r>
              <a:rPr lang="es-MX" sz="1400" dirty="0" smtClean="0">
                <a:solidFill>
                  <a:schemeClr val="bg1"/>
                </a:solidFill>
                <a:latin typeface="Arial" panose="020B0604020202020204" pitchFamily="34" charset="0"/>
              </a:rPr>
              <a:t>La </a:t>
            </a:r>
            <a:r>
              <a:rPr lang="es-MX" sz="1400" dirty="0">
                <a:solidFill>
                  <a:schemeClr val="bg1"/>
                </a:solidFill>
                <a:latin typeface="Arial" panose="020B0604020202020204" pitchFamily="34" charset="0"/>
              </a:rPr>
              <a:t>admisión del Informe de Presunta Responsabilidad Administrativa interrumpirá los plazos de prescripción señalados en el artículo 74 de esta Ley y fijará la materia del procedimiento de responsabilidad administrativa. </a:t>
            </a:r>
          </a:p>
          <a:p>
            <a:pPr algn="ctr" defTabSz="263525">
              <a:tabLst>
                <a:tab pos="263525" algn="l"/>
              </a:tabLst>
            </a:pPr>
            <a:endParaRPr lang="es-MX" dirty="0">
              <a:solidFill>
                <a:schemeClr val="bg1"/>
              </a:solidFill>
              <a:ea typeface="MS PGothic" pitchFamily="34" charset="-128"/>
            </a:endParaRPr>
          </a:p>
        </p:txBody>
      </p:sp>
      <p:pic>
        <p:nvPicPr>
          <p:cNvPr id="18434" name="Picture 2" descr="Resultado de imagen para prescrip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093" y="2348880"/>
            <a:ext cx="3683099" cy="20326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redondeado 9"/>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2243486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76828" y="1166777"/>
            <a:ext cx="5472608" cy="6480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es-MX" b="1" dirty="0">
              <a:solidFill>
                <a:schemeClr val="bg1"/>
              </a:solidFill>
              <a:latin typeface="Arial" pitchFamily="34" charset="0"/>
              <a:ea typeface="MS PGothic" pitchFamily="34" charset="-128"/>
              <a:cs typeface="Arial" pitchFamily="34" charset="0"/>
            </a:endParaRPr>
          </a:p>
          <a:p>
            <a:pPr algn="ctr"/>
            <a:r>
              <a:rPr lang="es-MX" b="1" dirty="0"/>
              <a:t>Investigación y Calificación de las Faltas Graves y No Graves </a:t>
            </a:r>
            <a:endParaRPr lang="es-MX" b="1" dirty="0">
              <a:solidFill>
                <a:schemeClr val="bg1"/>
              </a:solidFill>
              <a:latin typeface="Arial" pitchFamily="34" charset="0"/>
              <a:ea typeface="MS PGothic" pitchFamily="34" charset="-128"/>
              <a:cs typeface="Arial" pitchFamily="34" charset="0"/>
            </a:endParaRPr>
          </a:p>
          <a:p>
            <a:pPr algn="ctr"/>
            <a:endParaRPr lang="es-MX" dirty="0">
              <a:solidFill>
                <a:schemeClr val="bg1"/>
              </a:solidFill>
              <a:ea typeface="MS PGothic" pitchFamily="34" charset="-128"/>
            </a:endParaRPr>
          </a:p>
        </p:txBody>
      </p:sp>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26" name="25 Rectángulo"/>
          <p:cNvSpPr/>
          <p:nvPr/>
        </p:nvSpPr>
        <p:spPr>
          <a:xfrm>
            <a:off x="395535" y="1841022"/>
            <a:ext cx="7921377" cy="79589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s-MX" sz="1600" dirty="0">
                <a:solidFill>
                  <a:srgbClr val="000000"/>
                </a:solidFill>
                <a:latin typeface="Arial" panose="020B0604020202020204" pitchFamily="34" charset="0"/>
              </a:rPr>
              <a:t>La investigación iniciará de oficio, por denuncia (podrán ser anónimas) o derivado de las auditorías practicadas por las autoridades competentes. </a:t>
            </a:r>
          </a:p>
          <a:p>
            <a:pPr algn="ctr"/>
            <a:r>
              <a:rPr lang="es-ES" sz="1600" b="1" dirty="0">
                <a:solidFill>
                  <a:schemeClr val="tx1"/>
                </a:solidFill>
              </a:rPr>
              <a:t>Art. 91</a:t>
            </a:r>
          </a:p>
        </p:txBody>
      </p:sp>
      <p:sp>
        <p:nvSpPr>
          <p:cNvPr id="12" name="Rectángulo redondeado 9"/>
          <p:cNvSpPr/>
          <p:nvPr/>
        </p:nvSpPr>
        <p:spPr>
          <a:xfrm>
            <a:off x="352425" y="2780928"/>
            <a:ext cx="7964488" cy="864096"/>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just"/>
            <a:r>
              <a:rPr lang="es-MX" sz="1400" dirty="0">
                <a:solidFill>
                  <a:schemeClr val="bg1"/>
                </a:solidFill>
                <a:latin typeface="Arial" panose="020B0604020202020204" pitchFamily="34" charset="0"/>
              </a:rPr>
              <a:t>Las autoridades investigadoras tendrán acceso a la información reservada o confidencial, siempre que esté relacionada con la comisión de infracciones.</a:t>
            </a:r>
          </a:p>
          <a:p>
            <a:pPr algn="ctr"/>
            <a:r>
              <a:rPr lang="es-MX" sz="1400" dirty="0">
                <a:solidFill>
                  <a:schemeClr val="bg1"/>
                </a:solidFill>
                <a:latin typeface="Arial" panose="020B0604020202020204" pitchFamily="34" charset="0"/>
              </a:rPr>
              <a:t>Art.95 </a:t>
            </a:r>
            <a:endParaRPr lang="es-MX" sz="1400" dirty="0">
              <a:solidFill>
                <a:schemeClr val="bg1"/>
              </a:solidFill>
              <a:ea typeface="MS PGothic" pitchFamily="34" charset="-128"/>
            </a:endParaRPr>
          </a:p>
        </p:txBody>
      </p:sp>
      <p:sp>
        <p:nvSpPr>
          <p:cNvPr id="13" name="Rectángulo 12"/>
          <p:cNvSpPr/>
          <p:nvPr/>
        </p:nvSpPr>
        <p:spPr>
          <a:xfrm>
            <a:off x="396000" y="3789040"/>
            <a:ext cx="7921377" cy="2009258"/>
          </a:xfrm>
          <a:prstGeom prst="rect">
            <a:avLst/>
          </a:prstGeom>
          <a:solidFill>
            <a:srgbClr val="92D05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just"/>
            <a:r>
              <a:rPr lang="es-MX" sz="1400" dirty="0">
                <a:solidFill>
                  <a:schemeClr val="bg1"/>
                </a:solidFill>
                <a:latin typeface="Arial" panose="020B0604020202020204" pitchFamily="34" charset="0"/>
              </a:rPr>
              <a:t>Las personas físicas o morales, públicas o privadas, que sean sujetos de investigación, deberán atender los requerimientos que, les formulen las autoridades investigadoras, otorgará un plazo de 5 hasta 15 días hábiles, ampliado (por la complejidad de la información solicitada) hasta por la mitad del plazo original.</a:t>
            </a:r>
          </a:p>
          <a:p>
            <a:pPr algn="just"/>
            <a:endParaRPr lang="es-MX" sz="1400" dirty="0">
              <a:solidFill>
                <a:schemeClr val="bg1"/>
              </a:solidFill>
              <a:latin typeface="Arial" panose="020B0604020202020204" pitchFamily="34" charset="0"/>
            </a:endParaRPr>
          </a:p>
          <a:p>
            <a:pPr algn="just"/>
            <a:r>
              <a:rPr lang="es-MX" sz="1400" dirty="0">
                <a:solidFill>
                  <a:schemeClr val="bg1"/>
                </a:solidFill>
                <a:latin typeface="Arial" panose="020B0604020202020204" pitchFamily="34" charset="0"/>
              </a:rPr>
              <a:t> Además, durante la investigación se podrá solicitar información o documentación </a:t>
            </a:r>
            <a:r>
              <a:rPr lang="es-MX" sz="1400" b="1" u="sng" dirty="0">
                <a:solidFill>
                  <a:schemeClr val="bg1"/>
                </a:solidFill>
                <a:latin typeface="Arial" panose="020B0604020202020204" pitchFamily="34" charset="0"/>
              </a:rPr>
              <a:t>a cualquier persona física o moral </a:t>
            </a:r>
            <a:r>
              <a:rPr lang="es-MX" sz="1400" dirty="0">
                <a:solidFill>
                  <a:schemeClr val="bg1"/>
                </a:solidFill>
                <a:latin typeface="Arial" panose="020B0604020202020204" pitchFamily="34" charset="0"/>
              </a:rPr>
              <a:t>, relacionados con la presunta Falta administrativa.</a:t>
            </a:r>
          </a:p>
          <a:p>
            <a:pPr algn="ctr"/>
            <a:r>
              <a:rPr lang="es-MX" sz="1400" dirty="0">
                <a:solidFill>
                  <a:schemeClr val="bg1"/>
                </a:solidFill>
                <a:latin typeface="Arial" panose="020B0604020202020204" pitchFamily="34" charset="0"/>
              </a:rPr>
              <a:t>Art. 96 </a:t>
            </a:r>
            <a:endParaRPr lang="es-MX" sz="1400" b="1" dirty="0">
              <a:solidFill>
                <a:schemeClr val="bg1"/>
              </a:solidFill>
              <a:ea typeface="MS PGothic" pitchFamily="34" charset="-128"/>
            </a:endParaRPr>
          </a:p>
        </p:txBody>
      </p:sp>
      <p:sp>
        <p:nvSpPr>
          <p:cNvPr id="14" name="Rectángulo redondeado 13"/>
          <p:cNvSpPr/>
          <p:nvPr/>
        </p:nvSpPr>
        <p:spPr>
          <a:xfrm>
            <a:off x="611560" y="313679"/>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4265858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26" name="25 Rectángulo"/>
          <p:cNvSpPr/>
          <p:nvPr/>
        </p:nvSpPr>
        <p:spPr>
          <a:xfrm>
            <a:off x="3419872" y="1841021"/>
            <a:ext cx="4897040" cy="4293451"/>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s-MX" sz="1500" dirty="0" smtClean="0">
                <a:solidFill>
                  <a:srgbClr val="000000"/>
                </a:solidFill>
                <a:latin typeface="Arial" panose="020B0604020202020204" pitchFamily="34" charset="0"/>
                <a:cs typeface="Arial" panose="020B0604020202020204" pitchFamily="34" charset="0"/>
              </a:rPr>
              <a:t>Concluida </a:t>
            </a:r>
            <a:r>
              <a:rPr lang="es-MX" sz="1500" dirty="0">
                <a:solidFill>
                  <a:srgbClr val="000000"/>
                </a:solidFill>
                <a:latin typeface="Arial" panose="020B0604020202020204" pitchFamily="34" charset="0"/>
                <a:cs typeface="Arial" panose="020B0604020202020204" pitchFamily="34" charset="0"/>
              </a:rPr>
              <a:t>la investigación, las </a:t>
            </a:r>
            <a:r>
              <a:rPr lang="es-MX" sz="1500" u="sng" dirty="0">
                <a:solidFill>
                  <a:srgbClr val="FF0000"/>
                </a:solidFill>
                <a:latin typeface="Arial" panose="020B0604020202020204" pitchFamily="34" charset="0"/>
                <a:cs typeface="Arial" panose="020B0604020202020204" pitchFamily="34" charset="0"/>
              </a:rPr>
              <a:t>autoridades investigadoras</a:t>
            </a:r>
            <a:r>
              <a:rPr lang="es-MX" sz="1500" u="sng" dirty="0">
                <a:solidFill>
                  <a:srgbClr val="000000"/>
                </a:solidFill>
                <a:latin typeface="Arial" panose="020B0604020202020204" pitchFamily="34" charset="0"/>
                <a:cs typeface="Arial" panose="020B0604020202020204" pitchFamily="34" charset="0"/>
              </a:rPr>
              <a:t> </a:t>
            </a:r>
            <a:r>
              <a:rPr lang="es-MX" sz="1500" dirty="0">
                <a:solidFill>
                  <a:srgbClr val="000000"/>
                </a:solidFill>
                <a:latin typeface="Arial" panose="020B0604020202020204" pitchFamily="34" charset="0"/>
                <a:cs typeface="Arial" panose="020B0604020202020204" pitchFamily="34" charset="0"/>
              </a:rPr>
              <a:t>procederán al </a:t>
            </a:r>
            <a:r>
              <a:rPr lang="es-MX" sz="1500" b="1" dirty="0">
                <a:solidFill>
                  <a:srgbClr val="000000"/>
                </a:solidFill>
                <a:latin typeface="Arial" panose="020B0604020202020204" pitchFamily="34" charset="0"/>
                <a:cs typeface="Arial" panose="020B0604020202020204" pitchFamily="34" charset="0"/>
              </a:rPr>
              <a:t>análisis de los hechos</a:t>
            </a:r>
            <a:r>
              <a:rPr lang="es-MX" sz="1500" dirty="0">
                <a:solidFill>
                  <a:srgbClr val="000000"/>
                </a:solidFill>
                <a:latin typeface="Arial" panose="020B0604020202020204" pitchFamily="34" charset="0"/>
                <a:cs typeface="Arial" panose="020B0604020202020204" pitchFamily="34" charset="0"/>
              </a:rPr>
              <a:t>, a efecto de </a:t>
            </a:r>
            <a:r>
              <a:rPr lang="es-MX" sz="1500" b="1" dirty="0">
                <a:solidFill>
                  <a:srgbClr val="000000"/>
                </a:solidFill>
                <a:latin typeface="Arial" panose="020B0604020202020204" pitchFamily="34" charset="0"/>
                <a:cs typeface="Arial" panose="020B0604020202020204" pitchFamily="34" charset="0"/>
              </a:rPr>
              <a:t>determinar</a:t>
            </a:r>
            <a:r>
              <a:rPr lang="es-MX" sz="1500" dirty="0">
                <a:solidFill>
                  <a:srgbClr val="000000"/>
                </a:solidFill>
                <a:latin typeface="Arial" panose="020B0604020202020204" pitchFamily="34" charset="0"/>
                <a:cs typeface="Arial" panose="020B0604020202020204" pitchFamily="34" charset="0"/>
              </a:rPr>
              <a:t> la falta administrativa y </a:t>
            </a:r>
            <a:r>
              <a:rPr lang="es-MX" sz="1500" b="1" u="sng" dirty="0">
                <a:solidFill>
                  <a:srgbClr val="000000"/>
                </a:solidFill>
                <a:latin typeface="Arial" panose="020B0604020202020204" pitchFamily="34" charset="0"/>
                <a:cs typeface="Arial" panose="020B0604020202020204" pitchFamily="34" charset="0"/>
              </a:rPr>
              <a:t>calificarla</a:t>
            </a:r>
            <a:r>
              <a:rPr lang="es-MX" sz="1500" u="sng" dirty="0">
                <a:solidFill>
                  <a:srgbClr val="000000"/>
                </a:solidFill>
                <a:latin typeface="Arial" panose="020B0604020202020204" pitchFamily="34" charset="0"/>
                <a:cs typeface="Arial" panose="020B0604020202020204" pitchFamily="34" charset="0"/>
              </a:rPr>
              <a:t> como grave o no grave.  </a:t>
            </a:r>
          </a:p>
          <a:p>
            <a:pPr algn="just"/>
            <a:endParaRPr lang="es-MX" sz="1500" dirty="0">
              <a:solidFill>
                <a:srgbClr val="000000"/>
              </a:solidFill>
              <a:latin typeface="Arial" panose="020B0604020202020204" pitchFamily="34" charset="0"/>
              <a:cs typeface="Arial" panose="020B0604020202020204" pitchFamily="34" charset="0"/>
            </a:endParaRPr>
          </a:p>
          <a:p>
            <a:pPr algn="just"/>
            <a:r>
              <a:rPr lang="es-MX" sz="1500" dirty="0" smtClean="0">
                <a:solidFill>
                  <a:srgbClr val="FF0000"/>
                </a:solidFill>
                <a:latin typeface="Arial" panose="020B0604020202020204" pitchFamily="34" charset="0"/>
              </a:rPr>
              <a:t>(determina) </a:t>
            </a:r>
            <a:r>
              <a:rPr lang="es-MX" sz="1500" dirty="0" smtClean="0">
                <a:solidFill>
                  <a:srgbClr val="000000"/>
                </a:solidFill>
                <a:latin typeface="Arial" panose="020B0604020202020204" pitchFamily="34" charset="0"/>
              </a:rPr>
              <a:t>Si </a:t>
            </a:r>
            <a:r>
              <a:rPr lang="es-MX" sz="1500" dirty="0">
                <a:solidFill>
                  <a:srgbClr val="000000"/>
                </a:solidFill>
                <a:latin typeface="Arial" panose="020B0604020202020204" pitchFamily="34" charset="0"/>
              </a:rPr>
              <a:t>no se encontraren elementos suficientes para demostrar la existencia de la infracción y la presunta responsabilidad del infractor, </a:t>
            </a:r>
            <a:r>
              <a:rPr lang="es-MX" sz="1500" u="sng" dirty="0">
                <a:solidFill>
                  <a:srgbClr val="000000"/>
                </a:solidFill>
                <a:latin typeface="Arial" panose="020B0604020202020204" pitchFamily="34" charset="0"/>
              </a:rPr>
              <a:t>se </a:t>
            </a:r>
            <a:r>
              <a:rPr lang="es-MX" sz="1500" b="1" u="sng" dirty="0">
                <a:solidFill>
                  <a:srgbClr val="000000"/>
                </a:solidFill>
                <a:latin typeface="Arial" panose="020B0604020202020204" pitchFamily="34" charset="0"/>
              </a:rPr>
              <a:t>emitirá</a:t>
            </a:r>
            <a:r>
              <a:rPr lang="es-MX" sz="1500" u="sng" dirty="0">
                <a:solidFill>
                  <a:srgbClr val="000000"/>
                </a:solidFill>
                <a:latin typeface="Arial" panose="020B0604020202020204" pitchFamily="34" charset="0"/>
              </a:rPr>
              <a:t> un acuerdo de conclusión y archivo del expediente</a:t>
            </a:r>
            <a:r>
              <a:rPr lang="es-MX" sz="1500" dirty="0">
                <a:solidFill>
                  <a:srgbClr val="000000"/>
                </a:solidFill>
                <a:latin typeface="Arial" panose="020B0604020202020204" pitchFamily="34" charset="0"/>
              </a:rPr>
              <a:t>, sin perjuicio de que pueda abrirse nuevamente. </a:t>
            </a:r>
            <a:r>
              <a:rPr lang="es-MX" sz="1500" dirty="0">
                <a:solidFill>
                  <a:srgbClr val="000000"/>
                </a:solidFill>
                <a:latin typeface="Arial" panose="020B0604020202020204" pitchFamily="34" charset="0"/>
                <a:cs typeface="Arial" panose="020B0604020202020204" pitchFamily="34" charset="0"/>
              </a:rPr>
              <a:t> </a:t>
            </a:r>
          </a:p>
          <a:p>
            <a:pPr algn="just"/>
            <a:r>
              <a:rPr lang="es-MX" sz="1500" dirty="0" smtClean="0">
                <a:solidFill>
                  <a:srgbClr val="000000"/>
                </a:solidFill>
                <a:latin typeface="Arial" panose="020B0604020202020204" pitchFamily="34" charset="0"/>
              </a:rPr>
              <a:t> </a:t>
            </a:r>
            <a:endParaRPr lang="es-MX" sz="1500" dirty="0">
              <a:solidFill>
                <a:srgbClr val="000000"/>
              </a:solidFill>
              <a:latin typeface="Arial" panose="020B0604020202020204" pitchFamily="34" charset="0"/>
            </a:endParaRPr>
          </a:p>
          <a:p>
            <a:pPr algn="just"/>
            <a:r>
              <a:rPr lang="es-MX" sz="1500" dirty="0">
                <a:solidFill>
                  <a:srgbClr val="000000"/>
                </a:solidFill>
                <a:latin typeface="Arial" panose="020B0604020202020204" pitchFamily="34" charset="0"/>
              </a:rPr>
              <a:t>  </a:t>
            </a:r>
            <a:r>
              <a:rPr lang="es-MX" sz="1500" dirty="0" smtClean="0">
                <a:solidFill>
                  <a:srgbClr val="000000"/>
                </a:solidFill>
                <a:latin typeface="Arial" panose="020B0604020202020204" pitchFamily="34" charset="0"/>
                <a:cs typeface="Arial" panose="020B0604020202020204" pitchFamily="34" charset="0"/>
              </a:rPr>
              <a:t> </a:t>
            </a:r>
          </a:p>
          <a:p>
            <a:pPr algn="ctr"/>
            <a:endParaRPr lang="es-ES" sz="1500" b="1" dirty="0">
              <a:solidFill>
                <a:schemeClr val="tx1"/>
              </a:solidFill>
              <a:latin typeface="Arial" panose="020B0604020202020204" pitchFamily="34" charset="0"/>
              <a:cs typeface="Arial" panose="020B0604020202020204" pitchFamily="34" charset="0"/>
            </a:endParaRPr>
          </a:p>
          <a:p>
            <a:pPr algn="ctr"/>
            <a:r>
              <a:rPr lang="es-ES" sz="1500" b="1" dirty="0">
                <a:solidFill>
                  <a:schemeClr val="tx1"/>
                </a:solidFill>
                <a:latin typeface="Arial" panose="020B0604020202020204" pitchFamily="34" charset="0"/>
                <a:cs typeface="Arial" panose="020B0604020202020204" pitchFamily="34" charset="0"/>
              </a:rPr>
              <a:t>Art. 100</a:t>
            </a:r>
          </a:p>
        </p:txBody>
      </p:sp>
      <p:pic>
        <p:nvPicPr>
          <p:cNvPr id="2050" name="Picture 2" descr="Resultado de imagen para dificult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708920"/>
            <a:ext cx="2546604" cy="23507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425271" y="333375"/>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2094517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40962"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40963"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40964"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40965"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
        <p:nvSpPr>
          <p:cNvPr id="14" name="Bisel 13"/>
          <p:cNvSpPr/>
          <p:nvPr/>
        </p:nvSpPr>
        <p:spPr>
          <a:xfrm>
            <a:off x="566735" y="2780929"/>
            <a:ext cx="7992888" cy="1296143"/>
          </a:xfrm>
          <a:prstGeom prst="bevel">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endParaRPr lang="es-MX" sz="2000" b="1" dirty="0">
              <a:solidFill>
                <a:srgbClr val="525252"/>
              </a:solidFill>
              <a:latin typeface="Arial" pitchFamily="34" charset="0"/>
              <a:ea typeface="MS PGothic" pitchFamily="34" charset="-128"/>
              <a:cs typeface="Arial" pitchFamily="34" charset="0"/>
            </a:endParaRPr>
          </a:p>
          <a:p>
            <a:pPr algn="ctr"/>
            <a:r>
              <a:rPr lang="es-MX" sz="2000" b="1" dirty="0">
                <a:solidFill>
                  <a:srgbClr val="FFFFFF"/>
                </a:solidFill>
                <a:latin typeface="Arial" pitchFamily="34" charset="0"/>
                <a:ea typeface="MS PGothic" pitchFamily="34" charset="-128"/>
                <a:cs typeface="Arial" pitchFamily="34" charset="0"/>
              </a:rPr>
              <a:t>El informe de presunta responsabilidad administrativa emitido por la Autoridad </a:t>
            </a:r>
            <a:r>
              <a:rPr lang="es-MX" sz="2000" b="1" dirty="0" smtClean="0">
                <a:solidFill>
                  <a:srgbClr val="FFFFFF"/>
                </a:solidFill>
                <a:latin typeface="Arial" pitchFamily="34" charset="0"/>
                <a:ea typeface="MS PGothic" pitchFamily="34" charset="-128"/>
                <a:cs typeface="Arial" pitchFamily="34" charset="0"/>
              </a:rPr>
              <a:t>Investigadora</a:t>
            </a:r>
            <a:r>
              <a:rPr lang="es-MX" sz="2000" b="1" dirty="0">
                <a:solidFill>
                  <a:srgbClr val="FFFFFF"/>
                </a:solidFill>
                <a:latin typeface="Arial" pitchFamily="34" charset="0"/>
                <a:ea typeface="MS PGothic" pitchFamily="34" charset="-128"/>
                <a:cs typeface="Arial" pitchFamily="34" charset="0"/>
              </a:rPr>
              <a:t>, deberá </a:t>
            </a:r>
            <a:r>
              <a:rPr lang="es-MX" sz="2000" b="1" dirty="0" smtClean="0">
                <a:solidFill>
                  <a:srgbClr val="FFFFFF"/>
                </a:solidFill>
                <a:latin typeface="Arial" pitchFamily="34" charset="0"/>
                <a:ea typeface="MS PGothic" pitchFamily="34" charset="-128"/>
                <a:cs typeface="Arial" pitchFamily="34" charset="0"/>
              </a:rPr>
              <a:t>contener:</a:t>
            </a:r>
            <a:endParaRPr lang="es-MX" sz="2000" b="1" dirty="0">
              <a:solidFill>
                <a:srgbClr val="FFFFFF"/>
              </a:solidFill>
              <a:latin typeface="Arial" pitchFamily="34" charset="0"/>
              <a:ea typeface="MS PGothic" pitchFamily="34" charset="-128"/>
              <a:cs typeface="Arial" pitchFamily="34" charset="0"/>
            </a:endParaRPr>
          </a:p>
          <a:p>
            <a:pPr algn="ctr"/>
            <a:endParaRPr lang="es-MX" sz="2000" dirty="0">
              <a:solidFill>
                <a:srgbClr val="FFFFFF"/>
              </a:solidFill>
              <a:ea typeface="MS PGothic" pitchFamily="34" charset="-128"/>
            </a:endParaRPr>
          </a:p>
        </p:txBody>
      </p:sp>
    </p:spTree>
    <p:extLst>
      <p:ext uri="{BB962C8B-B14F-4D97-AF65-F5344CB8AC3E}">
        <p14:creationId xmlns:p14="http://schemas.microsoft.com/office/powerpoint/2010/main" val="2746390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41986"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41987"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41988"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41989"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aphicFrame>
        <p:nvGraphicFramePr>
          <p:cNvPr id="9" name="Diagrama 8"/>
          <p:cNvGraphicFramePr/>
          <p:nvPr>
            <p:extLst>
              <p:ext uri="{D42A27DB-BD31-4B8C-83A1-F6EECF244321}">
                <p14:modId xmlns:p14="http://schemas.microsoft.com/office/powerpoint/2010/main" val="273880308"/>
              </p:ext>
            </p:extLst>
          </p:nvPr>
        </p:nvGraphicFramePr>
        <p:xfrm>
          <a:off x="395536" y="1255713"/>
          <a:ext cx="8280920" cy="47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368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4301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43011"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43012"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43013"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graphicFrame>
        <p:nvGraphicFramePr>
          <p:cNvPr id="9" name="Diagrama 8"/>
          <p:cNvGraphicFramePr/>
          <p:nvPr>
            <p:extLst>
              <p:ext uri="{D42A27DB-BD31-4B8C-83A1-F6EECF244321}">
                <p14:modId xmlns:p14="http://schemas.microsoft.com/office/powerpoint/2010/main" val="1398090061"/>
              </p:ext>
            </p:extLst>
          </p:nvPr>
        </p:nvGraphicFramePr>
        <p:xfrm>
          <a:off x="362442" y="1353356"/>
          <a:ext cx="8280920" cy="4898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37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39552" y="477064"/>
            <a:ext cx="5472608"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dirty="0">
              <a:solidFill>
                <a:schemeClr val="bg1"/>
              </a:solidFill>
              <a:latin typeface="Arial" pitchFamily="34" charset="0"/>
              <a:cs typeface="Arial" pitchFamily="34" charset="0"/>
            </a:endParaRPr>
          </a:p>
          <a:p>
            <a:pPr algn="ctr"/>
            <a:r>
              <a:rPr lang="es-MX" b="1" dirty="0">
                <a:solidFill>
                  <a:schemeClr val="bg1"/>
                </a:solidFill>
                <a:latin typeface="Arial" pitchFamily="34" charset="0"/>
                <a:cs typeface="Arial" pitchFamily="34" charset="0"/>
              </a:rPr>
              <a:t>FISCALIZACIÓN DE RECURSOS FEDERALES TRANSFERIDOS A ESTADOS Y MUNICIPIOS</a:t>
            </a:r>
          </a:p>
          <a:p>
            <a:pPr algn="ctr"/>
            <a:endParaRPr lang="es-MX" dirty="0">
              <a:solidFill>
                <a:schemeClr val="bg1"/>
              </a:solidFill>
            </a:endParaRPr>
          </a:p>
        </p:txBody>
      </p:sp>
      <p:pic>
        <p:nvPicPr>
          <p:cNvPr id="13"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16"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sp>
        <p:nvSpPr>
          <p:cNvPr id="9" name="Rectángulo 8"/>
          <p:cNvSpPr/>
          <p:nvPr/>
        </p:nvSpPr>
        <p:spPr>
          <a:xfrm>
            <a:off x="683568" y="1340768"/>
            <a:ext cx="7344816" cy="595665"/>
          </a:xfrm>
          <a:prstGeom prst="rect">
            <a:avLst/>
          </a:prstGeom>
          <a:solidFill>
            <a:schemeClr val="tx2">
              <a:lumMod val="20000"/>
              <a:lumOff val="80000"/>
            </a:schemeClr>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s-MX" b="1" dirty="0" smtClean="0">
              <a:latin typeface="Arial" panose="020B0604020202020204" pitchFamily="34" charset="0"/>
              <a:cs typeface="Arial" panose="020B0604020202020204" pitchFamily="34" charset="0"/>
            </a:endParaRPr>
          </a:p>
          <a:p>
            <a:pPr algn="ctr"/>
            <a:r>
              <a:rPr lang="es-MX" b="1" dirty="0" smtClean="0">
                <a:solidFill>
                  <a:schemeClr val="tx1"/>
                </a:solidFill>
                <a:latin typeface="Arial" panose="020B0604020202020204" pitchFamily="34" charset="0"/>
                <a:cs typeface="Arial" panose="020B0604020202020204" pitchFamily="34" charset="0"/>
              </a:rPr>
              <a:t>Compete a la </a:t>
            </a:r>
            <a:r>
              <a:rPr lang="es-ES" b="1" dirty="0" smtClean="0">
                <a:solidFill>
                  <a:schemeClr val="tx1"/>
                </a:solidFill>
                <a:latin typeface="Arial" panose="020B0604020202020204" pitchFamily="34" charset="0"/>
                <a:cs typeface="Arial" panose="020B0604020202020204" pitchFamily="34" charset="0"/>
              </a:rPr>
              <a:t>Secretaría de Contraloría del Estado de Michoacán de Ocampo</a:t>
            </a:r>
            <a:endParaRPr lang="es-MX" dirty="0">
              <a:solidFill>
                <a:srgbClr val="F73232"/>
              </a:solidFill>
              <a:latin typeface="Arial" panose="020B0604020202020204" pitchFamily="34" charset="0"/>
              <a:cs typeface="Arial" panose="020B0604020202020204" pitchFamily="34" charset="0"/>
            </a:endParaRPr>
          </a:p>
          <a:p>
            <a:pPr algn="ct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graphicFrame>
        <p:nvGraphicFramePr>
          <p:cNvPr id="11" name="Diagrama 10"/>
          <p:cNvGraphicFramePr/>
          <p:nvPr>
            <p:extLst>
              <p:ext uri="{D42A27DB-BD31-4B8C-83A1-F6EECF244321}">
                <p14:modId xmlns:p14="http://schemas.microsoft.com/office/powerpoint/2010/main" val="2348126599"/>
              </p:ext>
            </p:extLst>
          </p:nvPr>
        </p:nvGraphicFramePr>
        <p:xfrm>
          <a:off x="179512" y="2060456"/>
          <a:ext cx="8683898" cy="4028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a:off x="251520" y="3422030"/>
            <a:ext cx="3312368" cy="1446550"/>
          </a:xfrm>
          <a:prstGeom prst="rect">
            <a:avLst/>
          </a:prstGeom>
        </p:spPr>
        <p:txBody>
          <a:bodyPr wrap="square">
            <a:spAutoFit/>
          </a:bodyPr>
          <a:lstStyle/>
          <a:p>
            <a:pPr algn="just"/>
            <a:endParaRPr lang="es-MX" sz="1400" b="1" dirty="0" smtClean="0">
              <a:solidFill>
                <a:schemeClr val="bg1"/>
              </a:solidFill>
              <a:latin typeface="Arial" panose="020B0604020202020204" pitchFamily="34" charset="0"/>
              <a:cs typeface="Arial" panose="020B0604020202020204" pitchFamily="34" charset="0"/>
            </a:endParaRPr>
          </a:p>
          <a:p>
            <a:pPr algn="just"/>
            <a:r>
              <a:rPr lang="es-MX" sz="1400" b="1" dirty="0" smtClean="0">
                <a:solidFill>
                  <a:schemeClr val="bg1"/>
                </a:solidFill>
                <a:latin typeface="Arial" panose="020B0604020202020204" pitchFamily="34" charset="0"/>
                <a:cs typeface="Arial" panose="020B0604020202020204" pitchFamily="34" charset="0"/>
              </a:rPr>
              <a:t>Art</a:t>
            </a:r>
            <a:r>
              <a:rPr lang="es-MX" sz="1400" b="1" dirty="0">
                <a:solidFill>
                  <a:schemeClr val="bg1"/>
                </a:solidFill>
                <a:latin typeface="Arial" panose="020B0604020202020204" pitchFamily="34" charset="0"/>
                <a:cs typeface="Arial" panose="020B0604020202020204" pitchFamily="34" charset="0"/>
              </a:rPr>
              <a:t>. </a:t>
            </a:r>
            <a:r>
              <a:rPr lang="es-MX" sz="1400" b="1" dirty="0" smtClean="0">
                <a:solidFill>
                  <a:schemeClr val="bg1"/>
                </a:solidFill>
                <a:latin typeface="Arial" panose="020B0604020202020204" pitchFamily="34" charset="0"/>
                <a:cs typeface="Arial" panose="020B0604020202020204" pitchFamily="34" charset="0"/>
              </a:rPr>
              <a:t> 20 fracciones VII y XXIX de la</a:t>
            </a:r>
            <a:r>
              <a:rPr lang="es-MX" sz="1600" dirty="0" smtClean="0">
                <a:solidFill>
                  <a:schemeClr val="bg1"/>
                </a:solidFill>
                <a:latin typeface="Arial" panose="020B0604020202020204" pitchFamily="34" charset="0"/>
                <a:cs typeface="Arial" panose="020B0604020202020204" pitchFamily="34" charset="0"/>
              </a:rPr>
              <a:t> </a:t>
            </a:r>
            <a:r>
              <a:rPr lang="es-MX" sz="1400" b="1" dirty="0" smtClean="0">
                <a:solidFill>
                  <a:schemeClr val="bg1"/>
                </a:solidFill>
                <a:latin typeface="Arial" panose="020B0604020202020204" pitchFamily="34" charset="0"/>
                <a:cs typeface="Arial" panose="020B0604020202020204" pitchFamily="34" charset="0"/>
              </a:rPr>
              <a:t>Ley Orgánica de la Administración Pública del Estado de </a:t>
            </a:r>
            <a:r>
              <a:rPr lang="es-MX" sz="1400" b="1" dirty="0">
                <a:solidFill>
                  <a:schemeClr val="bg1"/>
                </a:solidFill>
                <a:latin typeface="Arial" panose="020B0604020202020204" pitchFamily="34" charset="0"/>
                <a:cs typeface="Arial" panose="020B0604020202020204" pitchFamily="34" charset="0"/>
              </a:rPr>
              <a:t> </a:t>
            </a:r>
            <a:r>
              <a:rPr lang="es-MX" sz="1400" b="1" dirty="0" smtClean="0">
                <a:solidFill>
                  <a:schemeClr val="bg1"/>
                </a:solidFill>
                <a:latin typeface="Arial" panose="020B0604020202020204" pitchFamily="34" charset="0"/>
                <a:cs typeface="Arial" panose="020B0604020202020204" pitchFamily="34" charset="0"/>
              </a:rPr>
              <a:t>Michoacán de Ocampo </a:t>
            </a:r>
            <a:endParaRPr lang="es-MX" sz="1400" b="1" dirty="0">
              <a:solidFill>
                <a:schemeClr val="bg1"/>
              </a:solidFill>
              <a:latin typeface="Arial" panose="020B0604020202020204" pitchFamily="34" charset="0"/>
              <a:cs typeface="Arial" panose="020B0604020202020204" pitchFamily="34" charset="0"/>
            </a:endParaRPr>
          </a:p>
          <a:p>
            <a:endParaRPr lang="es-MX"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98418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6349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349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349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349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9" name="Grupo 8"/>
          <p:cNvGrpSpPr/>
          <p:nvPr/>
        </p:nvGrpSpPr>
        <p:grpSpPr>
          <a:xfrm>
            <a:off x="467544" y="2098335"/>
            <a:ext cx="8435124" cy="1296144"/>
            <a:chOff x="4122" y="0"/>
            <a:chExt cx="8435124" cy="2232248"/>
          </a:xfrm>
          <a:solidFill>
            <a:srgbClr val="C00000"/>
          </a:solidFill>
        </p:grpSpPr>
        <p:sp>
          <p:nvSpPr>
            <p:cNvPr id="10"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2" name="Rectángulo 11"/>
            <p:cNvSpPr/>
            <p:nvPr/>
          </p:nvSpPr>
          <p:spPr>
            <a:xfrm>
              <a:off x="69502" y="65376"/>
              <a:ext cx="8304364" cy="2166869"/>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es-MX" sz="1900" b="1" dirty="0">
                  <a:solidFill>
                    <a:schemeClr val="bg1"/>
                  </a:solidFill>
                  <a:latin typeface="Arial" pitchFamily="34" charset="0"/>
                  <a:cs typeface="Arial" pitchFamily="34" charset="0"/>
                </a:rPr>
                <a:t>Instrumentación del Procedimiento de Responsabilidad Administrativa</a:t>
              </a:r>
            </a:p>
          </p:txBody>
        </p:sp>
      </p:grpSp>
      <p:pic>
        <p:nvPicPr>
          <p:cNvPr id="63495" name="Picture 2" descr="C:\Users\IP\AppData\Local\Microsoft\Windows\Temporary Internet Files\Content.IE5\UTX1Q20D\MP900408864[1].jpg"/>
          <p:cNvPicPr>
            <a:picLocks noChangeAspect="1" noChangeArrowheads="1"/>
          </p:cNvPicPr>
          <p:nvPr/>
        </p:nvPicPr>
        <p:blipFill>
          <a:blip r:embed="rId3" cstate="print"/>
          <a:srcRect/>
          <a:stretch>
            <a:fillRect/>
          </a:stretch>
        </p:blipFill>
        <p:spPr bwMode="auto">
          <a:xfrm>
            <a:off x="3816350" y="4114800"/>
            <a:ext cx="1714500" cy="1714500"/>
          </a:xfrm>
          <a:prstGeom prst="rect">
            <a:avLst/>
          </a:prstGeom>
          <a:noFill/>
          <a:ln w="9525">
            <a:noFill/>
            <a:miter lim="800000"/>
            <a:headEnd/>
            <a:tailEnd/>
          </a:ln>
        </p:spPr>
      </p:pic>
    </p:spTree>
    <p:extLst>
      <p:ext uri="{BB962C8B-B14F-4D97-AF65-F5344CB8AC3E}">
        <p14:creationId xmlns:p14="http://schemas.microsoft.com/office/powerpoint/2010/main" val="1203688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11" name="Rectángulo 10"/>
          <p:cNvSpPr/>
          <p:nvPr/>
        </p:nvSpPr>
        <p:spPr bwMode="auto">
          <a:xfrm>
            <a:off x="960179" y="1988840"/>
            <a:ext cx="6576825" cy="720080"/>
          </a:xfrm>
          <a:prstGeom prst="rect">
            <a:avLst/>
          </a:prstGeom>
          <a:solidFill>
            <a:srgbClr val="00B05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ctr"/>
            <a:r>
              <a:rPr lang="es-MX" sz="1500" b="1" dirty="0" smtClean="0">
                <a:solidFill>
                  <a:schemeClr val="bg1"/>
                </a:solidFill>
                <a:latin typeface="Arial" pitchFamily="34" charset="0"/>
                <a:ea typeface="MS PGothic" pitchFamily="34" charset="-128"/>
                <a:cs typeface="Arial" pitchFamily="34" charset="0"/>
              </a:rPr>
              <a:t>Partes</a:t>
            </a:r>
            <a:r>
              <a:rPr lang="es-MX" sz="1500" dirty="0" smtClean="0">
                <a:solidFill>
                  <a:schemeClr val="bg1"/>
                </a:solidFill>
                <a:latin typeface="Arial" pitchFamily="34" charset="0"/>
                <a:ea typeface="MS PGothic" pitchFamily="34" charset="-128"/>
                <a:cs typeface="Arial" pitchFamily="34" charset="0"/>
              </a:rPr>
              <a:t> en el procedimiento de responsabilidad administrativa</a:t>
            </a:r>
            <a:endParaRPr lang="es-ES" sz="1500" dirty="0">
              <a:solidFill>
                <a:schemeClr val="bg1"/>
              </a:solidFill>
              <a:latin typeface="Arial" pitchFamily="34" charset="0"/>
              <a:ea typeface="MS PGothic" pitchFamily="34" charset="-128"/>
              <a:cs typeface="Arial" pitchFamily="34" charset="0"/>
            </a:endParaRPr>
          </a:p>
        </p:txBody>
      </p:sp>
      <p:pic>
        <p:nvPicPr>
          <p:cNvPr id="6657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657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657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657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15" name="Grupo 6"/>
          <p:cNvGrpSpPr>
            <a:grpSpLocks/>
          </p:cNvGrpSpPr>
          <p:nvPr/>
        </p:nvGrpSpPr>
        <p:grpSpPr bwMode="auto">
          <a:xfrm>
            <a:off x="467544" y="2708920"/>
            <a:ext cx="8118475" cy="2949724"/>
            <a:chOff x="226633" y="2837434"/>
            <a:chExt cx="6921245" cy="2339575"/>
          </a:xfrm>
        </p:grpSpPr>
        <p:sp>
          <p:nvSpPr>
            <p:cNvPr id="16" name="Rectángulo 15"/>
            <p:cNvSpPr/>
            <p:nvPr/>
          </p:nvSpPr>
          <p:spPr>
            <a:xfrm>
              <a:off x="288022" y="3197369"/>
              <a:ext cx="6859856" cy="1619706"/>
            </a:xfrm>
            <a:prstGeom prst="rect">
              <a:avLst/>
            </a:prstGeom>
            <a:solidFill>
              <a:schemeClr val="bg1"/>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7" name="Rectángulo 16"/>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ctr"/>
              <a:r>
                <a:rPr lang="es-MX" sz="1500" dirty="0" smtClean="0">
                  <a:solidFill>
                    <a:srgbClr val="000000"/>
                  </a:solidFill>
                  <a:latin typeface="Arial" panose="020B0604020202020204" pitchFamily="34" charset="0"/>
                </a:rPr>
                <a:t> </a:t>
              </a:r>
              <a:endParaRPr lang="es-MX" sz="1500" dirty="0">
                <a:solidFill>
                  <a:srgbClr val="000000"/>
                </a:solidFill>
                <a:latin typeface="Arial" panose="020B0604020202020204" pitchFamily="34" charset="0"/>
              </a:endParaRPr>
            </a:p>
            <a:p>
              <a:r>
                <a:rPr lang="es-MX" sz="1500" b="1" dirty="0" smtClean="0">
                  <a:solidFill>
                    <a:srgbClr val="000000"/>
                  </a:solidFill>
                  <a:latin typeface="Arial" panose="020B0604020202020204" pitchFamily="34" charset="0"/>
                </a:rPr>
                <a:t>I. </a:t>
              </a:r>
              <a:r>
                <a:rPr lang="es-MX" sz="1500" dirty="0" smtClean="0">
                  <a:solidFill>
                    <a:srgbClr val="000000"/>
                  </a:solidFill>
                  <a:latin typeface="Arial" panose="020B0604020202020204" pitchFamily="34" charset="0"/>
                </a:rPr>
                <a:t>La </a:t>
              </a:r>
              <a:r>
                <a:rPr lang="es-MX" sz="1500" dirty="0">
                  <a:solidFill>
                    <a:srgbClr val="000000"/>
                  </a:solidFill>
                  <a:latin typeface="Arial" panose="020B0604020202020204" pitchFamily="34" charset="0"/>
                </a:rPr>
                <a:t>Autoridad investigadora; </a:t>
              </a:r>
              <a:endParaRPr lang="es-MX" sz="1500" dirty="0" smtClean="0">
                <a:solidFill>
                  <a:srgbClr val="000000"/>
                </a:solidFill>
                <a:latin typeface="Arial" panose="020B0604020202020204" pitchFamily="34" charset="0"/>
              </a:endParaRPr>
            </a:p>
            <a:p>
              <a:pPr marL="400050" indent="-400050">
                <a:buAutoNum type="romanUcPeriod"/>
              </a:pPr>
              <a:endParaRPr lang="es-MX" sz="1500" dirty="0">
                <a:solidFill>
                  <a:srgbClr val="000000"/>
                </a:solidFill>
                <a:latin typeface="Arial" panose="020B0604020202020204" pitchFamily="34" charset="0"/>
              </a:endParaRPr>
            </a:p>
            <a:p>
              <a:r>
                <a:rPr lang="es-MX" sz="1500" b="1" dirty="0">
                  <a:solidFill>
                    <a:srgbClr val="000000"/>
                  </a:solidFill>
                  <a:latin typeface="Arial" panose="020B0604020202020204" pitchFamily="34" charset="0"/>
                </a:rPr>
                <a:t>II. </a:t>
              </a:r>
              <a:r>
                <a:rPr lang="es-MX" sz="1500" dirty="0">
                  <a:solidFill>
                    <a:srgbClr val="000000"/>
                  </a:solidFill>
                  <a:latin typeface="Arial" panose="020B0604020202020204" pitchFamily="34" charset="0"/>
                </a:rPr>
                <a:t>El servidor público señalado como presunto </a:t>
              </a:r>
              <a:r>
                <a:rPr lang="es-MX" sz="1500" dirty="0" smtClean="0">
                  <a:solidFill>
                    <a:srgbClr val="000000"/>
                  </a:solidFill>
                  <a:latin typeface="Arial" panose="020B0604020202020204" pitchFamily="34" charset="0"/>
                </a:rPr>
                <a:t>responsable.</a:t>
              </a:r>
            </a:p>
            <a:p>
              <a:r>
                <a:rPr lang="es-MX" sz="1500" dirty="0" smtClean="0">
                  <a:solidFill>
                    <a:srgbClr val="000000"/>
                  </a:solidFill>
                  <a:latin typeface="Arial" panose="020B0604020202020204" pitchFamily="34" charset="0"/>
                </a:rPr>
                <a:t> </a:t>
              </a:r>
              <a:endParaRPr lang="es-MX" sz="1500" dirty="0">
                <a:solidFill>
                  <a:srgbClr val="000000"/>
                </a:solidFill>
                <a:latin typeface="Arial" panose="020B0604020202020204" pitchFamily="34" charset="0"/>
              </a:endParaRPr>
            </a:p>
            <a:p>
              <a:r>
                <a:rPr lang="es-MX" sz="1500" b="1" dirty="0">
                  <a:solidFill>
                    <a:srgbClr val="000000"/>
                  </a:solidFill>
                  <a:latin typeface="Arial" panose="020B0604020202020204" pitchFamily="34" charset="0"/>
                </a:rPr>
                <a:t>III. </a:t>
              </a:r>
              <a:r>
                <a:rPr lang="es-MX" sz="1500" dirty="0">
                  <a:solidFill>
                    <a:srgbClr val="000000"/>
                  </a:solidFill>
                  <a:latin typeface="Arial" panose="020B0604020202020204" pitchFamily="34" charset="0"/>
                </a:rPr>
                <a:t>El particular, sea persona física o moral, </a:t>
              </a:r>
              <a:r>
                <a:rPr lang="es-MX" sz="1500" dirty="0" smtClean="0">
                  <a:solidFill>
                    <a:srgbClr val="000000"/>
                  </a:solidFill>
                  <a:latin typeface="Arial" panose="020B0604020202020204" pitchFamily="34" charset="0"/>
                </a:rPr>
                <a:t>y</a:t>
              </a:r>
            </a:p>
            <a:p>
              <a:r>
                <a:rPr lang="es-MX" sz="1500" dirty="0" smtClean="0">
                  <a:solidFill>
                    <a:srgbClr val="000000"/>
                  </a:solidFill>
                  <a:latin typeface="Arial" panose="020B0604020202020204" pitchFamily="34" charset="0"/>
                </a:rPr>
                <a:t> </a:t>
              </a:r>
              <a:endParaRPr lang="es-MX" sz="1500" dirty="0">
                <a:solidFill>
                  <a:srgbClr val="000000"/>
                </a:solidFill>
                <a:latin typeface="Arial" panose="020B0604020202020204" pitchFamily="34" charset="0"/>
              </a:endParaRPr>
            </a:p>
            <a:p>
              <a:r>
                <a:rPr lang="es-MX" sz="1500" b="1" dirty="0">
                  <a:solidFill>
                    <a:srgbClr val="000000"/>
                  </a:solidFill>
                  <a:latin typeface="Arial" panose="020B0604020202020204" pitchFamily="34" charset="0"/>
                </a:rPr>
                <a:t>IV. </a:t>
              </a:r>
              <a:r>
                <a:rPr lang="es-MX" sz="1500" dirty="0">
                  <a:solidFill>
                    <a:srgbClr val="000000"/>
                  </a:solidFill>
                  <a:latin typeface="Arial" panose="020B0604020202020204" pitchFamily="34" charset="0"/>
                </a:rPr>
                <a:t>Los terceros, que son todos aquellos a quienes pueda afectar la resolución que se dicte en el procedimiento de responsabilidad administrativa, incluido el denunciante. </a:t>
              </a:r>
            </a:p>
            <a:p>
              <a:pPr algn="ctr"/>
              <a:endParaRPr lang="es-MX" sz="1500" dirty="0">
                <a:solidFill>
                  <a:srgbClr val="000000"/>
                </a:solidFill>
                <a:latin typeface="Arial" panose="020B0604020202020204" pitchFamily="34" charset="0"/>
                <a:ea typeface="MS PGothic" pitchFamily="34" charset="-128"/>
                <a:cs typeface="Arial" pitchFamily="34" charset="0"/>
              </a:endParaRPr>
            </a:p>
            <a:p>
              <a:pPr algn="ctr"/>
              <a:r>
                <a:rPr lang="es-MX" sz="1500" dirty="0">
                  <a:solidFill>
                    <a:srgbClr val="000000"/>
                  </a:solidFill>
                  <a:latin typeface="Arial" panose="020B0604020202020204" pitchFamily="34" charset="0"/>
                  <a:ea typeface="MS PGothic" pitchFamily="34" charset="-128"/>
                  <a:cs typeface="Arial" pitchFamily="34" charset="0"/>
                </a:rPr>
                <a:t>Art. 116</a:t>
              </a:r>
              <a:endParaRPr lang="es-ES" sz="1500" dirty="0">
                <a:solidFill>
                  <a:schemeClr val="tx1"/>
                </a:solidFill>
                <a:latin typeface="Arial" pitchFamily="34" charset="0"/>
                <a:ea typeface="MS PGothic" pitchFamily="34" charset="-128"/>
                <a:cs typeface="Arial" pitchFamily="34" charset="0"/>
              </a:endParaRPr>
            </a:p>
          </p:txBody>
        </p:sp>
      </p:grpSp>
    </p:spTree>
    <p:extLst>
      <p:ext uri="{BB962C8B-B14F-4D97-AF65-F5344CB8AC3E}">
        <p14:creationId xmlns:p14="http://schemas.microsoft.com/office/powerpoint/2010/main" val="2186113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1 Imagen"/>
          <p:cNvPicPr>
            <a:picLocks noChangeAspect="1"/>
          </p:cNvPicPr>
          <p:nvPr/>
        </p:nvPicPr>
        <p:blipFill>
          <a:blip r:embed="rId2" cstate="print"/>
          <a:srcRect/>
          <a:stretch>
            <a:fillRect/>
          </a:stretch>
        </p:blipFill>
        <p:spPr bwMode="auto">
          <a:xfrm>
            <a:off x="6770886" y="3068960"/>
            <a:ext cx="1833562" cy="1708150"/>
          </a:xfrm>
          <a:prstGeom prst="rect">
            <a:avLst/>
          </a:prstGeom>
          <a:noFill/>
          <a:ln w="9525">
            <a:noFill/>
            <a:miter lim="800000"/>
            <a:headEnd/>
            <a:tailEnd/>
          </a:ln>
        </p:spPr>
      </p:pic>
      <p:graphicFrame>
        <p:nvGraphicFramePr>
          <p:cNvPr id="3" name="Diagrama 2"/>
          <p:cNvGraphicFramePr/>
          <p:nvPr>
            <p:extLst>
              <p:ext uri="{D42A27DB-BD31-4B8C-83A1-F6EECF244321}">
                <p14:modId xmlns:p14="http://schemas.microsoft.com/office/powerpoint/2010/main" val="3023767847"/>
              </p:ext>
            </p:extLst>
          </p:nvPr>
        </p:nvGraphicFramePr>
        <p:xfrm>
          <a:off x="179512" y="2297203"/>
          <a:ext cx="7776864" cy="285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5"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7" name="Rectángulo redondeado 6"/>
          <p:cNvSpPr/>
          <p:nvPr/>
        </p:nvSpPr>
        <p:spPr>
          <a:xfrm>
            <a:off x="1702697" y="1340235"/>
            <a:ext cx="6706291" cy="720613"/>
          </a:xfrm>
          <a:prstGeom prst="roundRect">
            <a:avLst/>
          </a:prstGeom>
          <a:solidFill>
            <a:schemeClr val="bg1">
              <a:lumMod val="5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endParaRPr lang="es-MX" sz="1500" b="1" dirty="0" smtClean="0">
              <a:solidFill>
                <a:srgbClr val="FFFFFF"/>
              </a:solidFill>
              <a:latin typeface="Arial" pitchFamily="34" charset="0"/>
              <a:ea typeface="MS PGothic" pitchFamily="34" charset="-128"/>
              <a:cs typeface="Arial" pitchFamily="34" charset="0"/>
            </a:endParaRPr>
          </a:p>
          <a:p>
            <a:pPr algn="ctr"/>
            <a:r>
              <a:rPr lang="es-MX" sz="1500" b="1" dirty="0" smtClean="0">
                <a:solidFill>
                  <a:srgbClr val="FFFFFF"/>
                </a:solidFill>
                <a:latin typeface="Arial" pitchFamily="34" charset="0"/>
                <a:ea typeface="MS PGothic" pitchFamily="34" charset="-128"/>
                <a:cs typeface="Arial" pitchFamily="34" charset="0"/>
              </a:rPr>
              <a:t>Disposiciones </a:t>
            </a:r>
            <a:r>
              <a:rPr lang="es-MX" sz="1500" b="1" dirty="0">
                <a:solidFill>
                  <a:srgbClr val="FFFFFF"/>
                </a:solidFill>
                <a:latin typeface="Arial" pitchFamily="34" charset="0"/>
                <a:ea typeface="MS PGothic" pitchFamily="34" charset="-128"/>
                <a:cs typeface="Arial" pitchFamily="34" charset="0"/>
              </a:rPr>
              <a:t>comunes al P.R.A.</a:t>
            </a:r>
          </a:p>
          <a:p>
            <a:pPr algn="ctr"/>
            <a:r>
              <a:rPr lang="es-MX" sz="1500" dirty="0">
                <a:solidFill>
                  <a:srgbClr val="FFFFFF"/>
                </a:solidFill>
                <a:ea typeface="MS PGothic" pitchFamily="34" charset="-128"/>
              </a:rPr>
              <a:t> </a:t>
            </a:r>
          </a:p>
        </p:txBody>
      </p:sp>
      <p:pic>
        <p:nvPicPr>
          <p:cNvPr id="64519" name="2 Imagen" descr="logo sfp.png"/>
          <p:cNvPicPr>
            <a:picLocks noChangeAspect="1" noChangeArrowheads="1"/>
          </p:cNvPicPr>
          <p:nvPr/>
        </p:nvPicPr>
        <p:blipFill>
          <a:blip r:embed="rId8" cstate="print"/>
          <a:srcRect/>
          <a:stretch>
            <a:fillRect/>
          </a:stretch>
        </p:blipFill>
        <p:spPr bwMode="auto">
          <a:xfrm>
            <a:off x="6529388" y="333375"/>
            <a:ext cx="2057400" cy="649288"/>
          </a:xfrm>
          <a:prstGeom prst="rect">
            <a:avLst/>
          </a:prstGeom>
          <a:noFill/>
          <a:ln w="9525">
            <a:noFill/>
            <a:miter lim="800000"/>
            <a:headEnd/>
            <a:tailEnd/>
          </a:ln>
        </p:spPr>
      </p:pic>
      <p:sp>
        <p:nvSpPr>
          <p:cNvPr id="64520"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4521"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4522" name="Rectangle 4"/>
          <p:cNvSpPr>
            <a:spLocks noChangeArrowheads="1"/>
          </p:cNvSpPr>
          <p:nvPr/>
        </p:nvSpPr>
        <p:spPr bwMode="auto">
          <a:xfrm>
            <a:off x="304800" y="6138863"/>
            <a:ext cx="7964488" cy="390525"/>
          </a:xfrm>
          <a:prstGeom prst="rect">
            <a:avLst/>
          </a:prstGeom>
          <a:solidFill>
            <a:srgbClr val="7F7F7F"/>
          </a:solidFill>
          <a:ln w="9525">
            <a:noFill/>
            <a:miter lim="800000"/>
            <a:headEnd/>
            <a:tailEnd/>
          </a:ln>
        </p:spPr>
        <p:txBody>
          <a:bodyPr/>
          <a:lstStyle/>
          <a:p>
            <a:endParaRPr lang="es-ES"/>
          </a:p>
        </p:txBody>
      </p:sp>
      <p:sp>
        <p:nvSpPr>
          <p:cNvPr id="11" name="Rectángulo redondeado 12"/>
          <p:cNvSpPr/>
          <p:nvPr/>
        </p:nvSpPr>
        <p:spPr>
          <a:xfrm>
            <a:off x="2465665" y="5314571"/>
            <a:ext cx="6066775" cy="739238"/>
          </a:xfrm>
          <a:prstGeom prst="roundRect">
            <a:avLst/>
          </a:prstGeom>
          <a:solidFill>
            <a:schemeClr val="bg1"/>
          </a:solidFill>
          <a:ln w="57150">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anchor="ctr"/>
          <a:lstStyle/>
          <a:p>
            <a:pPr lvl="0" algn="just"/>
            <a:r>
              <a:rPr lang="es-MX" sz="1500" dirty="0">
                <a:solidFill>
                  <a:schemeClr val="tx1"/>
                </a:solidFill>
                <a:latin typeface="Arial" panose="020B0604020202020204" pitchFamily="34" charset="0"/>
              </a:rPr>
              <a:t>La admisión del I.P.R.A. interrumpirá los plazos de prescripción señalados en el artículo 74 de esta Ley y fijará la materia del procedimiento de responsabilidad administrativa.</a:t>
            </a:r>
            <a:r>
              <a:rPr lang="es-MX" b="1" dirty="0">
                <a:solidFill>
                  <a:schemeClr val="tx1"/>
                </a:solidFill>
              </a:rPr>
              <a:t> </a:t>
            </a:r>
            <a:endParaRPr lang="es-MX"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01253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26" name="25 Rectángulo"/>
          <p:cNvSpPr/>
          <p:nvPr/>
        </p:nvSpPr>
        <p:spPr>
          <a:xfrm>
            <a:off x="395535" y="2057046"/>
            <a:ext cx="3960441" cy="3388178"/>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s-MX" sz="1500" dirty="0">
                <a:solidFill>
                  <a:srgbClr val="000000"/>
                </a:solidFill>
                <a:latin typeface="Arial" panose="020B0604020202020204" pitchFamily="34" charset="0"/>
              </a:rPr>
              <a:t>Las autoridades substanciadoras, o resolutoras </a:t>
            </a:r>
            <a:r>
              <a:rPr lang="es-MX" sz="1500" b="1" u="sng" dirty="0">
                <a:solidFill>
                  <a:srgbClr val="000000"/>
                </a:solidFill>
                <a:latin typeface="Arial" panose="020B0604020202020204" pitchFamily="34" charset="0"/>
              </a:rPr>
              <a:t>se abstendrán</a:t>
            </a:r>
            <a:r>
              <a:rPr lang="es-MX" sz="1500" u="sng" dirty="0">
                <a:solidFill>
                  <a:srgbClr val="000000"/>
                </a:solidFill>
                <a:latin typeface="Arial" panose="020B0604020202020204" pitchFamily="34" charset="0"/>
              </a:rPr>
              <a:t> de </a:t>
            </a:r>
            <a:r>
              <a:rPr lang="es-MX" sz="1500" b="1" u="sng" dirty="0">
                <a:solidFill>
                  <a:srgbClr val="000000"/>
                </a:solidFill>
                <a:latin typeface="Arial" panose="020B0604020202020204" pitchFamily="34" charset="0"/>
              </a:rPr>
              <a:t>iniciar el procedimiento de responsabilidad </a:t>
            </a:r>
            <a:r>
              <a:rPr lang="es-MX" sz="1500" b="1" u="sng" dirty="0" smtClean="0">
                <a:solidFill>
                  <a:srgbClr val="000000"/>
                </a:solidFill>
                <a:latin typeface="Arial" panose="020B0604020202020204" pitchFamily="34" charset="0"/>
              </a:rPr>
              <a:t>administrativa</a:t>
            </a:r>
            <a:r>
              <a:rPr lang="es-MX" sz="1500" dirty="0">
                <a:solidFill>
                  <a:srgbClr val="000000"/>
                </a:solidFill>
                <a:latin typeface="Arial" panose="020B0604020202020204" pitchFamily="34" charset="0"/>
              </a:rPr>
              <a:t> </a:t>
            </a:r>
            <a:r>
              <a:rPr lang="es-MX" sz="1500" dirty="0" smtClean="0">
                <a:solidFill>
                  <a:srgbClr val="000000"/>
                </a:solidFill>
                <a:latin typeface="Arial" panose="020B0604020202020204" pitchFamily="34" charset="0"/>
              </a:rPr>
              <a:t>o </a:t>
            </a:r>
            <a:r>
              <a:rPr lang="es-MX" sz="1500" b="1" dirty="0" smtClean="0">
                <a:solidFill>
                  <a:srgbClr val="000000"/>
                </a:solidFill>
                <a:latin typeface="Arial" panose="020B0604020202020204" pitchFamily="34" charset="0"/>
              </a:rPr>
              <a:t>de imponer sanciones</a:t>
            </a:r>
            <a:r>
              <a:rPr lang="es-MX" sz="1500" dirty="0" smtClean="0">
                <a:solidFill>
                  <a:srgbClr val="000000"/>
                </a:solidFill>
                <a:latin typeface="Arial" panose="020B0604020202020204" pitchFamily="34" charset="0"/>
              </a:rPr>
              <a:t> administrativas, según sea el caso, cuando </a:t>
            </a:r>
            <a:r>
              <a:rPr lang="es-MX" sz="1500" dirty="0">
                <a:solidFill>
                  <a:srgbClr val="000000"/>
                </a:solidFill>
                <a:latin typeface="Arial" panose="020B0604020202020204" pitchFamily="34" charset="0"/>
              </a:rPr>
              <a:t>de las investigaciones o de la valoración de las pruebas aportadas, adviertan que no existe daño a la Hacienda Pública Federal, local o municipal; o el acto u omisión fue corregido o subsanado de manera espontánea por el servidor público o implique error manifiesto.  </a:t>
            </a:r>
          </a:p>
          <a:p>
            <a:pPr algn="just"/>
            <a:endParaRPr lang="es-MX" sz="1500" b="1" dirty="0">
              <a:solidFill>
                <a:srgbClr val="000000"/>
              </a:solidFill>
              <a:latin typeface="Arial" panose="020B0604020202020204" pitchFamily="34" charset="0"/>
            </a:endParaRPr>
          </a:p>
          <a:p>
            <a:pPr algn="ctr"/>
            <a:r>
              <a:rPr lang="es-ES" sz="1600" b="1" dirty="0">
                <a:solidFill>
                  <a:schemeClr val="tx1"/>
                </a:solidFill>
              </a:rPr>
              <a:t>Art. 101</a:t>
            </a:r>
          </a:p>
        </p:txBody>
      </p:sp>
      <p:pic>
        <p:nvPicPr>
          <p:cNvPr id="3078"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427138"/>
            <a:ext cx="3261667" cy="253685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179512" y="658019"/>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3228102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26" name="25 Rectángulo"/>
          <p:cNvSpPr/>
          <p:nvPr/>
        </p:nvSpPr>
        <p:spPr>
          <a:xfrm>
            <a:off x="395535" y="1769014"/>
            <a:ext cx="7921377" cy="216404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s-MX" sz="1600" dirty="0">
                <a:solidFill>
                  <a:srgbClr val="000000"/>
                </a:solidFill>
                <a:latin typeface="Arial" panose="020B0604020202020204" pitchFamily="34" charset="0"/>
              </a:rPr>
              <a:t>La calificación de faltas administrativas no graves, será notificada al Denunciante, la cual también expresará la forma en que el notificado podrá acceder al Expediente</a:t>
            </a:r>
            <a:r>
              <a:rPr lang="es-MX" sz="1600" dirty="0" smtClean="0">
                <a:solidFill>
                  <a:srgbClr val="000000"/>
                </a:solidFill>
                <a:latin typeface="Arial" panose="020B0604020202020204" pitchFamily="34" charset="0"/>
              </a:rPr>
              <a:t>.</a:t>
            </a:r>
          </a:p>
          <a:p>
            <a:pPr algn="just"/>
            <a:r>
              <a:rPr lang="es-MX" sz="1600" dirty="0" smtClean="0">
                <a:solidFill>
                  <a:srgbClr val="000000"/>
                </a:solidFill>
                <a:latin typeface="Arial" panose="020B0604020202020204" pitchFamily="34" charset="0"/>
              </a:rPr>
              <a:t> </a:t>
            </a:r>
            <a:endParaRPr lang="es-MX" sz="1600" dirty="0">
              <a:solidFill>
                <a:srgbClr val="000000"/>
              </a:solidFill>
              <a:latin typeface="Arial" panose="020B0604020202020204" pitchFamily="34" charset="0"/>
            </a:endParaRPr>
          </a:p>
          <a:p>
            <a:pPr algn="just"/>
            <a:r>
              <a:rPr lang="es-MX" sz="1600" dirty="0">
                <a:solidFill>
                  <a:srgbClr val="000000"/>
                </a:solidFill>
                <a:latin typeface="Arial" panose="020B0604020202020204" pitchFamily="34" charset="0"/>
              </a:rPr>
              <a:t>La calificación, podrá ser impugnada </a:t>
            </a:r>
            <a:r>
              <a:rPr lang="es-MX" sz="1600" u="sng" dirty="0">
                <a:solidFill>
                  <a:srgbClr val="000000"/>
                </a:solidFill>
                <a:latin typeface="Arial" panose="020B0604020202020204" pitchFamily="34" charset="0"/>
              </a:rPr>
              <a:t>por el Denunciante</a:t>
            </a:r>
            <a:r>
              <a:rPr lang="es-MX" sz="1600" dirty="0">
                <a:solidFill>
                  <a:srgbClr val="000000"/>
                </a:solidFill>
                <a:latin typeface="Arial" panose="020B0604020202020204" pitchFamily="34" charset="0"/>
              </a:rPr>
              <a:t>, mediante el </a:t>
            </a:r>
            <a:r>
              <a:rPr lang="es-MX" sz="1600" b="1" dirty="0">
                <a:solidFill>
                  <a:srgbClr val="000000"/>
                </a:solidFill>
                <a:latin typeface="Arial" panose="020B0604020202020204" pitchFamily="34" charset="0"/>
              </a:rPr>
              <a:t>recurso de inconformidad.</a:t>
            </a:r>
          </a:p>
          <a:p>
            <a:pPr algn="just"/>
            <a:endParaRPr lang="es-MX" sz="1600" dirty="0">
              <a:solidFill>
                <a:srgbClr val="000000"/>
              </a:solidFill>
              <a:latin typeface="Arial" panose="020B0604020202020204" pitchFamily="34" charset="0"/>
            </a:endParaRPr>
          </a:p>
          <a:p>
            <a:pPr algn="just"/>
            <a:r>
              <a:rPr lang="es-MX" sz="1600" dirty="0">
                <a:solidFill>
                  <a:srgbClr val="000000"/>
                </a:solidFill>
                <a:latin typeface="Arial" panose="020B0604020202020204" pitchFamily="34" charset="0"/>
              </a:rPr>
              <a:t>El plazo para la presentación del recurso será de 5 días hábiles, contados a partir de la notificación. </a:t>
            </a:r>
          </a:p>
          <a:p>
            <a:pPr algn="ctr"/>
            <a:r>
              <a:rPr lang="es-ES" sz="1600" b="1" dirty="0">
                <a:solidFill>
                  <a:schemeClr val="tx1"/>
                </a:solidFill>
              </a:rPr>
              <a:t>Art. 102 y 103 </a:t>
            </a:r>
          </a:p>
        </p:txBody>
      </p:sp>
      <p:sp>
        <p:nvSpPr>
          <p:cNvPr id="11" name="Rectángulo 10"/>
          <p:cNvSpPr/>
          <p:nvPr/>
        </p:nvSpPr>
        <p:spPr>
          <a:xfrm>
            <a:off x="395536" y="1196752"/>
            <a:ext cx="7344816" cy="432048"/>
          </a:xfrm>
          <a:prstGeom prst="rect">
            <a:avLst/>
          </a:prstGeom>
          <a:solidFill>
            <a:srgbClr val="00B05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ctr"/>
            <a:r>
              <a:rPr lang="es-MX" b="1" dirty="0" smtClean="0">
                <a:solidFill>
                  <a:srgbClr val="000000"/>
                </a:solidFill>
                <a:ea typeface="MS PGothic" pitchFamily="34" charset="-128"/>
              </a:rPr>
              <a:t>Recurso de Inconformidad</a:t>
            </a:r>
            <a:endParaRPr lang="es-MX" sz="1400" b="1" dirty="0">
              <a:solidFill>
                <a:srgbClr val="000000"/>
              </a:solidFill>
              <a:ea typeface="MS PGothic" pitchFamily="34" charset="-128"/>
            </a:endParaRPr>
          </a:p>
        </p:txBody>
      </p:sp>
      <p:pic>
        <p:nvPicPr>
          <p:cNvPr id="1026" name="Picture 2" descr="Resultado de imagen para inconformid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852" y="4149080"/>
            <a:ext cx="2247900" cy="2028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2037408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11" name="Rectángulo 10"/>
          <p:cNvSpPr/>
          <p:nvPr/>
        </p:nvSpPr>
        <p:spPr>
          <a:xfrm>
            <a:off x="395536" y="1196752"/>
            <a:ext cx="7344816" cy="432048"/>
          </a:xfrm>
          <a:prstGeom prst="rect">
            <a:avLst/>
          </a:prstGeom>
          <a:solidFill>
            <a:srgbClr val="00B05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ctr"/>
            <a:r>
              <a:rPr lang="es-MX" b="1" dirty="0">
                <a:solidFill>
                  <a:srgbClr val="000000"/>
                </a:solidFill>
                <a:ea typeface="MS PGothic" pitchFamily="34" charset="-128"/>
              </a:rPr>
              <a:t>Recurso de Inconformidad</a:t>
            </a:r>
            <a:endParaRPr lang="es-MX" sz="1400" b="1" dirty="0">
              <a:solidFill>
                <a:srgbClr val="000000"/>
              </a:solidFill>
              <a:ea typeface="MS PGothic" pitchFamily="34" charset="-128"/>
            </a:endParaRPr>
          </a:p>
        </p:txBody>
      </p:sp>
      <p:sp>
        <p:nvSpPr>
          <p:cNvPr id="12" name="Rectángulo redondeado 9"/>
          <p:cNvSpPr/>
          <p:nvPr/>
        </p:nvSpPr>
        <p:spPr>
          <a:xfrm>
            <a:off x="332144" y="1772816"/>
            <a:ext cx="5463992" cy="439248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marL="285750" indent="-285750" algn="just">
              <a:buFont typeface="Arial" panose="020B0604020202020204" pitchFamily="34" charset="0"/>
              <a:buChar char="•"/>
            </a:pPr>
            <a:r>
              <a:rPr lang="es-MX" sz="1400" dirty="0" smtClean="0">
                <a:solidFill>
                  <a:schemeClr val="bg1"/>
                </a:solidFill>
                <a:latin typeface="Arial" panose="020B0604020202020204" pitchFamily="34" charset="0"/>
              </a:rPr>
              <a:t>El </a:t>
            </a:r>
            <a:r>
              <a:rPr lang="es-MX" sz="1400" dirty="0">
                <a:solidFill>
                  <a:schemeClr val="bg1"/>
                </a:solidFill>
                <a:latin typeface="Arial" panose="020B0604020202020204" pitchFamily="34" charset="0"/>
              </a:rPr>
              <a:t>escrito de impugnación deberá presentarse ante la Autoridad investigadora que hubiere hecho la calificación de la falta administrativa como no grave, debiendo expresar los motivos por los que se estime indebida dicha calificación. </a:t>
            </a:r>
            <a:endParaRPr lang="es-MX" sz="1400" dirty="0" smtClean="0">
              <a:solidFill>
                <a:schemeClr val="bg1"/>
              </a:solidFill>
              <a:latin typeface="Arial" panose="020B0604020202020204" pitchFamily="34" charset="0"/>
            </a:endParaRPr>
          </a:p>
          <a:p>
            <a:pPr marL="285750" indent="-285750" algn="just">
              <a:buFont typeface="Arial" panose="020B0604020202020204" pitchFamily="34" charset="0"/>
              <a:buChar char="•"/>
            </a:pPr>
            <a:endParaRPr lang="es-MX" sz="1400" dirty="0" smtClean="0">
              <a:solidFill>
                <a:schemeClr val="bg1"/>
              </a:solidFill>
              <a:latin typeface="Arial" panose="020B0604020202020204" pitchFamily="34" charset="0"/>
            </a:endParaRPr>
          </a:p>
          <a:p>
            <a:pPr marL="285750" indent="-285750" algn="just">
              <a:buFont typeface="Arial" panose="020B0604020202020204" pitchFamily="34" charset="0"/>
              <a:buChar char="•"/>
            </a:pPr>
            <a:r>
              <a:rPr lang="es-MX" sz="1400" dirty="0" smtClean="0">
                <a:solidFill>
                  <a:schemeClr val="bg1"/>
                </a:solidFill>
                <a:latin typeface="Arial" panose="020B0604020202020204" pitchFamily="34" charset="0"/>
              </a:rPr>
              <a:t>Interpuesto </a:t>
            </a:r>
            <a:r>
              <a:rPr lang="es-MX" sz="1400" dirty="0">
                <a:solidFill>
                  <a:schemeClr val="bg1"/>
                </a:solidFill>
                <a:latin typeface="Arial" panose="020B0604020202020204" pitchFamily="34" charset="0"/>
              </a:rPr>
              <a:t>el recurso, la Autoridad investigadora deberá correr traslado, adjuntando el expediente integrado y </a:t>
            </a:r>
            <a:r>
              <a:rPr lang="es-MX" sz="1400" u="sng" dirty="0">
                <a:solidFill>
                  <a:schemeClr val="bg1"/>
                </a:solidFill>
                <a:latin typeface="Arial" panose="020B0604020202020204" pitchFamily="34" charset="0"/>
              </a:rPr>
              <a:t>un informe en el que justifique</a:t>
            </a:r>
            <a:r>
              <a:rPr lang="es-MX" sz="1400" dirty="0">
                <a:solidFill>
                  <a:schemeClr val="bg1"/>
                </a:solidFill>
                <a:latin typeface="Arial" panose="020B0604020202020204" pitchFamily="34" charset="0"/>
              </a:rPr>
              <a:t> la calificación impugnada, a la Sala Especializada en materia de Responsabilidades Administrativas que corresponda.</a:t>
            </a:r>
          </a:p>
          <a:p>
            <a:pPr algn="just"/>
            <a:endParaRPr lang="es-MX" sz="1400" dirty="0">
              <a:solidFill>
                <a:schemeClr val="bg1"/>
              </a:solidFill>
              <a:latin typeface="Arial" panose="020B0604020202020204" pitchFamily="34" charset="0"/>
            </a:endParaRPr>
          </a:p>
          <a:p>
            <a:pPr algn="just"/>
            <a:endParaRPr lang="es-MX" sz="1400" dirty="0">
              <a:solidFill>
                <a:schemeClr val="bg1"/>
              </a:solidFill>
              <a:latin typeface="Arial" panose="020B0604020202020204" pitchFamily="34" charset="0"/>
            </a:endParaRPr>
          </a:p>
          <a:p>
            <a:pPr algn="just"/>
            <a:endParaRPr lang="es-MX" sz="1400" dirty="0">
              <a:solidFill>
                <a:schemeClr val="bg1"/>
              </a:solidFill>
              <a:latin typeface="Arial" panose="020B0604020202020204" pitchFamily="34" charset="0"/>
            </a:endParaRPr>
          </a:p>
          <a:p>
            <a:pPr algn="ctr"/>
            <a:endParaRPr lang="es-MX" sz="1400" dirty="0">
              <a:solidFill>
                <a:schemeClr val="bg1"/>
              </a:solidFill>
              <a:latin typeface="Arial" panose="020B0604020202020204" pitchFamily="34" charset="0"/>
            </a:endParaRPr>
          </a:p>
          <a:p>
            <a:pPr algn="ctr"/>
            <a:r>
              <a:rPr lang="es-MX" sz="1400" b="1" dirty="0">
                <a:solidFill>
                  <a:schemeClr val="tx1"/>
                </a:solidFill>
                <a:latin typeface="Arial" panose="020B0604020202020204" pitchFamily="34" charset="0"/>
              </a:rPr>
              <a:t>Art.  </a:t>
            </a:r>
            <a:r>
              <a:rPr lang="es-MX" sz="1400" b="1" dirty="0" smtClean="0">
                <a:solidFill>
                  <a:schemeClr val="tx1"/>
                </a:solidFill>
                <a:latin typeface="Arial" panose="020B0604020202020204" pitchFamily="34" charset="0"/>
              </a:rPr>
              <a:t>104</a:t>
            </a:r>
            <a:endParaRPr lang="es-MX" sz="1400" b="1" dirty="0">
              <a:solidFill>
                <a:schemeClr val="tx1"/>
              </a:solidFill>
              <a:ea typeface="MS PGothic" pitchFamily="34" charset="-128"/>
            </a:endParaRPr>
          </a:p>
        </p:txBody>
      </p:sp>
      <p:pic>
        <p:nvPicPr>
          <p:cNvPr id="2052" name="Picture 4" descr="Resultado de imagen para solu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512589"/>
            <a:ext cx="2705315" cy="22316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redondeado 12"/>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2605905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10245" name="Rectangle 5"/>
          <p:cNvSpPr>
            <a:spLocks noChangeArrowheads="1"/>
          </p:cNvSpPr>
          <p:nvPr/>
        </p:nvSpPr>
        <p:spPr bwMode="auto">
          <a:xfrm>
            <a:off x="8408988" y="6283474"/>
            <a:ext cx="195262" cy="169862"/>
          </a:xfrm>
          <a:prstGeom prst="rect">
            <a:avLst/>
          </a:prstGeom>
          <a:solidFill>
            <a:srgbClr val="008000"/>
          </a:solidFill>
          <a:ln w="12700">
            <a:noFill/>
            <a:miter lim="800000"/>
            <a:headEnd/>
            <a:tailEnd/>
          </a:ln>
        </p:spPr>
        <p:txBody>
          <a:bodyPr anchor="ctr"/>
          <a:lstStyle/>
          <a:p>
            <a:endParaRPr lang="es-ES"/>
          </a:p>
        </p:txBody>
      </p:sp>
      <p:sp>
        <p:nvSpPr>
          <p:cNvPr id="10246" name="Rectangle 3"/>
          <p:cNvSpPr>
            <a:spLocks noChangeArrowheads="1"/>
          </p:cNvSpPr>
          <p:nvPr/>
        </p:nvSpPr>
        <p:spPr bwMode="auto">
          <a:xfrm>
            <a:off x="8408988" y="6507435"/>
            <a:ext cx="195262" cy="161925"/>
          </a:xfrm>
          <a:prstGeom prst="rect">
            <a:avLst/>
          </a:prstGeom>
          <a:solidFill>
            <a:srgbClr val="C00000"/>
          </a:solidFill>
          <a:ln w="12700">
            <a:noFill/>
            <a:miter lim="800000"/>
            <a:headEnd/>
            <a:tailEnd/>
          </a:ln>
        </p:spPr>
        <p:txBody>
          <a:bodyPr anchor="ctr"/>
          <a:lstStyle/>
          <a:p>
            <a:endParaRPr lang="es-ES"/>
          </a:p>
        </p:txBody>
      </p:sp>
      <p:sp>
        <p:nvSpPr>
          <p:cNvPr id="10247" name="Rectangle 4"/>
          <p:cNvSpPr>
            <a:spLocks noChangeArrowheads="1"/>
          </p:cNvSpPr>
          <p:nvPr/>
        </p:nvSpPr>
        <p:spPr bwMode="auto">
          <a:xfrm>
            <a:off x="352425" y="6278835"/>
            <a:ext cx="7964488" cy="390525"/>
          </a:xfrm>
          <a:prstGeom prst="rect">
            <a:avLst/>
          </a:prstGeom>
          <a:solidFill>
            <a:srgbClr val="7F7F7F"/>
          </a:solidFill>
          <a:ln w="9525">
            <a:noFill/>
            <a:miter lim="800000"/>
            <a:headEnd/>
            <a:tailEnd/>
          </a:ln>
        </p:spPr>
        <p:txBody>
          <a:bodyPr/>
          <a:lstStyle/>
          <a:p>
            <a:endParaRPr lang="es-ES"/>
          </a:p>
        </p:txBody>
      </p:sp>
      <p:sp>
        <p:nvSpPr>
          <p:cNvPr id="11" name="Rectángulo 10"/>
          <p:cNvSpPr/>
          <p:nvPr/>
        </p:nvSpPr>
        <p:spPr>
          <a:xfrm>
            <a:off x="395536" y="1196752"/>
            <a:ext cx="7344816" cy="432048"/>
          </a:xfrm>
          <a:prstGeom prst="rect">
            <a:avLst/>
          </a:prstGeom>
          <a:solidFill>
            <a:srgbClr val="00B05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ctr"/>
            <a:r>
              <a:rPr lang="es-MX" sz="2000" b="1" dirty="0" smtClean="0">
                <a:solidFill>
                  <a:schemeClr val="bg1"/>
                </a:solidFill>
                <a:ea typeface="MS PGothic" pitchFamily="34" charset="-128"/>
              </a:rPr>
              <a:t>Resolución del recurso de inconformidad</a:t>
            </a:r>
            <a:endParaRPr lang="es-MX" sz="2000" b="1" dirty="0">
              <a:solidFill>
                <a:schemeClr val="bg1"/>
              </a:solidFill>
              <a:ea typeface="MS PGothic" pitchFamily="34" charset="-128"/>
            </a:endParaRPr>
          </a:p>
        </p:txBody>
      </p:sp>
      <p:sp>
        <p:nvSpPr>
          <p:cNvPr id="12" name="Rectángulo redondeado 9"/>
          <p:cNvSpPr/>
          <p:nvPr/>
        </p:nvSpPr>
        <p:spPr>
          <a:xfrm>
            <a:off x="332143" y="4581128"/>
            <a:ext cx="7984769" cy="1512168"/>
          </a:xfrm>
          <a:prstGeom prst="roundRect">
            <a:avLst/>
          </a:prstGeom>
          <a:solidFill>
            <a:srgbClr val="00B05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just"/>
            <a:r>
              <a:rPr lang="es-MX" sz="1500" dirty="0">
                <a:solidFill>
                  <a:srgbClr val="000000"/>
                </a:solidFill>
                <a:latin typeface="Arial" panose="020B0604020202020204" pitchFamily="34" charset="0"/>
                <a:cs typeface="Arial" panose="020B0604020202020204" pitchFamily="34" charset="0"/>
              </a:rPr>
              <a:t>La </a:t>
            </a:r>
            <a:r>
              <a:rPr lang="es-MX" sz="1500" dirty="0">
                <a:solidFill>
                  <a:schemeClr val="bg1"/>
                </a:solidFill>
                <a:latin typeface="Arial" panose="020B0604020202020204" pitchFamily="34" charset="0"/>
                <a:cs typeface="Arial" panose="020B0604020202020204" pitchFamily="34" charset="0"/>
              </a:rPr>
              <a:t>resolución del recurso</a:t>
            </a:r>
            <a:r>
              <a:rPr lang="es-MX" sz="1500" dirty="0">
                <a:solidFill>
                  <a:srgbClr val="000000"/>
                </a:solidFill>
                <a:latin typeface="Arial" panose="020B0604020202020204" pitchFamily="34" charset="0"/>
                <a:cs typeface="Arial" panose="020B0604020202020204" pitchFamily="34" charset="0"/>
              </a:rPr>
              <a:t> consistirá en: </a:t>
            </a:r>
          </a:p>
          <a:p>
            <a:pPr algn="just"/>
            <a:r>
              <a:rPr lang="es-MX" sz="1500" b="1" dirty="0">
                <a:solidFill>
                  <a:srgbClr val="000000"/>
                </a:solidFill>
                <a:latin typeface="Arial" panose="020B0604020202020204" pitchFamily="34" charset="0"/>
                <a:cs typeface="Arial" panose="020B0604020202020204" pitchFamily="34" charset="0"/>
              </a:rPr>
              <a:t>I. </a:t>
            </a:r>
            <a:r>
              <a:rPr lang="es-MX" sz="1500" dirty="0">
                <a:solidFill>
                  <a:srgbClr val="000000"/>
                </a:solidFill>
                <a:latin typeface="Arial" panose="020B0604020202020204" pitchFamily="34" charset="0"/>
                <a:cs typeface="Arial" panose="020B0604020202020204" pitchFamily="34" charset="0"/>
              </a:rPr>
              <a:t>Confirmar la calificación o abstención, o </a:t>
            </a:r>
          </a:p>
          <a:p>
            <a:pPr algn="just"/>
            <a:r>
              <a:rPr lang="es-MX" sz="1500" b="1" dirty="0">
                <a:solidFill>
                  <a:srgbClr val="000000"/>
                </a:solidFill>
                <a:latin typeface="Arial" panose="020B0604020202020204" pitchFamily="34" charset="0"/>
                <a:cs typeface="Arial" panose="020B0604020202020204" pitchFamily="34" charset="0"/>
              </a:rPr>
              <a:t>II. </a:t>
            </a:r>
            <a:r>
              <a:rPr lang="es-MX" sz="1500" dirty="0">
                <a:solidFill>
                  <a:srgbClr val="000000"/>
                </a:solidFill>
                <a:latin typeface="Arial" panose="020B0604020202020204" pitchFamily="34" charset="0"/>
                <a:cs typeface="Arial" panose="020B0604020202020204" pitchFamily="34" charset="0"/>
              </a:rPr>
              <a:t>Dejar sin efectos la calificación o abstención, para lo cual la Sala, estará facultada para recalificar el acto u omisión; o bien ordenar se inicie el procedimiento. </a:t>
            </a:r>
          </a:p>
          <a:p>
            <a:pPr algn="ctr"/>
            <a:r>
              <a:rPr lang="es-MX" sz="1500" b="1" dirty="0">
                <a:solidFill>
                  <a:srgbClr val="000000"/>
                </a:solidFill>
                <a:latin typeface="Arial" panose="020B0604020202020204" pitchFamily="34" charset="0"/>
                <a:ea typeface="MS PGothic" pitchFamily="34" charset="-128"/>
                <a:cs typeface="Arial" panose="020B0604020202020204" pitchFamily="34" charset="0"/>
              </a:rPr>
              <a:t>Art.  110</a:t>
            </a:r>
          </a:p>
        </p:txBody>
      </p:sp>
      <p:pic>
        <p:nvPicPr>
          <p:cNvPr id="3074" name="Picture 2" descr="Resultado de imagen para jue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2248" y="1919993"/>
            <a:ext cx="2443848" cy="23731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redondeado 12"/>
          <p:cNvSpPr/>
          <p:nvPr/>
        </p:nvSpPr>
        <p:spPr>
          <a:xfrm>
            <a:off x="352598" y="33265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p:txBody>
      </p:sp>
    </p:spTree>
    <p:extLst>
      <p:ext uri="{BB962C8B-B14F-4D97-AF65-F5344CB8AC3E}">
        <p14:creationId xmlns:p14="http://schemas.microsoft.com/office/powerpoint/2010/main" val="4204454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6349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349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349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349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9" name="Grupo 8"/>
          <p:cNvGrpSpPr/>
          <p:nvPr/>
        </p:nvGrpSpPr>
        <p:grpSpPr>
          <a:xfrm>
            <a:off x="467544" y="2098335"/>
            <a:ext cx="8435124" cy="1296144"/>
            <a:chOff x="4122" y="0"/>
            <a:chExt cx="8435124" cy="2232248"/>
          </a:xfrm>
          <a:solidFill>
            <a:srgbClr val="FF0000"/>
          </a:solidFill>
        </p:grpSpPr>
        <p:sp>
          <p:nvSpPr>
            <p:cNvPr id="10"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2" name="Rectángulo 11"/>
            <p:cNvSpPr/>
            <p:nvPr/>
          </p:nvSpPr>
          <p:spPr>
            <a:xfrm>
              <a:off x="69502" y="65376"/>
              <a:ext cx="8304364" cy="2166869"/>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es-MX" sz="1900" b="1" dirty="0">
                  <a:solidFill>
                    <a:schemeClr val="bg1"/>
                  </a:solidFill>
                  <a:latin typeface="Arial" pitchFamily="34" charset="0"/>
                  <a:cs typeface="Arial" pitchFamily="34" charset="0"/>
                </a:rPr>
                <a:t>Del Procedimiento de Responsabilidad Administrativa ante las </a:t>
              </a:r>
              <a:r>
                <a:rPr lang="es-MX" sz="1900" dirty="0" smtClean="0">
                  <a:solidFill>
                    <a:schemeClr val="tx1"/>
                  </a:solidFill>
                  <a:latin typeface="Arial" pitchFamily="34" charset="0"/>
                  <a:cs typeface="Arial" pitchFamily="34" charset="0"/>
                </a:rPr>
                <a:t>Secretarías y Órganos </a:t>
              </a:r>
              <a:r>
                <a:rPr lang="es-MX" sz="1900" dirty="0">
                  <a:solidFill>
                    <a:schemeClr val="tx1"/>
                  </a:solidFill>
                  <a:latin typeface="Arial" pitchFamily="34" charset="0"/>
                  <a:cs typeface="Arial" pitchFamily="34" charset="0"/>
                </a:rPr>
                <a:t>internos de </a:t>
              </a:r>
              <a:r>
                <a:rPr lang="es-MX" sz="1900" dirty="0" smtClean="0">
                  <a:solidFill>
                    <a:schemeClr val="tx1"/>
                  </a:solidFill>
                  <a:latin typeface="Arial" pitchFamily="34" charset="0"/>
                  <a:cs typeface="Arial" pitchFamily="34" charset="0"/>
                </a:rPr>
                <a:t>control</a:t>
              </a:r>
              <a:endParaRPr lang="es-MX" sz="1900" dirty="0">
                <a:solidFill>
                  <a:schemeClr val="tx1"/>
                </a:solidFill>
                <a:latin typeface="Arial" pitchFamily="34" charset="0"/>
                <a:cs typeface="Arial" pitchFamily="34" charset="0"/>
              </a:endParaRPr>
            </a:p>
          </p:txBody>
        </p:sp>
      </p:grpSp>
      <p:pic>
        <p:nvPicPr>
          <p:cNvPr id="63495" name="Picture 2" descr="C:\Users\IP\AppData\Local\Microsoft\Windows\Temporary Internet Files\Content.IE5\UTX1Q20D\MP900408864[1].jpg"/>
          <p:cNvPicPr>
            <a:picLocks noChangeAspect="1" noChangeArrowheads="1"/>
          </p:cNvPicPr>
          <p:nvPr/>
        </p:nvPicPr>
        <p:blipFill>
          <a:blip r:embed="rId3" cstate="print"/>
          <a:srcRect/>
          <a:stretch>
            <a:fillRect/>
          </a:stretch>
        </p:blipFill>
        <p:spPr bwMode="auto">
          <a:xfrm>
            <a:off x="3816350" y="4114800"/>
            <a:ext cx="1714500" cy="1714500"/>
          </a:xfrm>
          <a:prstGeom prst="rect">
            <a:avLst/>
          </a:prstGeom>
          <a:noFill/>
          <a:ln w="9525">
            <a:noFill/>
            <a:miter lim="800000"/>
            <a:headEnd/>
            <a:tailEnd/>
          </a:ln>
        </p:spPr>
      </p:pic>
    </p:spTree>
    <p:extLst>
      <p:ext uri="{BB962C8B-B14F-4D97-AF65-F5344CB8AC3E}">
        <p14:creationId xmlns:p14="http://schemas.microsoft.com/office/powerpoint/2010/main" val="3777258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grpSp>
        <p:nvGrpSpPr>
          <p:cNvPr id="66565" name="Grupo 6"/>
          <p:cNvGrpSpPr>
            <a:grpSpLocks/>
          </p:cNvGrpSpPr>
          <p:nvPr/>
        </p:nvGrpSpPr>
        <p:grpSpPr bwMode="auto">
          <a:xfrm>
            <a:off x="395536" y="1839736"/>
            <a:ext cx="8118475" cy="1013200"/>
            <a:chOff x="226633" y="2837434"/>
            <a:chExt cx="6921245" cy="2339575"/>
          </a:xfrm>
        </p:grpSpPr>
        <p:sp>
          <p:nvSpPr>
            <p:cNvPr id="10" name="Rectángulo 9"/>
            <p:cNvSpPr/>
            <p:nvPr/>
          </p:nvSpPr>
          <p:spPr>
            <a:xfrm>
              <a:off x="288022" y="3197369"/>
              <a:ext cx="6859856" cy="1619706"/>
            </a:xfrm>
            <a:prstGeom prst="rect">
              <a:avLst/>
            </a:prstGeom>
            <a:solidFill>
              <a:srgbClr val="006600"/>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1" name="Rectángulo 10"/>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500" dirty="0">
                  <a:solidFill>
                    <a:schemeClr val="bg1"/>
                  </a:solidFill>
                  <a:latin typeface="Arial" panose="020B0604020202020204" pitchFamily="34" charset="0"/>
                </a:rPr>
                <a:t>I. La Autoridad investigadora deberá presentar ante la Autoridad substanciadora el I.P.R.A, la cual, dentro de los tres días siguientes se pronunciará sobre su admisión. </a:t>
              </a:r>
              <a:endParaRPr lang="es-ES" sz="1500" dirty="0">
                <a:solidFill>
                  <a:schemeClr val="bg1"/>
                </a:solidFill>
                <a:latin typeface="Arial" pitchFamily="34" charset="0"/>
                <a:ea typeface="MS PGothic" pitchFamily="34" charset="-128"/>
                <a:cs typeface="Arial" pitchFamily="34" charset="0"/>
              </a:endParaRPr>
            </a:p>
          </p:txBody>
        </p:sp>
      </p:grpSp>
      <p:pic>
        <p:nvPicPr>
          <p:cNvPr id="6657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657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657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657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15" name="Grupo 6"/>
          <p:cNvGrpSpPr>
            <a:grpSpLocks/>
          </p:cNvGrpSpPr>
          <p:nvPr/>
        </p:nvGrpSpPr>
        <p:grpSpPr bwMode="auto">
          <a:xfrm>
            <a:off x="395536" y="2492896"/>
            <a:ext cx="8118475" cy="2161956"/>
            <a:chOff x="226633" y="2837434"/>
            <a:chExt cx="6921245" cy="2339575"/>
          </a:xfrm>
        </p:grpSpPr>
        <p:sp>
          <p:nvSpPr>
            <p:cNvPr id="16" name="Rectángulo 15"/>
            <p:cNvSpPr/>
            <p:nvPr/>
          </p:nvSpPr>
          <p:spPr>
            <a:xfrm>
              <a:off x="288022" y="3197369"/>
              <a:ext cx="6859856" cy="1619706"/>
            </a:xfrm>
            <a:prstGeom prst="rect">
              <a:avLst/>
            </a:prstGeom>
            <a:solidFill>
              <a:schemeClr val="bg1"/>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7" name="Rectángulo 16"/>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600" dirty="0">
                  <a:solidFill>
                    <a:srgbClr val="000000"/>
                  </a:solidFill>
                  <a:latin typeface="Arial" panose="020B0604020202020204" pitchFamily="34" charset="0"/>
                </a:rPr>
                <a:t>II. Admitido el I.P.R.A., ordenará el emplazamiento del presunto responsable, debiendo citarlo para que comparezca personalmente a la celebración de la audiencia inicial, le hará saber el derecho que tiene de no declarar contra de sí mismo ni a declararse culpable; de defenderse personalmente o ser asistido por un defensor perito en la materia y que, de no contar con un defensor, le será nombrado un defensor de oficio; </a:t>
              </a:r>
              <a:endParaRPr lang="es-ES" sz="1500" dirty="0">
                <a:solidFill>
                  <a:schemeClr val="tx1"/>
                </a:solidFill>
                <a:latin typeface="Arial" pitchFamily="34" charset="0"/>
                <a:ea typeface="MS PGothic" pitchFamily="34" charset="-128"/>
                <a:cs typeface="Arial" pitchFamily="34" charset="0"/>
              </a:endParaRPr>
            </a:p>
          </p:txBody>
        </p:sp>
      </p:grpSp>
      <p:grpSp>
        <p:nvGrpSpPr>
          <p:cNvPr id="14" name="Grupo 13"/>
          <p:cNvGrpSpPr/>
          <p:nvPr/>
        </p:nvGrpSpPr>
        <p:grpSpPr>
          <a:xfrm>
            <a:off x="467544" y="4437112"/>
            <a:ext cx="8046467" cy="715023"/>
            <a:chOff x="4122" y="0"/>
            <a:chExt cx="8435124" cy="2232248"/>
          </a:xfrm>
          <a:solidFill>
            <a:srgbClr val="C00000"/>
          </a:solidFill>
        </p:grpSpPr>
        <p:sp>
          <p:nvSpPr>
            <p:cNvPr id="18"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9" name="Rectángulo 18"/>
            <p:cNvSpPr/>
            <p:nvPr/>
          </p:nvSpPr>
          <p:spPr>
            <a:xfrm>
              <a:off x="69502" y="65376"/>
              <a:ext cx="8304364" cy="2166869"/>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just" defTabSz="800100" fontAlgn="auto">
                <a:lnSpc>
                  <a:spcPct val="90000"/>
                </a:lnSpc>
                <a:spcAft>
                  <a:spcPct val="35000"/>
                </a:spcAft>
                <a:defRPr/>
              </a:pPr>
              <a:r>
                <a:rPr lang="es-MX" sz="1500" dirty="0">
                  <a:solidFill>
                    <a:schemeClr val="bg1"/>
                  </a:solidFill>
                  <a:latin typeface="Arial" panose="020B0604020202020204" pitchFamily="34" charset="0"/>
                </a:rPr>
                <a:t>v. El día y hora señalado para la audiencia inicial el presunto responsable rendirá su declaración por escrito o verbalmente, y deberá ofrecer las pruebas que estime necesarias para su defensa. </a:t>
              </a:r>
              <a:endParaRPr lang="es-MX" sz="1500" b="1" dirty="0">
                <a:solidFill>
                  <a:schemeClr val="bg1"/>
                </a:solidFill>
                <a:latin typeface="Arial" pitchFamily="34" charset="0"/>
                <a:cs typeface="Arial" pitchFamily="34" charset="0"/>
              </a:endParaRPr>
            </a:p>
          </p:txBody>
        </p:sp>
      </p:grpSp>
      <p:grpSp>
        <p:nvGrpSpPr>
          <p:cNvPr id="23" name="Grupo 6"/>
          <p:cNvGrpSpPr>
            <a:grpSpLocks/>
          </p:cNvGrpSpPr>
          <p:nvPr/>
        </p:nvGrpSpPr>
        <p:grpSpPr bwMode="auto">
          <a:xfrm>
            <a:off x="413965" y="5152104"/>
            <a:ext cx="8118475" cy="1013200"/>
            <a:chOff x="226633" y="2837434"/>
            <a:chExt cx="6921245" cy="2339575"/>
          </a:xfrm>
        </p:grpSpPr>
        <p:sp>
          <p:nvSpPr>
            <p:cNvPr id="24" name="Rectángulo 23"/>
            <p:cNvSpPr/>
            <p:nvPr/>
          </p:nvSpPr>
          <p:spPr>
            <a:xfrm>
              <a:off x="288022" y="3197369"/>
              <a:ext cx="6859856" cy="1619706"/>
            </a:xfrm>
            <a:prstGeom prst="rect">
              <a:avLst/>
            </a:prstGeom>
            <a:solidFill>
              <a:srgbClr val="006600"/>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25" name="Rectángulo 24"/>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500" dirty="0">
                  <a:solidFill>
                    <a:schemeClr val="bg1"/>
                  </a:solidFill>
                  <a:latin typeface="Arial" panose="020B0604020202020204" pitchFamily="34" charset="0"/>
                </a:rPr>
                <a:t>VI. Los terceros llamados al P.R.A., a más tardar durante la audiencia inicial, podrán manifestar por escrito o verbalmente lo que a su derecho convenga y ofrecer las pruebas que estimen conducentes. </a:t>
              </a:r>
              <a:endParaRPr lang="es-ES" sz="1500" dirty="0">
                <a:solidFill>
                  <a:schemeClr val="bg1"/>
                </a:solidFill>
                <a:latin typeface="Arial" pitchFamily="34" charset="0"/>
                <a:ea typeface="MS PGothic" pitchFamily="34" charset="-128"/>
                <a:cs typeface="Arial" pitchFamily="34" charset="0"/>
              </a:endParaRPr>
            </a:p>
          </p:txBody>
        </p:sp>
      </p:grpSp>
      <p:sp>
        <p:nvSpPr>
          <p:cNvPr id="20" name="Rectángulo redondeado 19"/>
          <p:cNvSpPr/>
          <p:nvPr/>
        </p:nvSpPr>
        <p:spPr>
          <a:xfrm>
            <a:off x="1432718" y="1267544"/>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p>
          <a:p>
            <a:pPr algn="ctr"/>
            <a:r>
              <a:rPr lang="es-MX" b="1" dirty="0" smtClean="0">
                <a:solidFill>
                  <a:prstClr val="white"/>
                </a:solidFill>
                <a:cs typeface="Arial" pitchFamily="34" charset="0"/>
              </a:rPr>
              <a:t>Art. 208</a:t>
            </a:r>
            <a:endParaRPr lang="es-MX" b="1" dirty="0">
              <a:solidFill>
                <a:prstClr val="white"/>
              </a:solidFill>
              <a:cs typeface="Arial" pitchFamily="34" charset="0"/>
            </a:endParaRPr>
          </a:p>
        </p:txBody>
      </p:sp>
    </p:spTree>
    <p:extLst>
      <p:ext uri="{BB962C8B-B14F-4D97-AF65-F5344CB8AC3E}">
        <p14:creationId xmlns:p14="http://schemas.microsoft.com/office/powerpoint/2010/main" val="683500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grpSp>
        <p:nvGrpSpPr>
          <p:cNvPr id="66565" name="Grupo 6"/>
          <p:cNvGrpSpPr>
            <a:grpSpLocks/>
          </p:cNvGrpSpPr>
          <p:nvPr/>
        </p:nvGrpSpPr>
        <p:grpSpPr bwMode="auto">
          <a:xfrm>
            <a:off x="395536" y="1839736"/>
            <a:ext cx="8118475" cy="1013200"/>
            <a:chOff x="226633" y="2837434"/>
            <a:chExt cx="6921245" cy="2339575"/>
          </a:xfrm>
        </p:grpSpPr>
        <p:sp>
          <p:nvSpPr>
            <p:cNvPr id="10" name="Rectángulo 9"/>
            <p:cNvSpPr/>
            <p:nvPr/>
          </p:nvSpPr>
          <p:spPr>
            <a:xfrm>
              <a:off x="288022" y="3197369"/>
              <a:ext cx="6859856" cy="1619706"/>
            </a:xfrm>
            <a:prstGeom prst="rect">
              <a:avLst/>
            </a:prstGeom>
            <a:solidFill>
              <a:srgbClr val="006600"/>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1" name="Rectángulo 10"/>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500" dirty="0">
                  <a:solidFill>
                    <a:schemeClr val="bg1"/>
                  </a:solidFill>
                  <a:latin typeface="Arial" panose="020B0604020202020204" pitchFamily="34" charset="0"/>
                </a:rPr>
                <a:t>VII. Una vez que las partes hayan manifestado durante la audiencia inicial lo que a su derecho convenga y ofrecido sus respectivas pruebas, la Autoridad substanciadora declarará </a:t>
              </a:r>
              <a:r>
                <a:rPr lang="es-MX" sz="1500" b="1" dirty="0">
                  <a:solidFill>
                    <a:schemeClr val="bg1"/>
                  </a:solidFill>
                  <a:latin typeface="Arial" panose="020B0604020202020204" pitchFamily="34" charset="0"/>
                </a:rPr>
                <a:t>cerrada la audiencia inicial.</a:t>
              </a:r>
              <a:r>
                <a:rPr lang="es-MX" sz="1500" dirty="0">
                  <a:solidFill>
                    <a:schemeClr val="bg1"/>
                  </a:solidFill>
                  <a:latin typeface="Arial" panose="020B0604020202020204" pitchFamily="34" charset="0"/>
                </a:rPr>
                <a:t> </a:t>
              </a:r>
              <a:endParaRPr lang="es-ES" sz="1500" dirty="0">
                <a:solidFill>
                  <a:schemeClr val="bg1"/>
                </a:solidFill>
                <a:latin typeface="Arial" pitchFamily="34" charset="0"/>
                <a:ea typeface="MS PGothic" pitchFamily="34" charset="-128"/>
                <a:cs typeface="Arial" pitchFamily="34" charset="0"/>
              </a:endParaRPr>
            </a:p>
          </p:txBody>
        </p:sp>
      </p:grpSp>
      <p:pic>
        <p:nvPicPr>
          <p:cNvPr id="6657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657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657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657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15" name="Grupo 6"/>
          <p:cNvGrpSpPr>
            <a:grpSpLocks/>
          </p:cNvGrpSpPr>
          <p:nvPr/>
        </p:nvGrpSpPr>
        <p:grpSpPr bwMode="auto">
          <a:xfrm>
            <a:off x="395536" y="2615778"/>
            <a:ext cx="8118475" cy="1317278"/>
            <a:chOff x="226633" y="2837434"/>
            <a:chExt cx="6921245" cy="2339575"/>
          </a:xfrm>
        </p:grpSpPr>
        <p:sp>
          <p:nvSpPr>
            <p:cNvPr id="16" name="Rectángulo 15"/>
            <p:cNvSpPr/>
            <p:nvPr/>
          </p:nvSpPr>
          <p:spPr>
            <a:xfrm>
              <a:off x="288022" y="3197369"/>
              <a:ext cx="6859856" cy="1619706"/>
            </a:xfrm>
            <a:prstGeom prst="rect">
              <a:avLst/>
            </a:prstGeom>
            <a:solidFill>
              <a:schemeClr val="bg1"/>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7" name="Rectángulo 16"/>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500" dirty="0">
                  <a:solidFill>
                    <a:srgbClr val="000000"/>
                  </a:solidFill>
                  <a:latin typeface="Arial" panose="020B0604020202020204" pitchFamily="34" charset="0"/>
                </a:rPr>
                <a:t>VIII. Dentro de los 15 días hábiles siguientes al cierre de la audiencia inicial, la Autoridad substanciadora deberá emitir el acuerdo de admisión de pruebas que </a:t>
              </a:r>
              <a:r>
                <a:rPr lang="es-MX" sz="1500" dirty="0" smtClean="0">
                  <a:solidFill>
                    <a:srgbClr val="000000"/>
                  </a:solidFill>
                  <a:latin typeface="Arial" panose="020B0604020202020204" pitchFamily="34" charset="0"/>
                </a:rPr>
                <a:t>corresponda</a:t>
              </a:r>
              <a:r>
                <a:rPr lang="es-MX" sz="1500" dirty="0">
                  <a:solidFill>
                    <a:srgbClr val="000000"/>
                  </a:solidFill>
                  <a:latin typeface="Arial" panose="020B0604020202020204" pitchFamily="34" charset="0"/>
                </a:rPr>
                <a:t>.</a:t>
              </a:r>
              <a:endParaRPr lang="es-ES" sz="1500" dirty="0">
                <a:solidFill>
                  <a:schemeClr val="tx1"/>
                </a:solidFill>
                <a:latin typeface="Arial" pitchFamily="34" charset="0"/>
                <a:ea typeface="MS PGothic" pitchFamily="34" charset="-128"/>
                <a:cs typeface="Arial" pitchFamily="34" charset="0"/>
              </a:endParaRPr>
            </a:p>
          </p:txBody>
        </p:sp>
      </p:grpSp>
      <p:grpSp>
        <p:nvGrpSpPr>
          <p:cNvPr id="14" name="Grupo 13"/>
          <p:cNvGrpSpPr/>
          <p:nvPr/>
        </p:nvGrpSpPr>
        <p:grpSpPr>
          <a:xfrm>
            <a:off x="467544" y="3861048"/>
            <a:ext cx="8046467" cy="768398"/>
            <a:chOff x="4122" y="0"/>
            <a:chExt cx="8435124" cy="2232248"/>
          </a:xfrm>
          <a:solidFill>
            <a:srgbClr val="C00000"/>
          </a:solidFill>
        </p:grpSpPr>
        <p:sp>
          <p:nvSpPr>
            <p:cNvPr id="18"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9" name="Rectángulo 18"/>
            <p:cNvSpPr/>
            <p:nvPr/>
          </p:nvSpPr>
          <p:spPr>
            <a:xfrm>
              <a:off x="69502" y="65376"/>
              <a:ext cx="8304364" cy="2166869"/>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just" defTabSz="800100" fontAlgn="auto">
                <a:lnSpc>
                  <a:spcPct val="90000"/>
                </a:lnSpc>
                <a:spcAft>
                  <a:spcPct val="35000"/>
                </a:spcAft>
                <a:defRPr/>
              </a:pPr>
              <a:r>
                <a:rPr lang="es-MX" sz="1500" dirty="0">
                  <a:solidFill>
                    <a:schemeClr val="bg1"/>
                  </a:solidFill>
                  <a:latin typeface="Arial" panose="020B0604020202020204" pitchFamily="34" charset="0"/>
                </a:rPr>
                <a:t>IX. Concluido el desahogo de las pruebas y si no existieran diligencias pendientes, la Autoridad substanciadora declarará abierto el periodo de alegatos;  </a:t>
              </a:r>
              <a:endParaRPr lang="es-MX" sz="1500" b="1" dirty="0">
                <a:solidFill>
                  <a:schemeClr val="bg1"/>
                </a:solidFill>
                <a:latin typeface="Arial" pitchFamily="34" charset="0"/>
                <a:cs typeface="Arial" pitchFamily="34" charset="0"/>
              </a:endParaRPr>
            </a:p>
          </p:txBody>
        </p:sp>
      </p:grpSp>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701066"/>
            <a:ext cx="2105236" cy="19562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redondeado 19"/>
          <p:cNvSpPr/>
          <p:nvPr/>
        </p:nvSpPr>
        <p:spPr>
          <a:xfrm>
            <a:off x="1720750" y="1268760"/>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endParaRPr lang="es-MX" b="1" dirty="0">
              <a:solidFill>
                <a:prstClr val="white"/>
              </a:solidFill>
              <a:cs typeface="Arial" pitchFamily="34" charset="0"/>
            </a:endParaRPr>
          </a:p>
          <a:p>
            <a:pPr algn="ctr"/>
            <a:r>
              <a:rPr lang="es-MX" b="1" dirty="0" smtClean="0">
                <a:solidFill>
                  <a:prstClr val="white"/>
                </a:solidFill>
                <a:cs typeface="Arial" pitchFamily="34" charset="0"/>
              </a:rPr>
              <a:t>Art. 208</a:t>
            </a:r>
            <a:endParaRPr lang="es-MX" b="1" dirty="0">
              <a:solidFill>
                <a:prstClr val="white"/>
              </a:solidFill>
              <a:cs typeface="Arial" pitchFamily="34" charset="0"/>
            </a:endParaRPr>
          </a:p>
        </p:txBody>
      </p:sp>
    </p:spTree>
    <p:extLst>
      <p:ext uri="{BB962C8B-B14F-4D97-AF65-F5344CB8AC3E}">
        <p14:creationId xmlns:p14="http://schemas.microsoft.com/office/powerpoint/2010/main" val="234515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34"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36"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p>
        </p:txBody>
      </p:sp>
      <p:sp>
        <p:nvSpPr>
          <p:cNvPr id="3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p>
        </p:txBody>
      </p:sp>
      <p:pic>
        <p:nvPicPr>
          <p:cNvPr id="7"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402" y="4890198"/>
            <a:ext cx="2135171" cy="1199695"/>
          </a:xfrm>
          <a:prstGeom prst="rect">
            <a:avLst/>
          </a:prstGeom>
        </p:spPr>
      </p:pic>
      <p:sp>
        <p:nvSpPr>
          <p:cNvPr id="8" name="Rectángulo 7"/>
          <p:cNvSpPr/>
          <p:nvPr/>
        </p:nvSpPr>
        <p:spPr>
          <a:xfrm>
            <a:off x="305094" y="1437930"/>
            <a:ext cx="3258794" cy="4295326"/>
          </a:xfrm>
          <a:prstGeom prst="rect">
            <a:avLst/>
          </a:prstGeom>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sz="1600" b="1" dirty="0" smtClean="0">
              <a:solidFill>
                <a:schemeClr val="bg1"/>
              </a:solidFill>
              <a:cs typeface="Arial" pitchFamily="34" charset="0"/>
            </a:endParaRPr>
          </a:p>
          <a:p>
            <a:pPr algn="ctr"/>
            <a:endParaRPr lang="es-MX" sz="1600" b="1" dirty="0">
              <a:solidFill>
                <a:schemeClr val="bg1"/>
              </a:solidFill>
              <a:cs typeface="Arial" pitchFamily="34" charset="0"/>
            </a:endParaRPr>
          </a:p>
          <a:p>
            <a:pPr algn="just"/>
            <a:r>
              <a:rPr lang="es-MX" sz="1600" dirty="0" smtClean="0">
                <a:solidFill>
                  <a:schemeClr val="bg1"/>
                </a:solidFill>
                <a:cs typeface="Arial" pitchFamily="34" charset="0"/>
              </a:rPr>
              <a:t>Acuerdo </a:t>
            </a:r>
            <a:r>
              <a:rPr lang="es-MX" sz="1600" dirty="0">
                <a:solidFill>
                  <a:schemeClr val="bg1"/>
                </a:solidFill>
                <a:cs typeface="Arial" pitchFamily="34" charset="0"/>
              </a:rPr>
              <a:t>de Coordinación celebrado por la Secretaría de la Función Pública y el Estado </a:t>
            </a:r>
            <a:r>
              <a:rPr lang="es-MX" sz="1600" dirty="0" smtClean="0">
                <a:solidFill>
                  <a:schemeClr val="bg1"/>
                </a:solidFill>
                <a:cs typeface="Arial" pitchFamily="34" charset="0"/>
              </a:rPr>
              <a:t>de Michoacán de Ocampo, </a:t>
            </a:r>
            <a:r>
              <a:rPr lang="es-MX" sz="1600" dirty="0">
                <a:solidFill>
                  <a:schemeClr val="bg1"/>
                </a:solidFill>
                <a:cs typeface="Arial" pitchFamily="34" charset="0"/>
              </a:rPr>
              <a:t>cuyo objeto es la </a:t>
            </a:r>
            <a:r>
              <a:rPr lang="es-MX" sz="1600" dirty="0" smtClean="0">
                <a:solidFill>
                  <a:schemeClr val="bg1"/>
                </a:solidFill>
                <a:cs typeface="Arial" pitchFamily="34" charset="0"/>
              </a:rPr>
              <a:t>de establecer acciones conjuntas para fortalecer  un Programa de Coordinación especial denominado “Fortalecimiento del Sistema Estatal de Control y Evaluación de la Gestión Pública, y Colaboración en Materia de Transparencia y Combate a la Corrupción”, así como para inspeccionar, controlar y vigilar el ejercicio y aplicación de los recursos federales otorgados al ejecutivo del Estado.</a:t>
            </a:r>
          </a:p>
          <a:p>
            <a:pPr algn="ctr"/>
            <a:endParaRPr lang="es-MX" sz="1600" b="1" dirty="0">
              <a:solidFill>
                <a:schemeClr val="bg1"/>
              </a:solidFill>
              <a:cs typeface="Arial" pitchFamily="34" charset="0"/>
            </a:endParaRPr>
          </a:p>
          <a:p>
            <a:pPr algn="ctr"/>
            <a:r>
              <a:rPr lang="es-MX" sz="1600" b="1" dirty="0" smtClean="0">
                <a:solidFill>
                  <a:schemeClr val="bg1"/>
                </a:solidFill>
                <a:cs typeface="Arial" pitchFamily="34" charset="0"/>
              </a:rPr>
              <a:t>.</a:t>
            </a:r>
            <a:endParaRPr lang="es-MX" sz="1600" dirty="0">
              <a:solidFill>
                <a:schemeClr val="bg1"/>
              </a:solidFill>
            </a:endParaRPr>
          </a:p>
        </p:txBody>
      </p:sp>
      <p:sp>
        <p:nvSpPr>
          <p:cNvPr id="9" name="Rectángulo 8"/>
          <p:cNvSpPr/>
          <p:nvPr/>
        </p:nvSpPr>
        <p:spPr>
          <a:xfrm>
            <a:off x="5417662" y="1700808"/>
            <a:ext cx="3258794" cy="3189390"/>
          </a:xfrm>
          <a:prstGeom prst="rect">
            <a:avLst/>
          </a:prstGeom>
          <a:solidFill>
            <a:srgbClr val="E2081E"/>
          </a:solidFill>
          <a:ln w="76200">
            <a:solidFill>
              <a:srgbClr val="BF020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bg1"/>
                </a:solidFill>
                <a:cs typeface="Arial" pitchFamily="34" charset="0"/>
              </a:rPr>
              <a:t>Establece que la </a:t>
            </a:r>
            <a:r>
              <a:rPr lang="es-MX" dirty="0" smtClean="0">
                <a:solidFill>
                  <a:schemeClr val="bg1"/>
                </a:solidFill>
                <a:cs typeface="Arial" pitchFamily="34" charset="0"/>
              </a:rPr>
              <a:t>Secretaría de Contraloría del  Estado de Michoacán de Ocampo y la Secretaría de la Función Pública (</a:t>
            </a:r>
            <a:r>
              <a:rPr lang="es-MX" dirty="0" err="1" smtClean="0">
                <a:solidFill>
                  <a:schemeClr val="bg1"/>
                </a:solidFill>
                <a:cs typeface="Arial" pitchFamily="34" charset="0"/>
              </a:rPr>
              <a:t>APF</a:t>
            </a:r>
            <a:r>
              <a:rPr lang="es-MX" dirty="0" smtClean="0">
                <a:solidFill>
                  <a:schemeClr val="bg1"/>
                </a:solidFill>
                <a:cs typeface="Arial" pitchFamily="34" charset="0"/>
              </a:rPr>
              <a:t>), en el ámbito de sus competencias se comprometen a instrumentar los procedimientos disciplinarios en contra de los Servidores Públicos que resulten responsables de irregularidades detectadas.</a:t>
            </a:r>
            <a:endParaRPr lang="es-MX" sz="1600" dirty="0"/>
          </a:p>
        </p:txBody>
      </p:sp>
      <p:sp>
        <p:nvSpPr>
          <p:cNvPr id="10" name="Flecha izquierda y derecha 9"/>
          <p:cNvSpPr/>
          <p:nvPr/>
        </p:nvSpPr>
        <p:spPr>
          <a:xfrm>
            <a:off x="3707904" y="3068960"/>
            <a:ext cx="1512168" cy="1008112"/>
          </a:xfrm>
          <a:prstGeom prst="leftRightArrow">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35461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2 Imagen"/>
          <p:cNvPicPr>
            <a:picLocks noChangeAspect="1"/>
          </p:cNvPicPr>
          <p:nvPr/>
        </p:nvPicPr>
        <p:blipFill>
          <a:blip r:embed="rId2" cstate="print"/>
          <a:srcRect/>
          <a:stretch>
            <a:fillRect/>
          </a:stretch>
        </p:blipFill>
        <p:spPr bwMode="auto">
          <a:xfrm>
            <a:off x="369888" y="3860800"/>
            <a:ext cx="1538287" cy="1943100"/>
          </a:xfrm>
          <a:prstGeom prst="rect">
            <a:avLst/>
          </a:prstGeom>
          <a:noFill/>
          <a:ln w="9525">
            <a:noFill/>
            <a:miter lim="800000"/>
            <a:headEnd/>
            <a:tailEnd/>
          </a:ln>
        </p:spPr>
      </p:pic>
      <p:sp>
        <p:nvSpPr>
          <p:cNvPr id="69634"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11" name="5 Proceso predefinido"/>
          <p:cNvSpPr/>
          <p:nvPr/>
        </p:nvSpPr>
        <p:spPr>
          <a:xfrm>
            <a:off x="715963" y="1484313"/>
            <a:ext cx="2384425" cy="1462087"/>
          </a:xfrm>
          <a:prstGeom prst="flowChartPredefinedProcess">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b="1" dirty="0">
                <a:solidFill>
                  <a:schemeClr val="bg1"/>
                </a:solidFill>
                <a:latin typeface="Arial" pitchFamily="34" charset="0"/>
                <a:ea typeface="MS PGothic" pitchFamily="34" charset="-128"/>
                <a:cs typeface="Arial" pitchFamily="34" charset="0"/>
              </a:rPr>
              <a:t>Resolución del procedimiento</a:t>
            </a:r>
          </a:p>
          <a:p>
            <a:pPr algn="ctr"/>
            <a:r>
              <a:rPr lang="es-MX" b="1" dirty="0">
                <a:solidFill>
                  <a:schemeClr val="bg1"/>
                </a:solidFill>
                <a:latin typeface="Arial" pitchFamily="34" charset="0"/>
                <a:ea typeface="MS PGothic" pitchFamily="34" charset="-128"/>
                <a:cs typeface="Arial" pitchFamily="34" charset="0"/>
              </a:rPr>
              <a:t>Art. 208</a:t>
            </a:r>
          </a:p>
          <a:p>
            <a:pPr algn="ctr"/>
            <a:r>
              <a:rPr lang="es-MX" b="1" dirty="0">
                <a:solidFill>
                  <a:schemeClr val="bg1"/>
                </a:solidFill>
                <a:latin typeface="Arial" pitchFamily="34" charset="0"/>
                <a:ea typeface="MS PGothic" pitchFamily="34" charset="-128"/>
                <a:cs typeface="Arial" pitchFamily="34" charset="0"/>
              </a:rPr>
              <a:t>L.G.R.A.</a:t>
            </a:r>
            <a:endParaRPr lang="es-MX" dirty="0">
              <a:solidFill>
                <a:schemeClr val="bg1"/>
              </a:solidFill>
              <a:ea typeface="MS PGothic" pitchFamily="34" charset="-128"/>
            </a:endParaRPr>
          </a:p>
        </p:txBody>
      </p:sp>
      <p:sp>
        <p:nvSpPr>
          <p:cNvPr id="4" name="Rectángulo 3"/>
          <p:cNvSpPr/>
          <p:nvPr/>
        </p:nvSpPr>
        <p:spPr>
          <a:xfrm>
            <a:off x="2268538" y="3213100"/>
            <a:ext cx="6695950" cy="2808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MX" sz="1600" dirty="0">
                <a:solidFill>
                  <a:prstClr val="white"/>
                </a:solidFill>
                <a:latin typeface="Arial" panose="020B0604020202020204" pitchFamily="34" charset="0"/>
              </a:rPr>
              <a:t>X.- Trascurrido el periodo de alegatos, la Autoridad resolutora del asunto, de oficio, declarará cerrada la instrucción y citará a las partes para oír la resolución que corresponda, la cual deberá dictarse en un plazo no mayor a 30 días hábiles. </a:t>
            </a:r>
            <a:r>
              <a:rPr lang="es-MX" sz="1500" dirty="0">
                <a:solidFill>
                  <a:prstClr val="white"/>
                </a:solidFill>
                <a:latin typeface="Arial" panose="020B0604020202020204" pitchFamily="34" charset="0"/>
              </a:rPr>
              <a:t> </a:t>
            </a:r>
            <a:endParaRPr lang="es-ES" sz="1500" dirty="0">
              <a:solidFill>
                <a:prstClr val="white"/>
              </a:solidFill>
              <a:latin typeface="Arial" pitchFamily="34" charset="0"/>
              <a:ea typeface="MS PGothic" pitchFamily="34" charset="-128"/>
              <a:cs typeface="Arial" pitchFamily="34" charset="0"/>
            </a:endParaRPr>
          </a:p>
          <a:p>
            <a:pPr algn="just"/>
            <a:endParaRPr lang="es-ES" dirty="0">
              <a:solidFill>
                <a:schemeClr val="bg1"/>
              </a:solidFill>
            </a:endParaRPr>
          </a:p>
          <a:p>
            <a:pPr algn="just"/>
            <a:r>
              <a:rPr lang="es-ES" b="1" dirty="0">
                <a:solidFill>
                  <a:schemeClr val="bg1"/>
                </a:solidFill>
              </a:rPr>
              <a:t> </a:t>
            </a:r>
            <a:endParaRPr lang="es-ES" dirty="0">
              <a:solidFill>
                <a:schemeClr val="bg1"/>
              </a:solidFill>
            </a:endParaRPr>
          </a:p>
          <a:p>
            <a:pPr algn="just"/>
            <a:r>
              <a:rPr lang="es-MX" sz="1500" dirty="0">
                <a:solidFill>
                  <a:schemeClr val="bg1"/>
                </a:solidFill>
                <a:latin typeface="Arial" panose="020B0604020202020204" pitchFamily="34" charset="0"/>
              </a:rPr>
              <a:t>La resolución, deberá notificarse personalmente al presunto responsable. En su caso, se notificará a los denunciantes </a:t>
            </a:r>
            <a:r>
              <a:rPr lang="es-MX" sz="1500" u="sng" dirty="0">
                <a:solidFill>
                  <a:schemeClr val="bg1"/>
                </a:solidFill>
                <a:latin typeface="Arial" panose="020B0604020202020204" pitchFamily="34" charset="0"/>
              </a:rPr>
              <a:t>únicamente para su conocimiento</a:t>
            </a:r>
            <a:r>
              <a:rPr lang="es-MX" sz="1500" dirty="0">
                <a:solidFill>
                  <a:schemeClr val="bg1"/>
                </a:solidFill>
                <a:latin typeface="Arial" panose="020B0604020202020204" pitchFamily="34" charset="0"/>
              </a:rPr>
              <a:t>, y al jefe inmediato o al titular de la dependencia o entidad, para los efectos de su ejecución, en un plazo no mayor de diez días hábiles. </a:t>
            </a:r>
            <a:endParaRPr lang="es-ES" sz="1500" dirty="0">
              <a:solidFill>
                <a:schemeClr val="bg1"/>
              </a:solidFill>
              <a:latin typeface="Arial" pitchFamily="34" charset="0"/>
              <a:cs typeface="Arial" pitchFamily="34" charset="0"/>
            </a:endParaRPr>
          </a:p>
        </p:txBody>
      </p:sp>
      <p:pic>
        <p:nvPicPr>
          <p:cNvPr id="69637"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69638"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9639"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9640"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pic>
        <p:nvPicPr>
          <p:cNvPr id="69641" name="Picture 2" descr="http://p1.pkcdn.com/Juez-enojado-hombres-en-una-corte-de-golpear-el-martillo-y-dicta-sentencia-327248.jpg"/>
          <p:cNvPicPr>
            <a:picLocks noChangeAspect="1" noChangeArrowheads="1"/>
          </p:cNvPicPr>
          <p:nvPr/>
        </p:nvPicPr>
        <p:blipFill>
          <a:blip r:embed="rId4" cstate="print"/>
          <a:srcRect/>
          <a:stretch>
            <a:fillRect/>
          </a:stretch>
        </p:blipFill>
        <p:spPr bwMode="auto">
          <a:xfrm>
            <a:off x="6238875" y="1341438"/>
            <a:ext cx="2365375" cy="1560512"/>
          </a:xfrm>
          <a:prstGeom prst="rect">
            <a:avLst/>
          </a:prstGeom>
          <a:noFill/>
          <a:ln w="9525">
            <a:noFill/>
            <a:miter lim="800000"/>
            <a:headEnd/>
            <a:tailEnd/>
          </a:ln>
        </p:spPr>
      </p:pic>
    </p:spTree>
    <p:extLst>
      <p:ext uri="{BB962C8B-B14F-4D97-AF65-F5344CB8AC3E}">
        <p14:creationId xmlns:p14="http://schemas.microsoft.com/office/powerpoint/2010/main" val="1707631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6349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349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349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349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9" name="Grupo 8"/>
          <p:cNvGrpSpPr/>
          <p:nvPr/>
        </p:nvGrpSpPr>
        <p:grpSpPr>
          <a:xfrm>
            <a:off x="467544" y="2098335"/>
            <a:ext cx="8435124" cy="1296144"/>
            <a:chOff x="4122" y="0"/>
            <a:chExt cx="8435124" cy="2232248"/>
          </a:xfrm>
          <a:solidFill>
            <a:srgbClr val="C00000"/>
          </a:solidFill>
        </p:grpSpPr>
        <p:sp>
          <p:nvSpPr>
            <p:cNvPr id="10"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2" name="Rectángulo 11"/>
            <p:cNvSpPr/>
            <p:nvPr/>
          </p:nvSpPr>
          <p:spPr>
            <a:xfrm>
              <a:off x="69502" y="65376"/>
              <a:ext cx="8304364" cy="2166869"/>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es-MX" sz="1900" b="1" dirty="0">
                  <a:solidFill>
                    <a:schemeClr val="bg1"/>
                  </a:solidFill>
                  <a:latin typeface="Arial" pitchFamily="34" charset="0"/>
                  <a:cs typeface="Arial" pitchFamily="34" charset="0"/>
                </a:rPr>
                <a:t>Del Procedimiento de Responsabilidad Administrativa cuya resolución corresponda a los </a:t>
              </a:r>
              <a:r>
                <a:rPr lang="es-MX" sz="1900" b="1" dirty="0">
                  <a:solidFill>
                    <a:schemeClr val="tx1"/>
                  </a:solidFill>
                  <a:latin typeface="Arial" pitchFamily="34" charset="0"/>
                  <a:cs typeface="Arial" pitchFamily="34" charset="0"/>
                </a:rPr>
                <a:t>Tribunales</a:t>
              </a:r>
            </a:p>
          </p:txBody>
        </p:sp>
      </p:grpSp>
      <p:pic>
        <p:nvPicPr>
          <p:cNvPr id="63495" name="Picture 2" descr="C:\Users\IP\AppData\Local\Microsoft\Windows\Temporary Internet Files\Content.IE5\UTX1Q20D\MP900408864[1].jpg"/>
          <p:cNvPicPr>
            <a:picLocks noChangeAspect="1" noChangeArrowheads="1"/>
          </p:cNvPicPr>
          <p:nvPr/>
        </p:nvPicPr>
        <p:blipFill>
          <a:blip r:embed="rId3" cstate="print"/>
          <a:srcRect/>
          <a:stretch>
            <a:fillRect/>
          </a:stretch>
        </p:blipFill>
        <p:spPr bwMode="auto">
          <a:xfrm>
            <a:off x="3816350" y="4114800"/>
            <a:ext cx="1714500" cy="1714500"/>
          </a:xfrm>
          <a:prstGeom prst="rect">
            <a:avLst/>
          </a:prstGeom>
          <a:noFill/>
          <a:ln w="9525">
            <a:noFill/>
            <a:miter lim="800000"/>
            <a:headEnd/>
            <a:tailEnd/>
          </a:ln>
        </p:spPr>
      </p:pic>
    </p:spTree>
    <p:extLst>
      <p:ext uri="{BB962C8B-B14F-4D97-AF65-F5344CB8AC3E}">
        <p14:creationId xmlns:p14="http://schemas.microsoft.com/office/powerpoint/2010/main" val="2539558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grpSp>
        <p:nvGrpSpPr>
          <p:cNvPr id="66565" name="Grupo 6"/>
          <p:cNvGrpSpPr>
            <a:grpSpLocks/>
          </p:cNvGrpSpPr>
          <p:nvPr/>
        </p:nvGrpSpPr>
        <p:grpSpPr bwMode="auto">
          <a:xfrm>
            <a:off x="395536" y="1839736"/>
            <a:ext cx="8118475" cy="1013200"/>
            <a:chOff x="226633" y="2837434"/>
            <a:chExt cx="6921245" cy="2339575"/>
          </a:xfrm>
        </p:grpSpPr>
        <p:sp>
          <p:nvSpPr>
            <p:cNvPr id="10" name="Rectángulo 9"/>
            <p:cNvSpPr/>
            <p:nvPr/>
          </p:nvSpPr>
          <p:spPr>
            <a:xfrm>
              <a:off x="288022" y="3197369"/>
              <a:ext cx="6859856" cy="1619706"/>
            </a:xfrm>
            <a:prstGeom prst="rect">
              <a:avLst/>
            </a:prstGeom>
            <a:solidFill>
              <a:srgbClr val="006600"/>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1" name="Rectángulo 10"/>
            <p:cNvSpPr/>
            <p:nvPr/>
          </p:nvSpPr>
          <p:spPr>
            <a:xfrm>
              <a:off x="226633" y="2837434"/>
              <a:ext cx="6798086" cy="2339575"/>
            </a:xfrm>
            <a:prstGeom prst="rect">
              <a:avLst/>
            </a:prstGeom>
            <a:solidFill>
              <a:srgbClr val="00B05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500" b="1" dirty="0">
                  <a:solidFill>
                    <a:schemeClr val="tx1"/>
                  </a:solidFill>
                  <a:latin typeface="Arial" panose="020B0604020202020204" pitchFamily="34" charset="0"/>
                </a:rPr>
                <a:t>I.</a:t>
              </a:r>
              <a:r>
                <a:rPr lang="es-MX" sz="1500" dirty="0">
                  <a:solidFill>
                    <a:schemeClr val="bg1"/>
                  </a:solidFill>
                  <a:latin typeface="Arial" panose="020B0604020202020204" pitchFamily="34" charset="0"/>
                </a:rPr>
                <a:t> </a:t>
              </a:r>
              <a:r>
                <a:rPr lang="es-MX" sz="1500" dirty="0" smtClean="0">
                  <a:solidFill>
                    <a:schemeClr val="bg1"/>
                  </a:solidFill>
                  <a:latin typeface="Arial" panose="020B0604020202020204" pitchFamily="34" charset="0"/>
                </a:rPr>
                <a:t>A los 3 </a:t>
              </a:r>
              <a:r>
                <a:rPr lang="es-MX" sz="1500" dirty="0">
                  <a:solidFill>
                    <a:schemeClr val="bg1"/>
                  </a:solidFill>
                  <a:latin typeface="Arial" panose="020B0604020202020204" pitchFamily="34" charset="0"/>
                </a:rPr>
                <a:t>días hábiles siguientes </a:t>
              </a:r>
              <a:r>
                <a:rPr lang="es-MX" sz="1500" dirty="0" smtClean="0">
                  <a:solidFill>
                    <a:schemeClr val="bg1"/>
                  </a:solidFill>
                  <a:latin typeface="Arial" panose="020B0604020202020204" pitchFamily="34" charset="0"/>
                </a:rPr>
                <a:t>a más tardar de concluida </a:t>
              </a:r>
              <a:r>
                <a:rPr lang="es-MX" sz="1500" dirty="0">
                  <a:solidFill>
                    <a:schemeClr val="bg1"/>
                  </a:solidFill>
                  <a:latin typeface="Arial" panose="020B0604020202020204" pitchFamily="34" charset="0"/>
                </a:rPr>
                <a:t>la audiencia inicial, la Autoridad substanciadora deberá, enviar al Tribunal competente los autos originales del expediente, notificar a las partes su envío, indicando el Tribunal encargado de la resolución. </a:t>
              </a:r>
              <a:endParaRPr lang="es-ES" sz="1500" dirty="0">
                <a:solidFill>
                  <a:schemeClr val="bg1"/>
                </a:solidFill>
                <a:latin typeface="Arial" pitchFamily="34" charset="0"/>
                <a:ea typeface="MS PGothic" pitchFamily="34" charset="-128"/>
                <a:cs typeface="Arial" pitchFamily="34" charset="0"/>
              </a:endParaRPr>
            </a:p>
          </p:txBody>
        </p:sp>
      </p:grpSp>
      <p:pic>
        <p:nvPicPr>
          <p:cNvPr id="6657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657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657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657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15" name="Grupo 6"/>
          <p:cNvGrpSpPr>
            <a:grpSpLocks/>
          </p:cNvGrpSpPr>
          <p:nvPr/>
        </p:nvGrpSpPr>
        <p:grpSpPr bwMode="auto">
          <a:xfrm>
            <a:off x="395536" y="2458617"/>
            <a:ext cx="8118475" cy="2410543"/>
            <a:chOff x="226633" y="2837434"/>
            <a:chExt cx="6921245" cy="2339575"/>
          </a:xfrm>
        </p:grpSpPr>
        <p:sp>
          <p:nvSpPr>
            <p:cNvPr id="16" name="Rectángulo 15"/>
            <p:cNvSpPr/>
            <p:nvPr/>
          </p:nvSpPr>
          <p:spPr>
            <a:xfrm>
              <a:off x="288022" y="3197369"/>
              <a:ext cx="6859856" cy="1619706"/>
            </a:xfrm>
            <a:prstGeom prst="rect">
              <a:avLst/>
            </a:prstGeom>
            <a:solidFill>
              <a:schemeClr val="bg1"/>
            </a:solidFill>
            <a:ln>
              <a:solidFill>
                <a:srgbClr val="006600"/>
              </a:solidFill>
            </a:ln>
          </p:spPr>
          <p:style>
            <a:lnRef idx="0">
              <a:schemeClr val="accent3"/>
            </a:lnRef>
            <a:fillRef idx="3">
              <a:schemeClr val="accent3"/>
            </a:fillRef>
            <a:effectRef idx="3">
              <a:schemeClr val="accent3"/>
            </a:effectRef>
            <a:fontRef idx="minor">
              <a:schemeClr val="tx1">
                <a:hueOff val="0"/>
                <a:satOff val="0"/>
                <a:lumOff val="0"/>
                <a:alphaOff val="0"/>
              </a:schemeClr>
            </a:fontRef>
          </p:style>
        </p:sp>
        <p:sp>
          <p:nvSpPr>
            <p:cNvPr id="17" name="Rectángulo 16"/>
            <p:cNvSpPr/>
            <p:nvPr/>
          </p:nvSpPr>
          <p:spPr>
            <a:xfrm>
              <a:off x="226633" y="2837434"/>
              <a:ext cx="6798086" cy="23395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6680" tIns="106680" rIns="106680" bIns="106680" anchor="ctr"/>
            <a:lstStyle/>
            <a:p>
              <a:pPr algn="just"/>
              <a:r>
                <a:rPr lang="es-MX" sz="1600" b="1" dirty="0">
                  <a:solidFill>
                    <a:srgbClr val="000000"/>
                  </a:solidFill>
                  <a:latin typeface="Arial" panose="020B0604020202020204" pitchFamily="34" charset="0"/>
                </a:rPr>
                <a:t>II.</a:t>
              </a:r>
              <a:r>
                <a:rPr lang="es-MX" sz="1600" dirty="0">
                  <a:solidFill>
                    <a:srgbClr val="000000"/>
                  </a:solidFill>
                  <a:latin typeface="Arial" panose="020B0604020202020204" pitchFamily="34" charset="0"/>
                </a:rPr>
                <a:t> El Tribunal deberá verificar </a:t>
              </a:r>
              <a:r>
                <a:rPr lang="es-MX" sz="1600" dirty="0" smtClean="0">
                  <a:solidFill>
                    <a:srgbClr val="000000"/>
                  </a:solidFill>
                  <a:latin typeface="Arial" panose="020B0604020202020204" pitchFamily="34" charset="0"/>
                </a:rPr>
                <a:t>que a </a:t>
              </a:r>
              <a:r>
                <a:rPr lang="es-MX" sz="1600" dirty="0">
                  <a:solidFill>
                    <a:srgbClr val="000000"/>
                  </a:solidFill>
                  <a:latin typeface="Arial" panose="020B0604020202020204" pitchFamily="34" charset="0"/>
                </a:rPr>
                <a:t>falta descrita en el I.P.R.A. </a:t>
              </a:r>
              <a:r>
                <a:rPr lang="es-MX" sz="1600" dirty="0" smtClean="0">
                  <a:solidFill>
                    <a:srgbClr val="000000"/>
                  </a:solidFill>
                  <a:latin typeface="Arial" panose="020B0604020202020204" pitchFamily="34" charset="0"/>
                </a:rPr>
                <a:t>sea de las consideradas como graves</a:t>
              </a:r>
              <a:r>
                <a:rPr lang="es-MX" sz="1600" dirty="0">
                  <a:solidFill>
                    <a:srgbClr val="000000"/>
                  </a:solidFill>
                  <a:latin typeface="Arial" panose="020B0604020202020204" pitchFamily="34" charset="0"/>
                </a:rPr>
                <a:t>. En caso de no serlo, enviará el expediente respectivo a la </a:t>
              </a:r>
              <a:r>
                <a:rPr lang="es-MX" sz="1600" b="1" u="sng" dirty="0">
                  <a:solidFill>
                    <a:srgbClr val="000000"/>
                  </a:solidFill>
                  <a:latin typeface="Arial" panose="020B0604020202020204" pitchFamily="34" charset="0"/>
                </a:rPr>
                <a:t>Autoridad substanciadora</a:t>
              </a:r>
              <a:r>
                <a:rPr lang="es-MX" sz="1600" dirty="0">
                  <a:solidFill>
                    <a:srgbClr val="000000"/>
                  </a:solidFill>
                  <a:latin typeface="Arial" panose="020B0604020202020204" pitchFamily="34" charset="0"/>
                </a:rPr>
                <a:t> que corresponda para que continúe el procedimiento;</a:t>
              </a:r>
            </a:p>
            <a:p>
              <a:pPr algn="just"/>
              <a:endParaRPr lang="es-MX" sz="1600" dirty="0">
                <a:solidFill>
                  <a:srgbClr val="000000"/>
                </a:solidFill>
                <a:latin typeface="Arial" panose="020B0604020202020204" pitchFamily="34" charset="0"/>
              </a:endParaRPr>
            </a:p>
            <a:p>
              <a:pPr algn="just"/>
              <a:r>
                <a:rPr lang="es-MX" sz="1600" dirty="0">
                  <a:solidFill>
                    <a:srgbClr val="000000"/>
                  </a:solidFill>
                  <a:latin typeface="Arial" panose="020B0604020202020204" pitchFamily="34" charset="0"/>
                </a:rPr>
                <a:t>Al advertir el Tribunal que los hechos descritos por la </a:t>
              </a:r>
              <a:r>
                <a:rPr lang="es-MX" sz="1600" b="1" u="sng" dirty="0">
                  <a:solidFill>
                    <a:srgbClr val="000000"/>
                  </a:solidFill>
                  <a:latin typeface="Arial" panose="020B0604020202020204" pitchFamily="34" charset="0"/>
                </a:rPr>
                <a:t>Autoridad investigadora</a:t>
              </a:r>
              <a:r>
                <a:rPr lang="es-MX" sz="1600" dirty="0">
                  <a:solidFill>
                    <a:srgbClr val="000000"/>
                  </a:solidFill>
                  <a:latin typeface="Arial" panose="020B0604020202020204" pitchFamily="34" charset="0"/>
                </a:rPr>
                <a:t> en el </a:t>
              </a:r>
              <a:r>
                <a:rPr lang="es-MX" sz="1600" dirty="0" smtClean="0">
                  <a:solidFill>
                    <a:srgbClr val="000000"/>
                  </a:solidFill>
                  <a:latin typeface="Arial" panose="020B0604020202020204" pitchFamily="34" charset="0"/>
                </a:rPr>
                <a:t>I.P.R.A</a:t>
              </a:r>
              <a:r>
                <a:rPr lang="es-MX" sz="1600" dirty="0">
                  <a:solidFill>
                    <a:srgbClr val="000000"/>
                  </a:solidFill>
                  <a:latin typeface="Arial" panose="020B0604020202020204" pitchFamily="34" charset="0"/>
                </a:rPr>
                <a:t>. corresponden a </a:t>
              </a:r>
              <a:r>
                <a:rPr lang="es-MX" sz="1600" u="sng" dirty="0">
                  <a:solidFill>
                    <a:srgbClr val="000000"/>
                  </a:solidFill>
                  <a:latin typeface="Arial" panose="020B0604020202020204" pitchFamily="34" charset="0"/>
                </a:rPr>
                <a:t>una falta grave diversa</a:t>
              </a:r>
              <a:r>
                <a:rPr lang="es-MX" sz="1600" dirty="0">
                  <a:solidFill>
                    <a:srgbClr val="000000"/>
                  </a:solidFill>
                  <a:latin typeface="Arial" panose="020B0604020202020204" pitchFamily="34" charset="0"/>
                </a:rPr>
                <a:t>, ordenará a ésta realice la reclasificación que corresponda, para lo cual le concederá un plazo de 3 días hábiles  </a:t>
              </a:r>
              <a:endParaRPr lang="es-ES" sz="1500" dirty="0">
                <a:solidFill>
                  <a:schemeClr val="tx1"/>
                </a:solidFill>
                <a:latin typeface="Arial" pitchFamily="34" charset="0"/>
                <a:ea typeface="MS PGothic" pitchFamily="34" charset="-128"/>
                <a:cs typeface="Arial" pitchFamily="34" charset="0"/>
              </a:endParaRPr>
            </a:p>
          </p:txBody>
        </p:sp>
      </p:grpSp>
      <p:grpSp>
        <p:nvGrpSpPr>
          <p:cNvPr id="14" name="Grupo 13"/>
          <p:cNvGrpSpPr/>
          <p:nvPr/>
        </p:nvGrpSpPr>
        <p:grpSpPr>
          <a:xfrm>
            <a:off x="467544" y="4685656"/>
            <a:ext cx="8046467" cy="1263624"/>
            <a:chOff x="4122" y="0"/>
            <a:chExt cx="8435124" cy="2232248"/>
          </a:xfrm>
          <a:solidFill>
            <a:srgbClr val="C00000"/>
          </a:solidFill>
        </p:grpSpPr>
        <p:sp>
          <p:nvSpPr>
            <p:cNvPr id="18"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9" name="Rectángulo 18"/>
            <p:cNvSpPr/>
            <p:nvPr/>
          </p:nvSpPr>
          <p:spPr>
            <a:xfrm>
              <a:off x="69502" y="65376"/>
              <a:ext cx="8304364" cy="2166869"/>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just" defTabSz="800100" fontAlgn="auto">
                <a:lnSpc>
                  <a:spcPct val="90000"/>
                </a:lnSpc>
                <a:spcAft>
                  <a:spcPct val="35000"/>
                </a:spcAft>
                <a:defRPr/>
              </a:pPr>
              <a:r>
                <a:rPr lang="es-MX" sz="1500" dirty="0">
                  <a:latin typeface="Arial" panose="020B0604020202020204" pitchFamily="34" charset="0"/>
                  <a:cs typeface="Arial" panose="020B0604020202020204" pitchFamily="34" charset="0"/>
                </a:rPr>
                <a:t>Si el Tribunal </a:t>
              </a:r>
              <a:r>
                <a:rPr lang="es-MX" sz="1500" dirty="0" smtClean="0">
                  <a:latin typeface="Arial" panose="020B0604020202020204" pitchFamily="34" charset="0"/>
                  <a:cs typeface="Arial" panose="020B0604020202020204" pitchFamily="34" charset="0"/>
                </a:rPr>
                <a:t>determina </a:t>
              </a:r>
              <a:r>
                <a:rPr lang="es-MX" sz="1500" dirty="0">
                  <a:latin typeface="Arial" panose="020B0604020202020204" pitchFamily="34" charset="0"/>
                  <a:cs typeface="Arial" panose="020B0604020202020204" pitchFamily="34" charset="0"/>
                </a:rPr>
                <a:t>que el asunto le compete, notificará personalmente a las partes sobre la recepción del expediente. </a:t>
              </a:r>
            </a:p>
            <a:p>
              <a:pPr algn="just" defTabSz="800100" fontAlgn="auto">
                <a:lnSpc>
                  <a:spcPct val="90000"/>
                </a:lnSpc>
                <a:spcAft>
                  <a:spcPct val="35000"/>
                </a:spcAft>
                <a:defRPr/>
              </a:pPr>
              <a:endParaRPr lang="es-MX" sz="1500" dirty="0">
                <a:solidFill>
                  <a:schemeClr val="bg1"/>
                </a:solidFill>
                <a:latin typeface="Arial" panose="020B0604020202020204" pitchFamily="34" charset="0"/>
              </a:endParaRPr>
            </a:p>
            <a:p>
              <a:pPr algn="just" defTabSz="800100" fontAlgn="auto">
                <a:lnSpc>
                  <a:spcPct val="90000"/>
                </a:lnSpc>
                <a:spcAft>
                  <a:spcPct val="35000"/>
                </a:spcAft>
                <a:defRPr/>
              </a:pPr>
              <a:r>
                <a:rPr lang="es-MX" sz="1500" dirty="0">
                  <a:solidFill>
                    <a:schemeClr val="bg1"/>
                  </a:solidFill>
                  <a:latin typeface="Arial" panose="020B0604020202020204" pitchFamily="34" charset="0"/>
                </a:rPr>
                <a:t>Notificadas, dictará dentro de los 15 días hábiles siguientes el acuerdo de admisión de pruebas, donde deberá ordenar las diligencias necesarias para su preparación y desahogo </a:t>
              </a:r>
              <a:endParaRPr lang="es-MX" sz="1500" b="1" dirty="0">
                <a:solidFill>
                  <a:schemeClr val="bg1"/>
                </a:solidFill>
                <a:latin typeface="Arial" pitchFamily="34" charset="0"/>
                <a:cs typeface="Arial" pitchFamily="34" charset="0"/>
              </a:endParaRPr>
            </a:p>
          </p:txBody>
        </p:sp>
      </p:grpSp>
      <p:sp>
        <p:nvSpPr>
          <p:cNvPr id="20" name="Rectángulo redondeado 19"/>
          <p:cNvSpPr/>
          <p:nvPr/>
        </p:nvSpPr>
        <p:spPr>
          <a:xfrm>
            <a:off x="1864766" y="1195536"/>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p>
          <a:p>
            <a:pPr algn="ctr"/>
            <a:r>
              <a:rPr lang="es-MX" b="1" dirty="0" smtClean="0">
                <a:solidFill>
                  <a:prstClr val="white"/>
                </a:solidFill>
                <a:cs typeface="Arial" pitchFamily="34" charset="0"/>
              </a:rPr>
              <a:t>Art. 209</a:t>
            </a:r>
            <a:endParaRPr lang="es-MX" b="1" dirty="0">
              <a:solidFill>
                <a:prstClr val="white"/>
              </a:solidFill>
              <a:cs typeface="Arial" pitchFamily="34" charset="0"/>
            </a:endParaRPr>
          </a:p>
        </p:txBody>
      </p:sp>
    </p:spTree>
    <p:extLst>
      <p:ext uri="{BB962C8B-B14F-4D97-AF65-F5344CB8AC3E}">
        <p14:creationId xmlns:p14="http://schemas.microsoft.com/office/powerpoint/2010/main" val="3520515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pic>
        <p:nvPicPr>
          <p:cNvPr id="66570"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66571"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6572"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6573"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grpSp>
        <p:nvGrpSpPr>
          <p:cNvPr id="14" name="Grupo 13"/>
          <p:cNvGrpSpPr/>
          <p:nvPr/>
        </p:nvGrpSpPr>
        <p:grpSpPr>
          <a:xfrm>
            <a:off x="467544" y="2132856"/>
            <a:ext cx="8046467" cy="768398"/>
            <a:chOff x="4122" y="0"/>
            <a:chExt cx="8435124" cy="2232248"/>
          </a:xfrm>
          <a:solidFill>
            <a:srgbClr val="006600"/>
          </a:solidFill>
        </p:grpSpPr>
        <p:sp>
          <p:nvSpPr>
            <p:cNvPr id="18" name="Rectángulo redondeado 9"/>
            <p:cNvSpPr/>
            <p:nvPr/>
          </p:nvSpPr>
          <p:spPr>
            <a:xfrm>
              <a:off x="4122" y="0"/>
              <a:ext cx="8435124" cy="2232248"/>
            </a:xfrm>
            <a:prstGeom prst="roundRect">
              <a:avLst>
                <a:gd name="adj" fmla="val 10000"/>
              </a:avLst>
            </a:prstGeom>
            <a:grpFill/>
            <a:ln/>
          </p:spPr>
          <p:style>
            <a:lnRef idx="0">
              <a:schemeClr val="accent2"/>
            </a:lnRef>
            <a:fillRef idx="3">
              <a:schemeClr val="accent2"/>
            </a:fillRef>
            <a:effectRef idx="3">
              <a:schemeClr val="accent2"/>
            </a:effectRef>
            <a:fontRef idx="minor">
              <a:schemeClr val="lt1"/>
            </a:fontRef>
          </p:style>
        </p:sp>
        <p:sp>
          <p:nvSpPr>
            <p:cNvPr id="19" name="Rectángulo 18"/>
            <p:cNvSpPr/>
            <p:nvPr/>
          </p:nvSpPr>
          <p:spPr>
            <a:xfrm>
              <a:off x="69502" y="65376"/>
              <a:ext cx="8304364" cy="2166869"/>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just" defTabSz="800100" fontAlgn="auto">
                <a:lnSpc>
                  <a:spcPct val="90000"/>
                </a:lnSpc>
                <a:spcAft>
                  <a:spcPct val="35000"/>
                </a:spcAft>
                <a:defRPr/>
              </a:pPr>
              <a:r>
                <a:rPr lang="es-MX" sz="1500" dirty="0" smtClean="0">
                  <a:solidFill>
                    <a:schemeClr val="bg1"/>
                  </a:solidFill>
                  <a:latin typeface="Arial" panose="020B0604020202020204" pitchFamily="34" charset="0"/>
                </a:rPr>
                <a:t>III. </a:t>
              </a:r>
              <a:r>
                <a:rPr lang="es-MX" sz="1500" dirty="0">
                  <a:solidFill>
                    <a:schemeClr val="bg1"/>
                  </a:solidFill>
                  <a:latin typeface="Arial" panose="020B0604020202020204" pitchFamily="34" charset="0"/>
                </a:rPr>
                <a:t>Concluido el desahogo de las pruebas y si no existieran diligencias pendientes, la Autoridad substanciadora declarará abierto el periodo de alegatos;  </a:t>
              </a:r>
              <a:endParaRPr lang="es-MX" sz="1500" b="1" dirty="0">
                <a:solidFill>
                  <a:schemeClr val="bg1"/>
                </a:solidFill>
                <a:latin typeface="Arial" pitchFamily="34" charset="0"/>
                <a:cs typeface="Arial" pitchFamily="34" charset="0"/>
              </a:endParaRPr>
            </a:p>
          </p:txBody>
        </p:sp>
      </p:grpSp>
      <p:pic>
        <p:nvPicPr>
          <p:cNvPr id="1028"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306" y="3119460"/>
            <a:ext cx="2956942" cy="27477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1648742" y="1339552"/>
            <a:ext cx="5587554" cy="64928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cs typeface="Arial" pitchFamily="34" charset="0"/>
              </a:rPr>
              <a:t>Ley General de Responsabilidades Administrativas</a:t>
            </a:r>
          </a:p>
          <a:p>
            <a:pPr algn="ctr"/>
            <a:r>
              <a:rPr lang="es-MX" b="1" dirty="0" smtClean="0">
                <a:solidFill>
                  <a:prstClr val="white"/>
                </a:solidFill>
                <a:cs typeface="Arial" pitchFamily="34" charset="0"/>
              </a:rPr>
              <a:t>Art. 209</a:t>
            </a:r>
            <a:endParaRPr lang="es-MX" b="1" dirty="0">
              <a:solidFill>
                <a:prstClr val="white"/>
              </a:solidFill>
              <a:cs typeface="Arial" pitchFamily="34" charset="0"/>
            </a:endParaRPr>
          </a:p>
        </p:txBody>
      </p:sp>
    </p:spTree>
    <p:extLst>
      <p:ext uri="{BB962C8B-B14F-4D97-AF65-F5344CB8AC3E}">
        <p14:creationId xmlns:p14="http://schemas.microsoft.com/office/powerpoint/2010/main" val="986155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2 Imagen"/>
          <p:cNvPicPr>
            <a:picLocks noChangeAspect="1"/>
          </p:cNvPicPr>
          <p:nvPr/>
        </p:nvPicPr>
        <p:blipFill>
          <a:blip r:embed="rId2" cstate="print"/>
          <a:srcRect/>
          <a:stretch>
            <a:fillRect/>
          </a:stretch>
        </p:blipFill>
        <p:spPr bwMode="auto">
          <a:xfrm>
            <a:off x="369888" y="3860800"/>
            <a:ext cx="1538287" cy="1943100"/>
          </a:xfrm>
          <a:prstGeom prst="rect">
            <a:avLst/>
          </a:prstGeom>
          <a:noFill/>
          <a:ln w="9525">
            <a:noFill/>
            <a:miter lim="800000"/>
            <a:headEnd/>
            <a:tailEnd/>
          </a:ln>
        </p:spPr>
      </p:pic>
      <p:sp>
        <p:nvSpPr>
          <p:cNvPr id="69634"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11" name="5 Proceso predefinido"/>
          <p:cNvSpPr/>
          <p:nvPr/>
        </p:nvSpPr>
        <p:spPr>
          <a:xfrm>
            <a:off x="715963" y="1484313"/>
            <a:ext cx="2384425" cy="1462087"/>
          </a:xfrm>
          <a:prstGeom prst="flowChartPredefinedProcess">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b="1" dirty="0">
                <a:solidFill>
                  <a:schemeClr val="bg1"/>
                </a:solidFill>
                <a:latin typeface="Arial" pitchFamily="34" charset="0"/>
                <a:ea typeface="MS PGothic" pitchFamily="34" charset="-128"/>
                <a:cs typeface="Arial" pitchFamily="34" charset="0"/>
              </a:rPr>
              <a:t>Resolución del procedimiento</a:t>
            </a:r>
          </a:p>
          <a:p>
            <a:pPr algn="ctr"/>
            <a:r>
              <a:rPr lang="es-MX" b="1" dirty="0">
                <a:solidFill>
                  <a:schemeClr val="bg1"/>
                </a:solidFill>
                <a:latin typeface="Arial" pitchFamily="34" charset="0"/>
                <a:ea typeface="MS PGothic" pitchFamily="34" charset="-128"/>
                <a:cs typeface="Arial" pitchFamily="34" charset="0"/>
              </a:rPr>
              <a:t>Art. </a:t>
            </a:r>
            <a:r>
              <a:rPr lang="es-MX" b="1" dirty="0" smtClean="0">
                <a:solidFill>
                  <a:schemeClr val="bg1"/>
                </a:solidFill>
                <a:latin typeface="Arial" pitchFamily="34" charset="0"/>
                <a:ea typeface="MS PGothic" pitchFamily="34" charset="-128"/>
                <a:cs typeface="Arial" pitchFamily="34" charset="0"/>
              </a:rPr>
              <a:t>209</a:t>
            </a:r>
            <a:endParaRPr lang="es-MX" b="1" dirty="0">
              <a:solidFill>
                <a:schemeClr val="bg1"/>
              </a:solidFill>
              <a:latin typeface="Arial" pitchFamily="34" charset="0"/>
              <a:ea typeface="MS PGothic" pitchFamily="34" charset="-128"/>
              <a:cs typeface="Arial" pitchFamily="34" charset="0"/>
            </a:endParaRPr>
          </a:p>
          <a:p>
            <a:pPr algn="ctr"/>
            <a:r>
              <a:rPr lang="es-MX" b="1" dirty="0">
                <a:solidFill>
                  <a:schemeClr val="bg1"/>
                </a:solidFill>
                <a:latin typeface="Arial" pitchFamily="34" charset="0"/>
                <a:ea typeface="MS PGothic" pitchFamily="34" charset="-128"/>
                <a:cs typeface="Arial" pitchFamily="34" charset="0"/>
              </a:rPr>
              <a:t>L.G.R.A.</a:t>
            </a:r>
            <a:endParaRPr lang="es-MX" dirty="0">
              <a:solidFill>
                <a:schemeClr val="bg1"/>
              </a:solidFill>
              <a:ea typeface="MS PGothic" pitchFamily="34" charset="-128"/>
            </a:endParaRPr>
          </a:p>
        </p:txBody>
      </p:sp>
      <p:sp>
        <p:nvSpPr>
          <p:cNvPr id="4" name="Rectángulo 3"/>
          <p:cNvSpPr/>
          <p:nvPr/>
        </p:nvSpPr>
        <p:spPr>
          <a:xfrm>
            <a:off x="2268538" y="3213100"/>
            <a:ext cx="6695950" cy="2808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MX" sz="1600" dirty="0" smtClean="0">
                <a:solidFill>
                  <a:prstClr val="white"/>
                </a:solidFill>
                <a:latin typeface="Arial" panose="020B0604020202020204" pitchFamily="34" charset="0"/>
              </a:rPr>
              <a:t>IV.- </a:t>
            </a:r>
            <a:r>
              <a:rPr lang="es-MX" sz="1600" dirty="0">
                <a:solidFill>
                  <a:prstClr val="white"/>
                </a:solidFill>
                <a:latin typeface="Arial" panose="020B0604020202020204" pitchFamily="34" charset="0"/>
              </a:rPr>
              <a:t>Trascurrido el periodo de alegatos, la Autoridad resolutora del asunto, de oficio, declarará cerrada la instrucción y citará a las partes para oír la resolución que corresponda, la cual deberá dictarse en un plazo no mayor a treinta días hábiles. </a:t>
            </a:r>
            <a:r>
              <a:rPr lang="es-MX" sz="1500" dirty="0">
                <a:solidFill>
                  <a:prstClr val="white"/>
                </a:solidFill>
                <a:latin typeface="Arial" panose="020B0604020202020204" pitchFamily="34" charset="0"/>
              </a:rPr>
              <a:t> </a:t>
            </a:r>
            <a:endParaRPr lang="es-ES" sz="1500" dirty="0">
              <a:solidFill>
                <a:prstClr val="white"/>
              </a:solidFill>
              <a:latin typeface="Arial" pitchFamily="34" charset="0"/>
              <a:ea typeface="MS PGothic" pitchFamily="34" charset="-128"/>
              <a:cs typeface="Arial" pitchFamily="34" charset="0"/>
            </a:endParaRPr>
          </a:p>
          <a:p>
            <a:pPr algn="just"/>
            <a:endParaRPr lang="es-ES" dirty="0">
              <a:solidFill>
                <a:schemeClr val="bg1"/>
              </a:solidFill>
            </a:endParaRPr>
          </a:p>
          <a:p>
            <a:pPr algn="just"/>
            <a:r>
              <a:rPr lang="es-ES" b="1" dirty="0">
                <a:solidFill>
                  <a:schemeClr val="bg1"/>
                </a:solidFill>
              </a:rPr>
              <a:t> </a:t>
            </a:r>
            <a:endParaRPr lang="es-ES" dirty="0">
              <a:solidFill>
                <a:schemeClr val="bg1"/>
              </a:solidFill>
            </a:endParaRPr>
          </a:p>
          <a:p>
            <a:pPr algn="just"/>
            <a:r>
              <a:rPr lang="es-MX" sz="1500" dirty="0">
                <a:solidFill>
                  <a:schemeClr val="bg1"/>
                </a:solidFill>
                <a:latin typeface="Arial" panose="020B0604020202020204" pitchFamily="34" charset="0"/>
              </a:rPr>
              <a:t>La resolución, deberá notificarse personalmente al presunto responsable. En su caso, se notificará a los denunciantes </a:t>
            </a:r>
            <a:r>
              <a:rPr lang="es-MX" sz="1500" u="sng" dirty="0">
                <a:solidFill>
                  <a:schemeClr val="bg1"/>
                </a:solidFill>
                <a:latin typeface="Arial" panose="020B0604020202020204" pitchFamily="34" charset="0"/>
              </a:rPr>
              <a:t>únicamente para su conocimiento</a:t>
            </a:r>
            <a:r>
              <a:rPr lang="es-MX" sz="1500" dirty="0">
                <a:solidFill>
                  <a:schemeClr val="bg1"/>
                </a:solidFill>
                <a:latin typeface="Arial" panose="020B0604020202020204" pitchFamily="34" charset="0"/>
              </a:rPr>
              <a:t>, y al jefe inmediato o al titular de la dependencia o entidad, para los efectos de su ejecución, en un plazo no mayor de diez días hábiles. </a:t>
            </a:r>
            <a:endParaRPr lang="es-ES" sz="1500" dirty="0">
              <a:solidFill>
                <a:schemeClr val="bg1"/>
              </a:solidFill>
              <a:latin typeface="Arial" pitchFamily="34" charset="0"/>
              <a:cs typeface="Arial" pitchFamily="34" charset="0"/>
            </a:endParaRPr>
          </a:p>
        </p:txBody>
      </p:sp>
      <p:pic>
        <p:nvPicPr>
          <p:cNvPr id="69637" name="2 Imagen" descr="logo sfp.png"/>
          <p:cNvPicPr>
            <a:picLocks noChangeAspect="1" noChangeArrowheads="1"/>
          </p:cNvPicPr>
          <p:nvPr/>
        </p:nvPicPr>
        <p:blipFill>
          <a:blip r:embed="rId3" cstate="print"/>
          <a:srcRect/>
          <a:stretch>
            <a:fillRect/>
          </a:stretch>
        </p:blipFill>
        <p:spPr bwMode="auto">
          <a:xfrm>
            <a:off x="6529388" y="333375"/>
            <a:ext cx="2057400" cy="649288"/>
          </a:xfrm>
          <a:prstGeom prst="rect">
            <a:avLst/>
          </a:prstGeom>
          <a:noFill/>
          <a:ln w="9525">
            <a:noFill/>
            <a:miter lim="800000"/>
            <a:headEnd/>
            <a:tailEnd/>
          </a:ln>
        </p:spPr>
      </p:pic>
      <p:sp>
        <p:nvSpPr>
          <p:cNvPr id="69638"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69639"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69640"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pic>
        <p:nvPicPr>
          <p:cNvPr id="69641" name="Picture 2" descr="http://p1.pkcdn.com/Juez-enojado-hombres-en-una-corte-de-golpear-el-martillo-y-dicta-sentencia-327248.jpg"/>
          <p:cNvPicPr>
            <a:picLocks noChangeAspect="1" noChangeArrowheads="1"/>
          </p:cNvPicPr>
          <p:nvPr/>
        </p:nvPicPr>
        <p:blipFill>
          <a:blip r:embed="rId4" cstate="print"/>
          <a:srcRect/>
          <a:stretch>
            <a:fillRect/>
          </a:stretch>
        </p:blipFill>
        <p:spPr bwMode="auto">
          <a:xfrm>
            <a:off x="6238875" y="1341438"/>
            <a:ext cx="2365375" cy="1560512"/>
          </a:xfrm>
          <a:prstGeom prst="rect">
            <a:avLst/>
          </a:prstGeom>
          <a:noFill/>
          <a:ln w="9525">
            <a:noFill/>
            <a:miter lim="800000"/>
            <a:headEnd/>
            <a:tailEnd/>
          </a:ln>
        </p:spPr>
      </p:pic>
    </p:spTree>
    <p:extLst>
      <p:ext uri="{BB962C8B-B14F-4D97-AF65-F5344CB8AC3E}">
        <p14:creationId xmlns:p14="http://schemas.microsoft.com/office/powerpoint/2010/main" val="644083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3" name="Proceso 2"/>
          <p:cNvSpPr/>
          <p:nvPr/>
        </p:nvSpPr>
        <p:spPr>
          <a:xfrm>
            <a:off x="324566" y="1700808"/>
            <a:ext cx="2160240" cy="1296144"/>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MX" sz="1200" dirty="0">
                <a:latin typeface="Arial" panose="020B0604020202020204" pitchFamily="34" charset="0"/>
                <a:cs typeface="Arial" panose="020B0604020202020204" pitchFamily="34" charset="0"/>
              </a:rPr>
              <a:t>1.- Los OEC, mediante oficio dirigido al Titular de la UORCS, remiten copias certificadas de los PRAS.</a:t>
            </a:r>
          </a:p>
          <a:p>
            <a:pPr algn="ctr" fontAlgn="auto">
              <a:spcBef>
                <a:spcPts val="0"/>
              </a:spcBef>
              <a:spcAft>
                <a:spcPts val="0"/>
              </a:spcAft>
              <a:defRPr/>
            </a:pPr>
            <a:endParaRPr lang="es-MX" sz="1200" dirty="0"/>
          </a:p>
        </p:txBody>
      </p:sp>
      <p:sp>
        <p:nvSpPr>
          <p:cNvPr id="17" name="Proceso 16"/>
          <p:cNvSpPr/>
          <p:nvPr/>
        </p:nvSpPr>
        <p:spPr>
          <a:xfrm>
            <a:off x="3059832" y="1700808"/>
            <a:ext cx="2160240" cy="1296144"/>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a:solidFill>
                  <a:srgbClr val="FFFFFF"/>
                </a:solidFill>
                <a:latin typeface="Arial" pitchFamily="34" charset="0"/>
                <a:ea typeface="MS PGothic" pitchFamily="34" charset="-128"/>
                <a:cs typeface="Arial" pitchFamily="34" charset="0"/>
              </a:rPr>
              <a:t>2.- El Titular de la UORCS, remiten las copias certificadas de los PRAS, a la Dirección de Seguimiento de Responsabilidades (DSR), para que realice el análisis correspondiente.</a:t>
            </a:r>
            <a:endParaRPr lang="es-MX" sz="1200" dirty="0">
              <a:solidFill>
                <a:srgbClr val="FFFFFF"/>
              </a:solidFill>
              <a:ea typeface="MS PGothic" pitchFamily="34" charset="-128"/>
            </a:endParaRPr>
          </a:p>
        </p:txBody>
      </p:sp>
      <p:sp>
        <p:nvSpPr>
          <p:cNvPr id="18" name="Proceso 17"/>
          <p:cNvSpPr/>
          <p:nvPr/>
        </p:nvSpPr>
        <p:spPr>
          <a:xfrm>
            <a:off x="5832140" y="1700808"/>
            <a:ext cx="2160240" cy="1296144"/>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a:solidFill>
                  <a:srgbClr val="FFFFFF"/>
                </a:solidFill>
                <a:latin typeface="Arial" pitchFamily="34" charset="0"/>
                <a:ea typeface="MS PGothic" pitchFamily="34" charset="-128"/>
                <a:cs typeface="Arial" pitchFamily="34" charset="0"/>
              </a:rPr>
              <a:t>3.- La DSR, analiza que el PRA, se haya iniciado por la conducta irregular asentada en la cédula de observaciones y que cumpla con los aspectos de Ley, a efecto de poder determinar:</a:t>
            </a:r>
            <a:endParaRPr lang="es-MX" sz="1200" dirty="0">
              <a:solidFill>
                <a:srgbClr val="FFFFFF"/>
              </a:solidFill>
              <a:ea typeface="MS PGothic" pitchFamily="34" charset="-128"/>
            </a:endParaRPr>
          </a:p>
        </p:txBody>
      </p:sp>
      <p:sp>
        <p:nvSpPr>
          <p:cNvPr id="19" name="Proceso 18"/>
          <p:cNvSpPr/>
          <p:nvPr/>
        </p:nvSpPr>
        <p:spPr>
          <a:xfrm>
            <a:off x="4572000" y="3311457"/>
            <a:ext cx="3528392" cy="1243198"/>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a:solidFill>
                  <a:srgbClr val="FFFFFF"/>
                </a:solidFill>
                <a:latin typeface="Arial" pitchFamily="34" charset="0"/>
                <a:ea typeface="MS PGothic" pitchFamily="34" charset="-128"/>
                <a:cs typeface="Arial" pitchFamily="34" charset="0"/>
              </a:rPr>
              <a:t>3.1 Si el PRA, es iniciado por la conducta irregular asentada en la cédula de observaciones y cumple con los aspectos de Ley, la DSR emite opinión determinando </a:t>
            </a:r>
            <a:r>
              <a:rPr lang="es-MX" sz="1200" dirty="0" smtClean="0">
                <a:solidFill>
                  <a:srgbClr val="FFFFFF"/>
                </a:solidFill>
                <a:latin typeface="Arial" pitchFamily="34" charset="0"/>
                <a:ea typeface="MS PGothic" pitchFamily="34" charset="-128"/>
                <a:cs typeface="Arial" pitchFamily="34" charset="0"/>
              </a:rPr>
              <a:t>que ha quedado evidenciado </a:t>
            </a:r>
            <a:r>
              <a:rPr lang="es-MX" sz="1200" dirty="0">
                <a:solidFill>
                  <a:srgbClr val="FFFFFF"/>
                </a:solidFill>
                <a:latin typeface="Arial" pitchFamily="34" charset="0"/>
                <a:ea typeface="MS PGothic" pitchFamily="34" charset="-128"/>
                <a:cs typeface="Arial" pitchFamily="34" charset="0"/>
              </a:rPr>
              <a:t>por cuanto hace al inicio del procedimiento.</a:t>
            </a:r>
          </a:p>
        </p:txBody>
      </p:sp>
      <p:sp>
        <p:nvSpPr>
          <p:cNvPr id="20" name="Proceso 19"/>
          <p:cNvSpPr/>
          <p:nvPr/>
        </p:nvSpPr>
        <p:spPr>
          <a:xfrm>
            <a:off x="4544929" y="4725144"/>
            <a:ext cx="3528392" cy="1334220"/>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a:solidFill>
                  <a:srgbClr val="FFFFFF"/>
                </a:solidFill>
                <a:latin typeface="Arial" pitchFamily="34" charset="0"/>
                <a:ea typeface="MS PGothic" pitchFamily="34" charset="-128"/>
                <a:cs typeface="Arial" pitchFamily="34" charset="0"/>
              </a:rPr>
              <a:t>3.2 Cuando el PRA no se deriva de la irregularidad asentada en la cédula de observaciones o no cumple con los aspectos de Ley, la DSR emite opinión señalando los aspecto o documentación faltantes y determina </a:t>
            </a:r>
            <a:r>
              <a:rPr lang="es-MX" sz="1200" dirty="0" smtClean="0">
                <a:solidFill>
                  <a:srgbClr val="FFFFFF"/>
                </a:solidFill>
                <a:latin typeface="Arial" pitchFamily="34" charset="0"/>
                <a:ea typeface="MS PGothic" pitchFamily="34" charset="-128"/>
                <a:cs typeface="Arial" pitchFamily="34" charset="0"/>
              </a:rPr>
              <a:t>no </a:t>
            </a:r>
            <a:r>
              <a:rPr lang="es-MX" sz="1200" dirty="0" err="1" smtClean="0">
                <a:solidFill>
                  <a:srgbClr val="FFFFFF"/>
                </a:solidFill>
                <a:latin typeface="Arial" pitchFamily="34" charset="0"/>
                <a:ea typeface="MS PGothic" pitchFamily="34" charset="-128"/>
                <a:cs typeface="Arial" pitchFamily="34" charset="0"/>
              </a:rPr>
              <a:t>evidenciao</a:t>
            </a:r>
            <a:r>
              <a:rPr lang="es-MX" sz="1200" dirty="0" smtClean="0">
                <a:solidFill>
                  <a:srgbClr val="FFFFFF"/>
                </a:solidFill>
                <a:latin typeface="Arial" pitchFamily="34" charset="0"/>
                <a:ea typeface="MS PGothic" pitchFamily="34" charset="-128"/>
                <a:cs typeface="Arial" pitchFamily="34" charset="0"/>
              </a:rPr>
              <a:t> </a:t>
            </a:r>
            <a:r>
              <a:rPr lang="es-MX" sz="1200" dirty="0">
                <a:solidFill>
                  <a:srgbClr val="FFFFFF"/>
                </a:solidFill>
                <a:latin typeface="Arial" pitchFamily="34" charset="0"/>
                <a:ea typeface="MS PGothic" pitchFamily="34" charset="-128"/>
                <a:cs typeface="Arial" pitchFamily="34" charset="0"/>
              </a:rPr>
              <a:t>por cuanto hace al inicio del procedimiento.</a:t>
            </a:r>
          </a:p>
        </p:txBody>
      </p:sp>
      <p:sp>
        <p:nvSpPr>
          <p:cNvPr id="21" name="Proceso 20"/>
          <p:cNvSpPr/>
          <p:nvPr/>
        </p:nvSpPr>
        <p:spPr>
          <a:xfrm>
            <a:off x="1324744" y="4725144"/>
            <a:ext cx="2664296" cy="1341680"/>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smtClean="0">
                <a:solidFill>
                  <a:srgbClr val="FFFFFF"/>
                </a:solidFill>
                <a:latin typeface="Arial" pitchFamily="34" charset="0"/>
                <a:ea typeface="MS PGothic" pitchFamily="34" charset="-128"/>
                <a:cs typeface="Arial" pitchFamily="34" charset="0"/>
              </a:rPr>
              <a:t>4.1- </a:t>
            </a:r>
            <a:r>
              <a:rPr lang="es-MX" sz="1200" dirty="0">
                <a:solidFill>
                  <a:srgbClr val="FFFFFF"/>
                </a:solidFill>
                <a:latin typeface="Arial" pitchFamily="34" charset="0"/>
                <a:ea typeface="MS PGothic" pitchFamily="34" charset="-128"/>
                <a:cs typeface="Arial" pitchFamily="34" charset="0"/>
              </a:rPr>
              <a:t>La </a:t>
            </a:r>
            <a:r>
              <a:rPr lang="es-MX" sz="1200" dirty="0" err="1">
                <a:solidFill>
                  <a:srgbClr val="FFFFFF"/>
                </a:solidFill>
                <a:latin typeface="Arial" pitchFamily="34" charset="0"/>
                <a:ea typeface="MS PGothic" pitchFamily="34" charset="-128"/>
                <a:cs typeface="Arial" pitchFamily="34" charset="0"/>
              </a:rPr>
              <a:t>Visitaduría</a:t>
            </a:r>
            <a:r>
              <a:rPr lang="es-MX" sz="1200" dirty="0">
                <a:solidFill>
                  <a:srgbClr val="FFFFFF"/>
                </a:solidFill>
                <a:latin typeface="Arial" pitchFamily="34" charset="0"/>
                <a:ea typeface="MS PGothic" pitchFamily="34" charset="-128"/>
                <a:cs typeface="Arial" pitchFamily="34" charset="0"/>
              </a:rPr>
              <a:t> recibe la opinión y la asienta en la cédula de seguimiento, la cual, mediante oficio informa al OEC, a efecto de que remitan la documentación necesaria para su solventación</a:t>
            </a:r>
          </a:p>
        </p:txBody>
      </p:sp>
      <p:sp>
        <p:nvSpPr>
          <p:cNvPr id="5" name="Flecha derecha 4"/>
          <p:cNvSpPr/>
          <p:nvPr/>
        </p:nvSpPr>
        <p:spPr>
          <a:xfrm>
            <a:off x="5383213" y="2220913"/>
            <a:ext cx="285750" cy="360362"/>
          </a:xfrm>
          <a:prstGeom prst="rightArrow">
            <a:avLst/>
          </a:prstGeom>
          <a:solidFill>
            <a:srgbClr val="00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2" name="Flecha derecha 21"/>
          <p:cNvSpPr/>
          <p:nvPr/>
        </p:nvSpPr>
        <p:spPr>
          <a:xfrm>
            <a:off x="2628900" y="2220913"/>
            <a:ext cx="285750" cy="360362"/>
          </a:xfrm>
          <a:prstGeom prst="rightArrow">
            <a:avLst/>
          </a:prstGeom>
          <a:solidFill>
            <a:srgbClr val="00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grpSp>
        <p:nvGrpSpPr>
          <p:cNvPr id="23" name="Grupo 22"/>
          <p:cNvGrpSpPr/>
          <p:nvPr/>
        </p:nvGrpSpPr>
        <p:grpSpPr>
          <a:xfrm>
            <a:off x="8154917" y="2221244"/>
            <a:ext cx="737563" cy="2575908"/>
            <a:chOff x="8154917" y="2581284"/>
            <a:chExt cx="737563" cy="2575908"/>
          </a:xfrm>
          <a:solidFill>
            <a:srgbClr val="006600"/>
          </a:solidFill>
        </p:grpSpPr>
        <p:sp>
          <p:nvSpPr>
            <p:cNvPr id="10" name="Forma en L 9"/>
            <p:cNvSpPr/>
            <p:nvPr/>
          </p:nvSpPr>
          <p:spPr>
            <a:xfrm flipH="1">
              <a:off x="8442949" y="2852936"/>
              <a:ext cx="449531" cy="2304256"/>
            </a:xfrm>
            <a:prstGeom prst="corner">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1" name="Proceso 10"/>
            <p:cNvSpPr/>
            <p:nvPr/>
          </p:nvSpPr>
          <p:spPr>
            <a:xfrm>
              <a:off x="8154917" y="2581284"/>
              <a:ext cx="737563" cy="271652"/>
            </a:xfrm>
            <a:prstGeom prst="flowChartProcess">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grpSp>
      <p:sp>
        <p:nvSpPr>
          <p:cNvPr id="24" name="Flecha derecha 23"/>
          <p:cNvSpPr/>
          <p:nvPr/>
        </p:nvSpPr>
        <p:spPr>
          <a:xfrm rot="10800000">
            <a:off x="8174038" y="4113213"/>
            <a:ext cx="285750" cy="360362"/>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5" name="Flecha derecha 24"/>
          <p:cNvSpPr/>
          <p:nvPr/>
        </p:nvSpPr>
        <p:spPr>
          <a:xfrm rot="10800000">
            <a:off x="8174038" y="5300663"/>
            <a:ext cx="285750" cy="360362"/>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cxnSp>
        <p:nvCxnSpPr>
          <p:cNvPr id="27" name="Conector recto 26"/>
          <p:cNvCxnSpPr/>
          <p:nvPr/>
        </p:nvCxnSpPr>
        <p:spPr>
          <a:xfrm>
            <a:off x="8459788" y="4221163"/>
            <a:ext cx="0" cy="129540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39" name="Flecha derecha 38"/>
          <p:cNvSpPr/>
          <p:nvPr/>
        </p:nvSpPr>
        <p:spPr>
          <a:xfrm rot="10800000">
            <a:off x="4054475" y="5300663"/>
            <a:ext cx="285750" cy="360362"/>
          </a:xfrm>
          <a:prstGeom prst="rightArrow">
            <a:avLst/>
          </a:prstGeom>
          <a:solidFill>
            <a:srgbClr val="00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40" name="Proceso 39"/>
          <p:cNvSpPr/>
          <p:nvPr/>
        </p:nvSpPr>
        <p:spPr>
          <a:xfrm>
            <a:off x="1331640" y="1268760"/>
            <a:ext cx="6552728" cy="325033"/>
          </a:xfrm>
          <a:prstGeom prst="flowChartProcess">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latin typeface="Arial" panose="020B0604020202020204" pitchFamily="34" charset="0"/>
                <a:cs typeface="Arial" panose="020B0604020202020204" pitchFamily="34" charset="0"/>
              </a:rPr>
              <a:t>Proceso de Seguimiento de Responsabilidades</a:t>
            </a:r>
          </a:p>
        </p:txBody>
      </p:sp>
      <p:sp>
        <p:nvSpPr>
          <p:cNvPr id="26" name="Proceso 25"/>
          <p:cNvSpPr/>
          <p:nvPr/>
        </p:nvSpPr>
        <p:spPr>
          <a:xfrm>
            <a:off x="1331640" y="3309210"/>
            <a:ext cx="2664296" cy="1222143"/>
          </a:xfrm>
          <a:prstGeom prst="flowChartProcess">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MX" sz="1200" dirty="0">
                <a:solidFill>
                  <a:srgbClr val="FFFFFF"/>
                </a:solidFill>
                <a:latin typeface="Arial" pitchFamily="34" charset="0"/>
                <a:ea typeface="MS PGothic" pitchFamily="34" charset="-128"/>
                <a:cs typeface="Arial" pitchFamily="34" charset="0"/>
              </a:rPr>
              <a:t>4.- La </a:t>
            </a:r>
            <a:r>
              <a:rPr lang="es-MX" sz="1200" dirty="0" err="1">
                <a:solidFill>
                  <a:srgbClr val="FFFFFF"/>
                </a:solidFill>
                <a:latin typeface="Arial" pitchFamily="34" charset="0"/>
                <a:ea typeface="MS PGothic" pitchFamily="34" charset="-128"/>
                <a:cs typeface="Arial" pitchFamily="34" charset="0"/>
              </a:rPr>
              <a:t>Visitaduría</a:t>
            </a:r>
            <a:r>
              <a:rPr lang="es-MX" sz="1200" dirty="0">
                <a:solidFill>
                  <a:srgbClr val="FFFFFF"/>
                </a:solidFill>
                <a:latin typeface="Arial" pitchFamily="34" charset="0"/>
                <a:ea typeface="MS PGothic" pitchFamily="34" charset="-128"/>
                <a:cs typeface="Arial" pitchFamily="34" charset="0"/>
              </a:rPr>
              <a:t> recibe la opinión y la asienta en la cédula de seguimiento, la cual, mediante oficio informa al OEC, la </a:t>
            </a:r>
            <a:r>
              <a:rPr lang="es-MX" sz="1200" dirty="0" err="1">
                <a:solidFill>
                  <a:srgbClr val="FFFFFF"/>
                </a:solidFill>
                <a:latin typeface="Arial" pitchFamily="34" charset="0"/>
                <a:ea typeface="MS PGothic" pitchFamily="34" charset="-128"/>
                <a:cs typeface="Arial" pitchFamily="34" charset="0"/>
              </a:rPr>
              <a:t>solventación</a:t>
            </a:r>
            <a:r>
              <a:rPr lang="es-MX" sz="1200" dirty="0">
                <a:solidFill>
                  <a:srgbClr val="FFFFFF"/>
                </a:solidFill>
                <a:latin typeface="Arial" pitchFamily="34" charset="0"/>
                <a:ea typeface="MS PGothic" pitchFamily="34" charset="-128"/>
                <a:cs typeface="Arial" pitchFamily="34" charset="0"/>
              </a:rPr>
              <a:t> de la parte conducente.</a:t>
            </a:r>
          </a:p>
        </p:txBody>
      </p:sp>
      <p:sp>
        <p:nvSpPr>
          <p:cNvPr id="28" name="Flecha derecha 27"/>
          <p:cNvSpPr/>
          <p:nvPr/>
        </p:nvSpPr>
        <p:spPr>
          <a:xfrm rot="10800000">
            <a:off x="4054475" y="3800475"/>
            <a:ext cx="285750" cy="360363"/>
          </a:xfrm>
          <a:prstGeom prst="rightArrow">
            <a:avLst/>
          </a:prstGeom>
          <a:solidFill>
            <a:srgbClr val="0066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71714"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71715"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71716"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71717"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pic>
        <p:nvPicPr>
          <p:cNvPr id="71718" name="Picture 6" descr="http://2.bp.blogspot.com/-BS9Kr0fGBjo/VANwKbfyLhI/AAAAAAAAAEQ/6Elcil23gb8/s1600/organiza.png"/>
          <p:cNvPicPr>
            <a:picLocks noChangeAspect="1" noChangeArrowheads="1"/>
          </p:cNvPicPr>
          <p:nvPr/>
        </p:nvPicPr>
        <p:blipFill>
          <a:blip r:embed="rId3" cstate="print"/>
          <a:srcRect/>
          <a:stretch>
            <a:fillRect/>
          </a:stretch>
        </p:blipFill>
        <p:spPr bwMode="auto">
          <a:xfrm>
            <a:off x="41275" y="3933825"/>
            <a:ext cx="1290638" cy="1492250"/>
          </a:xfrm>
          <a:prstGeom prst="rect">
            <a:avLst/>
          </a:prstGeom>
          <a:noFill/>
          <a:ln w="9525">
            <a:noFill/>
            <a:miter lim="800000"/>
            <a:headEnd/>
            <a:tailEnd/>
          </a:ln>
        </p:spPr>
      </p:pic>
    </p:spTree>
    <p:extLst>
      <p:ext uri="{BB962C8B-B14F-4D97-AF65-F5344CB8AC3E}">
        <p14:creationId xmlns:p14="http://schemas.microsoft.com/office/powerpoint/2010/main" val="2380754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4 CuadroTexto"/>
          <p:cNvSpPr txBox="1">
            <a:spLocks noChangeArrowheads="1"/>
          </p:cNvSpPr>
          <p:nvPr/>
        </p:nvSpPr>
        <p:spPr bwMode="auto">
          <a:xfrm>
            <a:off x="304800" y="333375"/>
            <a:ext cx="5707063" cy="922338"/>
          </a:xfrm>
          <a:prstGeom prst="rect">
            <a:avLst/>
          </a:prstGeom>
          <a:noFill/>
          <a:ln w="9525">
            <a:noFill/>
            <a:miter lim="800000"/>
            <a:headEnd/>
            <a:tailEnd/>
          </a:ln>
        </p:spPr>
        <p:txBody>
          <a:bodyPr>
            <a:spAutoFit/>
          </a:bodyPr>
          <a:lstStyle/>
          <a:p>
            <a:pPr algn="just"/>
            <a:r>
              <a:rPr lang="es-MX" b="1" dirty="0">
                <a:solidFill>
                  <a:srgbClr val="BC0000"/>
                </a:solidFill>
                <a:latin typeface="Times New Roman" pitchFamily="18" charset="0"/>
                <a:cs typeface="Times New Roman" pitchFamily="18" charset="0"/>
              </a:rPr>
              <a:t>Instrumentación de 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Federales.</a:t>
            </a:r>
          </a:p>
        </p:txBody>
      </p:sp>
      <p:sp>
        <p:nvSpPr>
          <p:cNvPr id="6" name="Marco 5"/>
          <p:cNvSpPr/>
          <p:nvPr/>
        </p:nvSpPr>
        <p:spPr>
          <a:xfrm>
            <a:off x="971600" y="1916833"/>
            <a:ext cx="7128792" cy="3744416"/>
          </a:xfrm>
          <a:prstGeom prst="frame">
            <a:avLst/>
          </a:prstGeom>
          <a:solidFill>
            <a:schemeClr val="bg1">
              <a:lumMod val="50000"/>
            </a:schemeClr>
          </a:solidFill>
          <a:ln>
            <a:solidFill>
              <a:schemeClr val="bg1">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10" name="CuadroTexto 9"/>
          <p:cNvSpPr txBox="1"/>
          <p:nvPr/>
        </p:nvSpPr>
        <p:spPr>
          <a:xfrm>
            <a:off x="1403648" y="2348880"/>
            <a:ext cx="6264696" cy="2862322"/>
          </a:xfrm>
          <a:prstGeom prst="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a:spAutoFit/>
          </a:bodyPr>
          <a:lstStyle/>
          <a:p>
            <a:pPr algn="just"/>
            <a:r>
              <a:rPr lang="es-MX" dirty="0">
                <a:solidFill>
                  <a:srgbClr val="FFFFFF"/>
                </a:solidFill>
                <a:latin typeface="Arial" pitchFamily="34" charset="0"/>
                <a:ea typeface="MS PGothic" pitchFamily="34" charset="-128"/>
                <a:cs typeface="Arial" pitchFamily="34" charset="0"/>
              </a:rPr>
              <a:t>Los procedimientos de responsabilidad administrativa a nivel Estatal y Municipal, se desahogarán con independencia de la entrega de informes y documentación que sean requeridos por la Secretaría de la Función Pública y las Contralorías Generales de los Estados, para la solventación de las observaciones que deriven de las auditorías a recursos federales y la realización de los reintegros a la Tesorería de la Federación, de los recursos no aplicados en tiempo y forma.</a:t>
            </a:r>
          </a:p>
          <a:p>
            <a:pPr algn="just"/>
            <a:endParaRPr lang="es-ES" dirty="0">
              <a:solidFill>
                <a:srgbClr val="FFFFFF"/>
              </a:solidFill>
              <a:latin typeface="Times New Roman" pitchFamily="18" charset="0"/>
              <a:ea typeface="MS PGothic" pitchFamily="34" charset="-128"/>
              <a:cs typeface="Times New Roman" pitchFamily="18" charset="0"/>
            </a:endParaRPr>
          </a:p>
        </p:txBody>
      </p:sp>
      <p:pic>
        <p:nvPicPr>
          <p:cNvPr id="72712" name="2 Imagen" descr="logo sfp.png"/>
          <p:cNvPicPr>
            <a:picLocks noChangeAspect="1" noChangeArrowheads="1"/>
          </p:cNvPicPr>
          <p:nvPr/>
        </p:nvPicPr>
        <p:blipFill>
          <a:blip r:embed="rId2" cstate="print"/>
          <a:srcRect/>
          <a:stretch>
            <a:fillRect/>
          </a:stretch>
        </p:blipFill>
        <p:spPr bwMode="auto">
          <a:xfrm>
            <a:off x="6529388" y="333375"/>
            <a:ext cx="2057400" cy="649288"/>
          </a:xfrm>
          <a:prstGeom prst="rect">
            <a:avLst/>
          </a:prstGeom>
          <a:noFill/>
          <a:ln w="9525">
            <a:noFill/>
            <a:miter lim="800000"/>
            <a:headEnd/>
            <a:tailEnd/>
          </a:ln>
        </p:spPr>
      </p:pic>
      <p:sp>
        <p:nvSpPr>
          <p:cNvPr id="72713" name="Rectangle 5"/>
          <p:cNvSpPr>
            <a:spLocks noChangeArrowheads="1"/>
          </p:cNvSpPr>
          <p:nvPr/>
        </p:nvSpPr>
        <p:spPr bwMode="auto">
          <a:xfrm>
            <a:off x="8408988" y="6138863"/>
            <a:ext cx="195262" cy="169862"/>
          </a:xfrm>
          <a:prstGeom prst="rect">
            <a:avLst/>
          </a:prstGeom>
          <a:solidFill>
            <a:srgbClr val="008000"/>
          </a:solidFill>
          <a:ln w="12700">
            <a:noFill/>
            <a:miter lim="800000"/>
            <a:headEnd/>
            <a:tailEnd/>
          </a:ln>
        </p:spPr>
        <p:txBody>
          <a:bodyPr anchor="ctr"/>
          <a:lstStyle/>
          <a:p>
            <a:endParaRPr lang="es-ES"/>
          </a:p>
        </p:txBody>
      </p:sp>
      <p:sp>
        <p:nvSpPr>
          <p:cNvPr id="72714" name="Rectangle 3"/>
          <p:cNvSpPr>
            <a:spLocks noChangeArrowheads="1"/>
          </p:cNvSpPr>
          <p:nvPr/>
        </p:nvSpPr>
        <p:spPr bwMode="auto">
          <a:xfrm>
            <a:off x="8408988" y="6356350"/>
            <a:ext cx="195262" cy="161925"/>
          </a:xfrm>
          <a:prstGeom prst="rect">
            <a:avLst/>
          </a:prstGeom>
          <a:solidFill>
            <a:srgbClr val="C00000"/>
          </a:solidFill>
          <a:ln w="12700">
            <a:noFill/>
            <a:miter lim="800000"/>
            <a:headEnd/>
            <a:tailEnd/>
          </a:ln>
        </p:spPr>
        <p:txBody>
          <a:bodyPr anchor="ctr"/>
          <a:lstStyle/>
          <a:p>
            <a:endParaRPr lang="es-ES"/>
          </a:p>
        </p:txBody>
      </p:sp>
      <p:sp>
        <p:nvSpPr>
          <p:cNvPr id="72715" name="Rectangle 4"/>
          <p:cNvSpPr>
            <a:spLocks noChangeArrowheads="1"/>
          </p:cNvSpPr>
          <p:nvPr/>
        </p:nvSpPr>
        <p:spPr bwMode="auto">
          <a:xfrm>
            <a:off x="352425" y="6138863"/>
            <a:ext cx="7964488" cy="390525"/>
          </a:xfrm>
          <a:prstGeom prst="rect">
            <a:avLst/>
          </a:prstGeom>
          <a:solidFill>
            <a:srgbClr val="7F7F7F"/>
          </a:solidFill>
          <a:ln w="9525">
            <a:noFill/>
            <a:miter lim="800000"/>
            <a:headEnd/>
            <a:tailEnd/>
          </a:ln>
        </p:spPr>
        <p:txBody>
          <a:bodyPr/>
          <a:lstStyle/>
          <a:p>
            <a:endParaRPr lang="es-ES"/>
          </a:p>
        </p:txBody>
      </p:sp>
    </p:spTree>
    <p:extLst>
      <p:ext uri="{BB962C8B-B14F-4D97-AF65-F5344CB8AC3E}">
        <p14:creationId xmlns:p14="http://schemas.microsoft.com/office/powerpoint/2010/main" val="4018483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 Imagen" descr="logo sf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9810" y="1810512"/>
            <a:ext cx="3644032" cy="115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8409186" y="6138120"/>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1" name="Rectangle 3"/>
          <p:cNvSpPr>
            <a:spLocks noChangeArrowheads="1"/>
          </p:cNvSpPr>
          <p:nvPr/>
        </p:nvSpPr>
        <p:spPr bwMode="auto">
          <a:xfrm>
            <a:off x="8409187" y="6357071"/>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dirty="0">
              <a:solidFill>
                <a:prstClr val="black"/>
              </a:solidFill>
            </a:endParaRPr>
          </a:p>
        </p:txBody>
      </p:sp>
      <p:sp>
        <p:nvSpPr>
          <p:cNvPr id="12" name="Rectangle 4"/>
          <p:cNvSpPr>
            <a:spLocks noChangeArrowheads="1"/>
          </p:cNvSpPr>
          <p:nvPr/>
        </p:nvSpPr>
        <p:spPr bwMode="auto">
          <a:xfrm>
            <a:off x="352598" y="6138120"/>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9" name="8 Rectángulo redondeado"/>
          <p:cNvSpPr/>
          <p:nvPr/>
        </p:nvSpPr>
        <p:spPr>
          <a:xfrm>
            <a:off x="2695038" y="3811937"/>
            <a:ext cx="3833576" cy="961231"/>
          </a:xfrm>
          <a:prstGeom prst="round2DiagRect">
            <a:avLst>
              <a:gd name="adj1" fmla="val 50000"/>
              <a:gd name="adj2" fmla="val 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solidFill>
                  <a:prstClr val="white"/>
                </a:solidFill>
                <a:effectLst>
                  <a:outerShdw blurRad="38100" dist="38100" dir="2700000" algn="tl">
                    <a:srgbClr val="000000">
                      <a:alpha val="43137"/>
                    </a:srgbClr>
                  </a:outerShdw>
                </a:effectLst>
                <a:latin typeface="+mj-lt"/>
                <a:cs typeface="Arial" panose="020B0604020202020204" pitchFamily="34" charset="0"/>
              </a:rPr>
              <a:t>GRACIAS </a:t>
            </a:r>
          </a:p>
        </p:txBody>
      </p:sp>
      <p:sp>
        <p:nvSpPr>
          <p:cNvPr id="2" name="Marcador de número de diapositiva 1"/>
          <p:cNvSpPr>
            <a:spLocks noGrp="1"/>
          </p:cNvSpPr>
          <p:nvPr>
            <p:ph type="sldNum" sz="quarter" idx="4294967295"/>
          </p:nvPr>
        </p:nvSpPr>
        <p:spPr>
          <a:xfrm>
            <a:off x="6875175" y="6356352"/>
            <a:ext cx="2133600" cy="365125"/>
          </a:xfrm>
          <a:prstGeom prst="rect">
            <a:avLst/>
          </a:prstGeom>
        </p:spPr>
        <p:txBody>
          <a:bodyPr/>
          <a:lstStyle/>
          <a:p>
            <a:fld id="{F36B7891-1C9E-4056-9F4A-5B5784330D2E}" type="slidenum">
              <a:rPr lang="es-MX" smtClean="0">
                <a:solidFill>
                  <a:prstClr val="black">
                    <a:tint val="75000"/>
                  </a:prstClr>
                </a:solidFill>
              </a:rPr>
              <a:pPr/>
              <a:t>67</a:t>
            </a:fld>
            <a:endParaRPr lang="es-MX" dirty="0">
              <a:solidFill>
                <a:prstClr val="black">
                  <a:tint val="75000"/>
                </a:prstClr>
              </a:solidFill>
            </a:endParaRPr>
          </a:p>
        </p:txBody>
      </p:sp>
    </p:spTree>
    <p:extLst>
      <p:ext uri="{BB962C8B-B14F-4D97-AF65-F5344CB8AC3E}">
        <p14:creationId xmlns:p14="http://schemas.microsoft.com/office/powerpoint/2010/main" val="112107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graphicFrame>
        <p:nvGraphicFramePr>
          <p:cNvPr id="2" name="Diagrama 1"/>
          <p:cNvGraphicFramePr/>
          <p:nvPr>
            <p:extLst>
              <p:ext uri="{D42A27DB-BD31-4B8C-83A1-F6EECF244321}">
                <p14:modId xmlns:p14="http://schemas.microsoft.com/office/powerpoint/2010/main" val="2687444074"/>
              </p:ext>
            </p:extLst>
          </p:nvPr>
        </p:nvGraphicFramePr>
        <p:xfrm>
          <a:off x="3239075" y="1340768"/>
          <a:ext cx="543738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ector 2"/>
          <p:cNvSpPr/>
          <p:nvPr/>
        </p:nvSpPr>
        <p:spPr>
          <a:xfrm>
            <a:off x="278050" y="2316564"/>
            <a:ext cx="3285838" cy="3011955"/>
          </a:xfrm>
          <a:prstGeom prst="flowChartConnector">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b="1" dirty="0">
                <a:latin typeface="Arial" panose="020B0604020202020204" pitchFamily="34" charset="0"/>
                <a:cs typeface="Arial" panose="020B0604020202020204" pitchFamily="34" charset="0"/>
              </a:rPr>
              <a:t>ACUERDO DE COORDINACIÓN FEDERACIÓN-ESTADO</a:t>
            </a:r>
          </a:p>
          <a:p>
            <a:pPr algn="ctr"/>
            <a:endParaRPr lang="es-MX" sz="1400" dirty="0"/>
          </a:p>
        </p:txBody>
      </p:sp>
      <p:pic>
        <p:nvPicPr>
          <p:cNvPr id="6" name="2 Imagen" descr="logo sf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9"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0"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711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a:t>
            </a:r>
            <a:r>
              <a:rPr lang="es-MX" b="1" dirty="0" smtClean="0">
                <a:solidFill>
                  <a:srgbClr val="BC0000"/>
                </a:solidFill>
                <a:latin typeface="Times New Roman" pitchFamily="18" charset="0"/>
                <a:cs typeface="Times New Roman" pitchFamily="18" charset="0"/>
              </a:rPr>
              <a:t>Responsabilidad Administrativa, derivado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sp>
        <p:nvSpPr>
          <p:cNvPr id="2" name="Cinta hacia abajo 1"/>
          <p:cNvSpPr/>
          <p:nvPr/>
        </p:nvSpPr>
        <p:spPr>
          <a:xfrm>
            <a:off x="521118" y="1412776"/>
            <a:ext cx="7939314" cy="1008112"/>
          </a:xfrm>
          <a:prstGeom prst="ribbon">
            <a:avLst>
              <a:gd name="adj1" fmla="val 16667"/>
              <a:gd name="adj2" fmla="val 71664"/>
            </a:avLst>
          </a:prstGeom>
          <a:solidFill>
            <a:srgbClr val="C00000"/>
          </a:solidFill>
          <a:effectLst/>
          <a:scene3d>
            <a:camera prst="obliqueTopLef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b="1" dirty="0" smtClean="0">
              <a:solidFill>
                <a:srgbClr val="525252"/>
              </a:solidFill>
              <a:latin typeface="Times New Roman" pitchFamily="18" charset="0"/>
              <a:cs typeface="Times New Roman" pitchFamily="18" charset="0"/>
            </a:endParaRPr>
          </a:p>
          <a:p>
            <a:pPr algn="ctr"/>
            <a:r>
              <a:rPr lang="es-MX" b="1" dirty="0" smtClean="0">
                <a:solidFill>
                  <a:schemeClr val="bg1"/>
                </a:solidFill>
                <a:latin typeface="Times New Roman" pitchFamily="18" charset="0"/>
                <a:cs typeface="Times New Roman" pitchFamily="18" charset="0"/>
              </a:rPr>
              <a:t>CONVENIOS </a:t>
            </a:r>
            <a:r>
              <a:rPr lang="es-MX" b="1" dirty="0">
                <a:solidFill>
                  <a:schemeClr val="bg1"/>
                </a:solidFill>
                <a:latin typeface="Times New Roman" pitchFamily="18" charset="0"/>
                <a:cs typeface="Times New Roman" pitchFamily="18" charset="0"/>
              </a:rPr>
              <a:t>DE COORDINACIÓN EN MATERIA DE REASIGNACIÓN DE RECURSOS.</a:t>
            </a:r>
          </a:p>
          <a:p>
            <a:pPr algn="ctr"/>
            <a:endParaRPr lang="es-MX" dirty="0">
              <a:solidFill>
                <a:schemeClr val="bg1"/>
              </a:solidFill>
            </a:endParaRPr>
          </a:p>
        </p:txBody>
      </p:sp>
      <p:sp>
        <p:nvSpPr>
          <p:cNvPr id="3" name="Terminador 2"/>
          <p:cNvSpPr/>
          <p:nvPr/>
        </p:nvSpPr>
        <p:spPr>
          <a:xfrm>
            <a:off x="683568" y="2925337"/>
            <a:ext cx="1944216" cy="504056"/>
          </a:xfrm>
          <a:prstGeom prst="flowChartTerminator">
            <a:avLst/>
          </a:prstGeo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b="1" dirty="0">
                <a:solidFill>
                  <a:schemeClr val="tx1"/>
                </a:solidFill>
                <a:latin typeface="Arial" pitchFamily="34" charset="0"/>
                <a:cs typeface="Arial" pitchFamily="34" charset="0"/>
              </a:rPr>
              <a:t>Objeto</a:t>
            </a:r>
            <a:endParaRPr lang="es-MX" dirty="0">
              <a:solidFill>
                <a:schemeClr val="tx1"/>
              </a:solidFill>
            </a:endParaRPr>
          </a:p>
        </p:txBody>
      </p:sp>
      <p:sp>
        <p:nvSpPr>
          <p:cNvPr id="11" name="Terminador 10"/>
          <p:cNvSpPr/>
          <p:nvPr/>
        </p:nvSpPr>
        <p:spPr>
          <a:xfrm>
            <a:off x="682959" y="3933449"/>
            <a:ext cx="1944216" cy="504056"/>
          </a:xfrm>
          <a:prstGeom prst="flowChartTerminator">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solidFill>
                  <a:schemeClr val="tx1"/>
                </a:solidFill>
                <a:latin typeface="Arial" pitchFamily="34" charset="0"/>
                <a:cs typeface="Arial" pitchFamily="34" charset="0"/>
              </a:rPr>
              <a:t>Aplicación</a:t>
            </a:r>
            <a:endParaRPr lang="es-MX" dirty="0">
              <a:solidFill>
                <a:schemeClr val="tx1"/>
              </a:solidFill>
            </a:endParaRPr>
          </a:p>
        </p:txBody>
      </p:sp>
      <p:sp>
        <p:nvSpPr>
          <p:cNvPr id="14" name="Pentágono 13"/>
          <p:cNvSpPr/>
          <p:nvPr/>
        </p:nvSpPr>
        <p:spPr>
          <a:xfrm rot="10800000">
            <a:off x="3059832" y="2564905"/>
            <a:ext cx="5620816" cy="1036995"/>
          </a:xfrm>
          <a:prstGeom prst="homePlate">
            <a:avLst/>
          </a:prstGeom>
          <a:solidFill>
            <a:srgbClr val="006600"/>
          </a:solidFill>
        </p:spPr>
        <p:style>
          <a:lnRef idx="3">
            <a:schemeClr val="lt1"/>
          </a:lnRef>
          <a:fillRef idx="1">
            <a:schemeClr val="accent5"/>
          </a:fillRef>
          <a:effectRef idx="1">
            <a:schemeClr val="accent5"/>
          </a:effectRef>
          <a:fontRef idx="minor">
            <a:schemeClr val="lt1"/>
          </a:fontRef>
        </p:style>
      </p:sp>
      <p:sp>
        <p:nvSpPr>
          <p:cNvPr id="16" name="Rectángulo 15"/>
          <p:cNvSpPr/>
          <p:nvPr/>
        </p:nvSpPr>
        <p:spPr>
          <a:xfrm>
            <a:off x="3950725" y="2637305"/>
            <a:ext cx="4572000" cy="954107"/>
          </a:xfrm>
          <a:prstGeom prst="rect">
            <a:avLst/>
          </a:prstGeom>
        </p:spPr>
        <p:txBody>
          <a:bodyPr>
            <a:spAutoFit/>
          </a:bodyPr>
          <a:lstStyle/>
          <a:p>
            <a:pPr algn="just" defTabSz="355600"/>
            <a:r>
              <a:rPr lang="es-MX" sz="1400" dirty="0">
                <a:solidFill>
                  <a:schemeClr val="bg1"/>
                </a:solidFill>
                <a:latin typeface="Arial" pitchFamily="34" charset="0"/>
                <a:cs typeface="Arial" pitchFamily="34" charset="0"/>
              </a:rPr>
              <a:t>Establecen la forma, términos y monto para la transferencia y su aplicación, para el ejercicio de los recursos federales, que entrega el gobierno federal a la entidad federativa y municipios.</a:t>
            </a:r>
          </a:p>
        </p:txBody>
      </p:sp>
      <p:sp>
        <p:nvSpPr>
          <p:cNvPr id="18" name="Pentágono 17"/>
          <p:cNvSpPr/>
          <p:nvPr/>
        </p:nvSpPr>
        <p:spPr>
          <a:xfrm rot="10800000">
            <a:off x="3059832" y="3771981"/>
            <a:ext cx="5607360" cy="1010426"/>
          </a:xfrm>
          <a:prstGeom prst="homePlate">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sp>
      <p:sp>
        <p:nvSpPr>
          <p:cNvPr id="20" name="Rectángulo 19"/>
          <p:cNvSpPr/>
          <p:nvPr/>
        </p:nvSpPr>
        <p:spPr>
          <a:xfrm>
            <a:off x="3928954" y="3774296"/>
            <a:ext cx="4531478" cy="954107"/>
          </a:xfrm>
          <a:prstGeom prst="rect">
            <a:avLst/>
          </a:prstGeom>
        </p:spPr>
        <p:txBody>
          <a:bodyPr wrap="square">
            <a:spAutoFit/>
          </a:bodyPr>
          <a:lstStyle/>
          <a:p>
            <a:pPr algn="just"/>
            <a:r>
              <a:rPr lang="es-MX" sz="1400" dirty="0">
                <a:solidFill>
                  <a:schemeClr val="bg1"/>
                </a:solidFill>
                <a:latin typeface="Arial" pitchFamily="34" charset="0"/>
                <a:cs typeface="Arial" pitchFamily="34" charset="0"/>
              </a:rPr>
              <a:t>Contempla el destino específico de los recursos al programa y proyectos que se </a:t>
            </a:r>
            <a:r>
              <a:rPr lang="es-MX" sz="1400" dirty="0" smtClean="0">
                <a:solidFill>
                  <a:schemeClr val="bg1"/>
                </a:solidFill>
                <a:latin typeface="Arial" pitchFamily="34" charset="0"/>
                <a:cs typeface="Arial" pitchFamily="34" charset="0"/>
              </a:rPr>
              <a:t>establecen </a:t>
            </a:r>
            <a:r>
              <a:rPr lang="es-MX" sz="1400" dirty="0">
                <a:solidFill>
                  <a:schemeClr val="bg1"/>
                </a:solidFill>
                <a:latin typeface="Arial" pitchFamily="34" charset="0"/>
                <a:cs typeface="Arial" pitchFamily="34" charset="0"/>
              </a:rPr>
              <a:t>en los anexos que acompaña el convenio de coordinación, conforme a las disposiciones federales.</a:t>
            </a:r>
            <a:endParaRPr lang="es-MX" sz="1400" dirty="0">
              <a:solidFill>
                <a:schemeClr val="bg1"/>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23554" name="Picture 2" descr="http://www.colmeza.com/images/stories/conveni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581128"/>
            <a:ext cx="1798886" cy="146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2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094" y="332656"/>
            <a:ext cx="5707066" cy="923330"/>
          </a:xfrm>
          <a:prstGeom prst="rect">
            <a:avLst/>
          </a:prstGeom>
          <a:noFill/>
          <a:ln>
            <a:noFill/>
          </a:ln>
        </p:spPr>
        <p:txBody>
          <a:bodyPr wrap="square" rtlCol="0">
            <a:spAutoFit/>
          </a:bodyPr>
          <a:lstStyle/>
          <a:p>
            <a:pPr algn="just"/>
            <a:r>
              <a:rPr lang="es-MX" b="1" dirty="0">
                <a:solidFill>
                  <a:srgbClr val="BC0000"/>
                </a:solidFill>
                <a:latin typeface="Times New Roman" pitchFamily="18" charset="0"/>
                <a:cs typeface="Times New Roman" pitchFamily="18" charset="0"/>
              </a:rPr>
              <a:t>Instrumentación </a:t>
            </a:r>
            <a:r>
              <a:rPr lang="es-MX" b="1" dirty="0" smtClean="0">
                <a:solidFill>
                  <a:srgbClr val="BC0000"/>
                </a:solidFill>
                <a:latin typeface="Times New Roman" pitchFamily="18" charset="0"/>
                <a:cs typeface="Times New Roman" pitchFamily="18" charset="0"/>
              </a:rPr>
              <a:t>del </a:t>
            </a:r>
            <a:r>
              <a:rPr lang="es-MX" b="1" dirty="0">
                <a:solidFill>
                  <a:srgbClr val="BC0000"/>
                </a:solidFill>
                <a:latin typeface="Times New Roman" pitchFamily="18" charset="0"/>
                <a:cs typeface="Times New Roman" pitchFamily="18" charset="0"/>
              </a:rPr>
              <a:t>Procedimiento de Presunta Responsabilidad Administrativa Estatal y Municipal </a:t>
            </a:r>
            <a:r>
              <a:rPr lang="es-MX" b="1" dirty="0" smtClean="0">
                <a:solidFill>
                  <a:srgbClr val="BC0000"/>
                </a:solidFill>
                <a:latin typeface="Times New Roman" pitchFamily="18" charset="0"/>
                <a:cs typeface="Times New Roman" pitchFamily="18" charset="0"/>
              </a:rPr>
              <a:t>derivada </a:t>
            </a:r>
            <a:r>
              <a:rPr lang="es-MX" b="1" dirty="0">
                <a:solidFill>
                  <a:srgbClr val="BC0000"/>
                </a:solidFill>
                <a:latin typeface="Times New Roman" pitchFamily="18" charset="0"/>
                <a:cs typeface="Times New Roman" pitchFamily="18" charset="0"/>
              </a:rPr>
              <a:t>de Auditorías a Recursos </a:t>
            </a:r>
            <a:r>
              <a:rPr lang="es-MX" b="1" dirty="0" smtClean="0">
                <a:solidFill>
                  <a:srgbClr val="BC0000"/>
                </a:solidFill>
                <a:latin typeface="Times New Roman" pitchFamily="18" charset="0"/>
                <a:cs typeface="Times New Roman" pitchFamily="18" charset="0"/>
              </a:rPr>
              <a:t>Federales</a:t>
            </a:r>
            <a:endParaRPr lang="es-MX" b="1" dirty="0">
              <a:solidFill>
                <a:srgbClr val="BC0000"/>
              </a:solidFill>
              <a:latin typeface="Times New Roman" pitchFamily="18" charset="0"/>
              <a:cs typeface="Times New Roman" pitchFamily="18" charset="0"/>
            </a:endParaRPr>
          </a:p>
        </p:txBody>
      </p:sp>
      <p:pic>
        <p:nvPicPr>
          <p:cNvPr id="12" name="2 Imagen" descr="logo sf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614" y="332656"/>
            <a:ext cx="2057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8409186" y="6138118"/>
            <a:ext cx="195262" cy="169863"/>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5" name="Rectangle 3"/>
          <p:cNvSpPr>
            <a:spLocks noChangeArrowheads="1"/>
          </p:cNvSpPr>
          <p:nvPr/>
        </p:nvSpPr>
        <p:spPr bwMode="auto">
          <a:xfrm>
            <a:off x="8409187" y="6357069"/>
            <a:ext cx="195262" cy="160759"/>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s-MX"/>
          </a:p>
        </p:txBody>
      </p:sp>
      <p:sp>
        <p:nvSpPr>
          <p:cNvPr id="17" name="Rectangle 4"/>
          <p:cNvSpPr>
            <a:spLocks noChangeArrowheads="1"/>
          </p:cNvSpPr>
          <p:nvPr/>
        </p:nvSpPr>
        <p:spPr bwMode="auto">
          <a:xfrm>
            <a:off x="352598" y="6138118"/>
            <a:ext cx="7963818" cy="390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 name="Rectángulo 1"/>
          <p:cNvSpPr/>
          <p:nvPr/>
        </p:nvSpPr>
        <p:spPr>
          <a:xfrm>
            <a:off x="373142" y="1844824"/>
            <a:ext cx="2592288" cy="3312368"/>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El Gobierno Federal, está comprometido con la ministración de los recursos federales a la entidad federativa y Municipio, conforme lo programado</a:t>
            </a:r>
            <a:r>
              <a:rPr lang="es-MX" dirty="0" smtClean="0"/>
              <a:t>.</a:t>
            </a:r>
            <a:endParaRPr lang="es-MX" dirty="0"/>
          </a:p>
        </p:txBody>
      </p:sp>
      <p:sp>
        <p:nvSpPr>
          <p:cNvPr id="18" name="Rectángulo 17"/>
          <p:cNvSpPr/>
          <p:nvPr/>
        </p:nvSpPr>
        <p:spPr>
          <a:xfrm>
            <a:off x="6012160" y="1844824"/>
            <a:ext cx="2592288" cy="3312368"/>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El Gobierno del Estado, establece el compromiso de ministrar los recursos de manera oportuna, así como el ejercerlos en tiempo y forma, llevando a cabo el registro y control del gasto, a fin de demostrar a los órganos de fiscalización federales y locales </a:t>
            </a:r>
            <a:r>
              <a:rPr lang="es-MX" dirty="0" smtClean="0"/>
              <a:t>la </a:t>
            </a:r>
            <a:r>
              <a:rPr lang="es-MX" dirty="0"/>
              <a:t>aplicación de estos</a:t>
            </a:r>
          </a:p>
        </p:txBody>
      </p:sp>
      <p:sp>
        <p:nvSpPr>
          <p:cNvPr id="3" name="Elipse 2"/>
          <p:cNvSpPr/>
          <p:nvPr/>
        </p:nvSpPr>
        <p:spPr>
          <a:xfrm>
            <a:off x="3379912" y="2380928"/>
            <a:ext cx="2200200" cy="2200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t>De las </a:t>
            </a:r>
            <a:r>
              <a:rPr lang="es-MX" sz="3200" dirty="0" smtClean="0"/>
              <a:t>partes</a:t>
            </a:r>
            <a:endParaRPr lang="es-MX" dirty="0"/>
          </a:p>
        </p:txBody>
      </p:sp>
      <p:sp>
        <p:nvSpPr>
          <p:cNvPr id="7" name="Flecha derecha 6"/>
          <p:cNvSpPr/>
          <p:nvPr/>
        </p:nvSpPr>
        <p:spPr>
          <a:xfrm>
            <a:off x="5622923" y="3200592"/>
            <a:ext cx="327992" cy="648072"/>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derecha 21"/>
          <p:cNvSpPr/>
          <p:nvPr/>
        </p:nvSpPr>
        <p:spPr>
          <a:xfrm rot="10800000">
            <a:off x="3019872" y="3140968"/>
            <a:ext cx="327992" cy="648072"/>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467" y="4711159"/>
            <a:ext cx="1455090" cy="1296928"/>
          </a:xfrm>
          <a:prstGeom prst="rect">
            <a:avLst/>
          </a:prstGeom>
        </p:spPr>
      </p:pic>
    </p:spTree>
    <p:extLst>
      <p:ext uri="{BB962C8B-B14F-4D97-AF65-F5344CB8AC3E}">
        <p14:creationId xmlns:p14="http://schemas.microsoft.com/office/powerpoint/2010/main" val="189865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0">
          <a:gsLst>
            <a:gs pos="0">
              <a:schemeClr val="bg1">
                <a:lumMod val="95000"/>
              </a:schemeClr>
            </a:gs>
            <a:gs pos="100000">
              <a:schemeClr val="bg1"/>
            </a:gs>
          </a:gsLst>
          <a:lin ang="16200000" scaled="1"/>
          <a:tileRect/>
        </a:gradFill>
        <a:ln>
          <a:solidFill>
            <a:schemeClr val="bg1">
              <a:lumMod val="85000"/>
            </a:schemeClr>
          </a:solidFill>
        </a:ln>
      </a:spPr>
      <a:bodyPr wrap="square" rtlCol="0">
        <a:spAutoFit/>
      </a:bodyPr>
      <a:lstStyle>
        <a:defPPr>
          <a:defRPr dirty="0" smtClean="0">
            <a:solidFill>
              <a:schemeClr val="bg1">
                <a:lumMod val="50000"/>
              </a:schemeClr>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22764</TotalTime>
  <Words>5540</Words>
  <Application>Microsoft Office PowerPoint</Application>
  <PresentationFormat>Presentación en pantalla (4:3)</PresentationFormat>
  <Paragraphs>479</Paragraphs>
  <Slides>67</Slides>
  <Notes>38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67</vt:i4>
      </vt:variant>
    </vt:vector>
  </HeadingPairs>
  <TitlesOfParts>
    <vt:vector size="73" baseType="lpstr">
      <vt:lpstr>MS PGothic</vt:lpstr>
      <vt:lpstr>Arial</vt:lpstr>
      <vt:lpstr>Calibri</vt:lpstr>
      <vt:lpstr>Soberana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Solorzano Carmona, Antonio</dc:creator>
  <cp:lastModifiedBy>Hernández López, Omar Aaron</cp:lastModifiedBy>
  <cp:revision>1524</cp:revision>
  <cp:lastPrinted>2018-04-17T23:29:44Z</cp:lastPrinted>
  <dcterms:created xsi:type="dcterms:W3CDTF">2012-12-06T00:26:54Z</dcterms:created>
  <dcterms:modified xsi:type="dcterms:W3CDTF">2018-06-11T15:09:08Z</dcterms:modified>
</cp:coreProperties>
</file>