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33"/>
  </p:notesMasterIdLst>
  <p:sldIdLst>
    <p:sldId id="256" r:id="rId2"/>
    <p:sldId id="262" r:id="rId3"/>
    <p:sldId id="264" r:id="rId4"/>
    <p:sldId id="266" r:id="rId5"/>
    <p:sldId id="261" r:id="rId6"/>
    <p:sldId id="267" r:id="rId7"/>
    <p:sldId id="258" r:id="rId8"/>
    <p:sldId id="269" r:id="rId9"/>
    <p:sldId id="273" r:id="rId10"/>
    <p:sldId id="270" r:id="rId11"/>
    <p:sldId id="271" r:id="rId12"/>
    <p:sldId id="293" r:id="rId13"/>
    <p:sldId id="275" r:id="rId14"/>
    <p:sldId id="276" r:id="rId15"/>
    <p:sldId id="277" r:id="rId16"/>
    <p:sldId id="278" r:id="rId17"/>
    <p:sldId id="279" r:id="rId18"/>
    <p:sldId id="280" r:id="rId19"/>
    <p:sldId id="294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1" r:id="rId29"/>
    <p:sldId id="292" r:id="rId30"/>
    <p:sldId id="295" r:id="rId31"/>
    <p:sldId id="296" r:id="rId3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F6F60-82E8-421C-BA99-E7E248F49B6B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AC1D-5911-4C05-96CF-F21026048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41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5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16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00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08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37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278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840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48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42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80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28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41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32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95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6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18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71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7E6CD45-E7CD-4B71-8618-7DB16F11C47E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ABD5B72-2556-492F-AA7D-40575475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49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110007"/>
            <a:ext cx="8825658" cy="267764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Normas Profesionales de Auditoría del Sistema Nacional de Fiscalización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7565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u="sng" dirty="0" smtClean="0"/>
              <a:t>Autonomía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 smtClean="0"/>
              <a:t>      1. Autonomía de los Órganos Auditores.</a:t>
            </a:r>
          </a:p>
          <a:p>
            <a:pPr marL="0" indent="0">
              <a:buNone/>
            </a:pPr>
            <a:r>
              <a:rPr lang="es-ES" smtClean="0"/>
              <a:t>      2. </a:t>
            </a:r>
            <a:r>
              <a:rPr lang="es-ES" dirty="0" smtClean="0"/>
              <a:t>Independencia de los titulares de los organismos Auditores.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Relaciones Interinstitucionales.</a:t>
            </a:r>
          </a:p>
          <a:p>
            <a:r>
              <a:rPr lang="es-ES" dirty="0" smtClean="0"/>
              <a:t>Facultad. (Facultad de Investigar, Supervisar y/o revisar)</a:t>
            </a:r>
          </a:p>
          <a:p>
            <a:endParaRPr lang="es-ES" dirty="0"/>
          </a:p>
          <a:p>
            <a:r>
              <a:rPr lang="es-ES" dirty="0" smtClean="0"/>
              <a:t>Metodología para la fiscalización. </a:t>
            </a:r>
          </a:p>
          <a:p>
            <a:r>
              <a:rPr lang="es-ES" dirty="0" smtClean="0"/>
              <a:t>Rendición de Cuentas.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21" y="4164606"/>
            <a:ext cx="3924246" cy="269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6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2, NPASNF Nº 1</a:t>
            </a:r>
            <a:r>
              <a:rPr lang="es-ES" dirty="0" smtClean="0"/>
              <a:t>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21959"/>
            <a:ext cx="8825659" cy="411993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b="1" u="sng" dirty="0" smtClean="0"/>
              <a:t>NPASNF NO. 10 PRINCIPIOS DE AUTONOMÍA DE LOS ORGANISMOS AUDITORES</a:t>
            </a:r>
            <a:r>
              <a:rPr lang="es-ES" b="1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Esta norma establece que los </a:t>
            </a:r>
            <a:r>
              <a:rPr lang="es-ES" u="sng" dirty="0" smtClean="0"/>
              <a:t>organismos auditores deben de gozar de autonomía técnica y de gestión</a:t>
            </a:r>
            <a:r>
              <a:rPr lang="es-ES" dirty="0" smtClean="0"/>
              <a:t> para el cumplimiento de sus atribuciones e impulsar, </a:t>
            </a:r>
            <a:r>
              <a:rPr lang="es-ES" u="sng" dirty="0" smtClean="0"/>
              <a:t>en el contexto del marco legal que los rige</a:t>
            </a:r>
            <a:r>
              <a:rPr lang="es-ES" dirty="0" smtClean="0"/>
              <a:t>, su interpretación amplia. Dicha norma cuenta con:</a:t>
            </a:r>
          </a:p>
          <a:p>
            <a:pPr algn="just"/>
            <a:r>
              <a:rPr lang="es-ES" b="1" u="sng" dirty="0"/>
              <a:t>1. Generalidades</a:t>
            </a:r>
            <a:r>
              <a:rPr lang="es-ES" dirty="0"/>
              <a:t>:</a:t>
            </a:r>
          </a:p>
          <a:p>
            <a:pPr marL="0" indent="0" algn="just">
              <a:buNone/>
            </a:pPr>
            <a:r>
              <a:rPr lang="es-ES" dirty="0" smtClean="0"/>
              <a:t>          Desempeñar eficientemente sus actividades, </a:t>
            </a:r>
            <a:r>
              <a:rPr lang="es-ES" u="sng" dirty="0" smtClean="0"/>
              <a:t>sin verse limitados por obstáculos administrativos, financieros o legales</a:t>
            </a:r>
            <a:r>
              <a:rPr lang="es-ES" dirty="0" smtClean="0"/>
              <a:t>.</a:t>
            </a:r>
          </a:p>
          <a:p>
            <a:pPr algn="just"/>
            <a:r>
              <a:rPr lang="es-ES" b="1" u="sng" dirty="0" smtClean="0"/>
              <a:t>2. Principios de Autonomía</a:t>
            </a:r>
            <a:endParaRPr lang="es-ES" b="1" u="sng" dirty="0"/>
          </a:p>
          <a:p>
            <a:pPr marL="0" indent="0" algn="just">
              <a:buNone/>
            </a:pPr>
            <a:r>
              <a:rPr lang="es-ES" dirty="0" smtClean="0"/>
              <a:t>         1. Existencia de un marco normativo que respalde su actuación.</a:t>
            </a:r>
          </a:p>
          <a:p>
            <a:pPr marL="0" indent="0" algn="just">
              <a:buNone/>
            </a:pPr>
            <a:r>
              <a:rPr lang="es-ES" dirty="0"/>
              <a:t> </a:t>
            </a:r>
            <a:r>
              <a:rPr lang="es-ES" dirty="0" smtClean="0"/>
              <a:t>        2. Independencia del Titular de los Organismos Fiscalizadores.</a:t>
            </a:r>
          </a:p>
          <a:p>
            <a:pPr marL="0" indent="0" algn="just">
              <a:buNone/>
            </a:pPr>
            <a:r>
              <a:rPr lang="es-ES" dirty="0"/>
              <a:t> </a:t>
            </a:r>
            <a:r>
              <a:rPr lang="es-ES" dirty="0" smtClean="0"/>
              <a:t>        3. Acceso irrestricto a la información.</a:t>
            </a:r>
          </a:p>
          <a:p>
            <a:pPr marL="0" indent="0" algn="just">
              <a:buNone/>
            </a:pPr>
            <a:r>
              <a:rPr lang="es-ES" dirty="0"/>
              <a:t> </a:t>
            </a:r>
            <a:r>
              <a:rPr lang="es-ES" dirty="0" smtClean="0"/>
              <a:t>        4. El Derecho y la obligación de informar sobre su trabajo.</a:t>
            </a:r>
          </a:p>
          <a:p>
            <a:pPr marL="0" indent="0" algn="just">
              <a:buNone/>
            </a:pPr>
            <a:r>
              <a:rPr lang="es-ES" dirty="0" smtClean="0"/>
              <a:t>         6. Libertad de decidir el contenido y oportunidad de sus informes.</a:t>
            </a:r>
          </a:p>
          <a:p>
            <a:pPr marL="0" indent="0" algn="just">
              <a:buNone/>
            </a:pPr>
            <a:r>
              <a:rPr lang="es-ES" dirty="0" smtClean="0"/>
              <a:t>         7. Mecanismos eficientes de seguimiento de las acciones emitidas por los organismos auditores.</a:t>
            </a:r>
          </a:p>
          <a:p>
            <a:pPr marL="0" indent="0" algn="just">
              <a:buNone/>
            </a:pPr>
            <a:r>
              <a:rPr lang="es-ES" dirty="0" smtClean="0"/>
              <a:t>         8. Autonomía de Gestión; Recursos Humanos,  Recursos Materiales y  Recursos Financieros.</a:t>
            </a:r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221" y="4510355"/>
            <a:ext cx="1715785" cy="150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2, NPASNF Nº </a:t>
            </a:r>
            <a:r>
              <a:rPr lang="es-ES" dirty="0" smtClean="0"/>
              <a:t>12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11685"/>
            <a:ext cx="8825659" cy="4058293"/>
          </a:xfrm>
        </p:spPr>
        <p:txBody>
          <a:bodyPr>
            <a:normAutofit fontScale="85000" lnSpcReduction="20000"/>
          </a:bodyPr>
          <a:lstStyle/>
          <a:p>
            <a:r>
              <a:rPr lang="es-ES" b="1" u="sng" dirty="0" smtClean="0"/>
              <a:t>NPASNF NO. 12. EL VALOR Y BENEFICIO DE LA AUDITORÍA DEL SECTOR PÚBLICO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algn="just"/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fiscalización de los gobiernos y entidades públicas por parte de los organismos </a:t>
            </a:r>
            <a:r>
              <a:rPr lang="es-ES" u="sng" dirty="0"/>
              <a:t>auditores  tiene un impacto positivo en la confianza de la sociedad</a:t>
            </a:r>
            <a:r>
              <a:rPr lang="es-ES" dirty="0"/>
              <a:t>, puesto que hace que los responsables de las gestión de los recursos públicos piensen como utilizarlos correctamente dichos recursos, con ello </a:t>
            </a:r>
            <a:r>
              <a:rPr lang="es-ES" u="sng" dirty="0"/>
              <a:t>se promueve la eficiencia, rendición de cuentas y transparencia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Esta norma se compone de tres objetivos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u="sng" dirty="0" smtClean="0"/>
              <a:t>Fortalecer </a:t>
            </a:r>
            <a:r>
              <a:rPr lang="es-ES" u="sng" dirty="0"/>
              <a:t>la rendición de cuentas, transparencia</a:t>
            </a:r>
            <a:r>
              <a:rPr lang="es-ES" dirty="0"/>
              <a:t> e integridad de gobierno  y las entidades públicas.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u="sng" dirty="0" smtClean="0"/>
              <a:t>Demostrar </a:t>
            </a:r>
            <a:r>
              <a:rPr lang="es-ES" u="sng" dirty="0"/>
              <a:t>la relevancia continua</a:t>
            </a:r>
            <a:r>
              <a:rPr lang="es-ES" dirty="0"/>
              <a:t> para la ciudadanía la autoridad correspondiente </a:t>
            </a:r>
            <a:r>
              <a:rPr lang="es-ES" dirty="0" smtClean="0"/>
              <a:t>y </a:t>
            </a:r>
            <a:r>
              <a:rPr lang="es-ES" dirty="0"/>
              <a:t>otros actores y partes interesadas.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u="sng" dirty="0" smtClean="0"/>
              <a:t>Constituirse </a:t>
            </a:r>
            <a:r>
              <a:rPr lang="es-ES" u="sng" dirty="0"/>
              <a:t>como una instancia modelo que predique con el ejemplo </a:t>
            </a:r>
            <a:r>
              <a:rPr lang="es-ES" dirty="0"/>
              <a:t>(Se credibilidad depende de si su labores percibida públicamente como independiente, autónoma, imparcial, competente y responsable)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4091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2, NPASNF Nº 2</a:t>
            </a:r>
            <a:r>
              <a:rPr lang="es-ES" dirty="0" smtClean="0"/>
              <a:t>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b="1" u="sng" dirty="0" smtClean="0"/>
              <a:t>NPASNF NO. 20 PRINCIPIOS DE TRANSPARENCIA Y RENDICIÓN DE CUENTAS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El propósito de esta norma es establecer los principios básicos de </a:t>
            </a:r>
            <a:r>
              <a:rPr lang="es-ES" u="sng" dirty="0" smtClean="0"/>
              <a:t>transparencia y rendición de cuentas </a:t>
            </a:r>
            <a:r>
              <a:rPr lang="es-ES" dirty="0" smtClean="0"/>
              <a:t>aplicables a los organismos auditores, a efecto que puedan constituirse, tras su implementación, e </a:t>
            </a:r>
            <a:r>
              <a:rPr lang="es-ES" u="sng" dirty="0" smtClean="0"/>
              <a:t>instancias que prediquen con el ejemplo</a:t>
            </a:r>
            <a:r>
              <a:rPr lang="es-ES" dirty="0" smtClean="0"/>
              <a:t>.</a:t>
            </a:r>
          </a:p>
          <a:p>
            <a:pPr algn="just"/>
            <a:endParaRPr lang="es-ES" sz="1500" dirty="0" smtClean="0"/>
          </a:p>
          <a:p>
            <a:pPr algn="just"/>
            <a:r>
              <a:rPr lang="es-ES" dirty="0" smtClean="0"/>
              <a:t>Cumplir con sus </a:t>
            </a:r>
            <a:r>
              <a:rPr lang="es-ES" u="sng" dirty="0" smtClean="0"/>
              <a:t>obligaciones legales </a:t>
            </a:r>
            <a:r>
              <a:rPr lang="es-ES" dirty="0" smtClean="0"/>
              <a:t>conforme a sus facultades en el marco de su presupuesto.</a:t>
            </a:r>
          </a:p>
          <a:p>
            <a:pPr algn="just"/>
            <a:r>
              <a:rPr lang="es-ES" dirty="0"/>
              <a:t>Realizan sus operaciones con </a:t>
            </a:r>
            <a:r>
              <a:rPr lang="es-ES" u="sng" dirty="0"/>
              <a:t>economía, eficiencia, eficacia</a:t>
            </a:r>
            <a:r>
              <a:rPr lang="es-ES" dirty="0"/>
              <a:t>, oportunidad y de conformidad con la normatividad aplicable, informando sobre estas materias.</a:t>
            </a:r>
          </a:p>
          <a:p>
            <a:pPr algn="just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5177463"/>
            <a:ext cx="2062550" cy="16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1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2, NPASNF Nº 3</a:t>
            </a:r>
            <a:r>
              <a:rPr lang="es-ES" dirty="0" smtClean="0"/>
              <a:t>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21960"/>
            <a:ext cx="8825659" cy="42329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u="sng" dirty="0" smtClean="0"/>
              <a:t>NPASNF NO. 30 CÓDIGO DE ÉTICA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El Código de Ética profesional del Sistema </a:t>
            </a:r>
            <a:r>
              <a:rPr lang="es-ES" dirty="0"/>
              <a:t>N</a:t>
            </a:r>
            <a:r>
              <a:rPr lang="es-ES" dirty="0" smtClean="0"/>
              <a:t>acional de Fiscalización, es impulsar, </a:t>
            </a:r>
            <a:r>
              <a:rPr lang="es-ES" u="sng" dirty="0" smtClean="0"/>
              <a:t>consolidar y valorar con una cultura de valores y principios éticos </a:t>
            </a:r>
            <a:r>
              <a:rPr lang="es-ES" dirty="0" smtClean="0"/>
              <a:t>que guíen su labor cotidiana.</a:t>
            </a:r>
            <a:endParaRPr lang="es-ES" dirty="0"/>
          </a:p>
          <a:p>
            <a:pPr algn="just"/>
            <a:r>
              <a:rPr lang="es-ES" dirty="0" smtClean="0"/>
              <a:t>Este código cuenta con los siguientes </a:t>
            </a:r>
            <a:r>
              <a:rPr lang="es-ES" b="1" dirty="0" smtClean="0"/>
              <a:t>principios éticos </a:t>
            </a:r>
            <a:r>
              <a:rPr lang="es-ES" dirty="0" smtClean="0"/>
              <a:t>a seguir por parte del personal de los organismos fiscalizadores:</a:t>
            </a:r>
          </a:p>
          <a:p>
            <a:pPr marL="0" indent="0" algn="just">
              <a:buNone/>
            </a:pPr>
            <a:r>
              <a:rPr lang="es-ES" dirty="0" smtClean="0"/>
              <a:t>      1. Integridad </a:t>
            </a:r>
          </a:p>
          <a:p>
            <a:pPr marL="0" indent="0" algn="just">
              <a:buNone/>
            </a:pPr>
            <a:r>
              <a:rPr lang="es-ES" dirty="0" smtClean="0"/>
              <a:t>      2. Independencia</a:t>
            </a:r>
          </a:p>
          <a:p>
            <a:pPr marL="0" indent="0" algn="just">
              <a:buNone/>
            </a:pPr>
            <a:r>
              <a:rPr lang="es-ES" dirty="0" smtClean="0"/>
              <a:t>      3. Objetividad</a:t>
            </a:r>
          </a:p>
          <a:p>
            <a:pPr marL="0" indent="0" algn="just">
              <a:buNone/>
            </a:pPr>
            <a:r>
              <a:rPr lang="es-ES" dirty="0" smtClean="0"/>
              <a:t>      4. Imparcialidad</a:t>
            </a:r>
          </a:p>
          <a:p>
            <a:pPr marL="0" indent="0" algn="just">
              <a:buNone/>
            </a:pPr>
            <a:r>
              <a:rPr lang="es-ES" dirty="0" smtClean="0"/>
              <a:t>      5. Confidencialidad</a:t>
            </a:r>
          </a:p>
          <a:p>
            <a:pPr marL="0" indent="0" algn="just">
              <a:buNone/>
            </a:pPr>
            <a:r>
              <a:rPr lang="es-ES" dirty="0"/>
              <a:t> </a:t>
            </a:r>
            <a:r>
              <a:rPr lang="es-ES" dirty="0" smtClean="0"/>
              <a:t>     6. Competencia Técnica y Profesional  </a:t>
            </a:r>
          </a:p>
          <a:p>
            <a:pPr algn="just"/>
            <a:endParaRPr lang="es-ES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82" y="4136230"/>
            <a:ext cx="3471167" cy="25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2, NPASNF Nº 4</a:t>
            </a:r>
            <a:r>
              <a:rPr lang="es-ES" dirty="0" smtClean="0"/>
              <a:t>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63055"/>
            <a:ext cx="9951410" cy="4078841"/>
          </a:xfrm>
        </p:spPr>
        <p:txBody>
          <a:bodyPr>
            <a:normAutofit fontScale="85000" lnSpcReduction="20000"/>
          </a:bodyPr>
          <a:lstStyle/>
          <a:p>
            <a:r>
              <a:rPr lang="es-ES" b="1" u="sng" dirty="0" smtClean="0"/>
              <a:t>NPASNF NO. 40 CONTROL DE CALIDAD PARA LOS ORGANISMOS AUDITORES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algn="just"/>
            <a:r>
              <a:rPr lang="es-ES" u="sng" dirty="0" smtClean="0"/>
              <a:t>El propósito </a:t>
            </a:r>
            <a:r>
              <a:rPr lang="es-ES" dirty="0" smtClean="0"/>
              <a:t>de esta Norma es </a:t>
            </a:r>
            <a:r>
              <a:rPr lang="es-ES" u="sng" dirty="0" smtClean="0"/>
              <a:t>ofrecer los elementos básicos</a:t>
            </a:r>
            <a:r>
              <a:rPr lang="es-ES" dirty="0" smtClean="0"/>
              <a:t> para que los organismos auditores establezcan y mantengan </a:t>
            </a:r>
            <a:r>
              <a:rPr lang="es-ES" u="sng" dirty="0" smtClean="0"/>
              <a:t>un sistema de control de calidad </a:t>
            </a:r>
            <a:r>
              <a:rPr lang="es-ES" dirty="0" smtClean="0"/>
              <a:t>que abarquen el trabajo que realizan, proponiendo un esquema que correspondan a su riesgo de calidad.</a:t>
            </a:r>
          </a:p>
          <a:p>
            <a:pPr algn="just"/>
            <a:endParaRPr lang="es-ES" sz="1500" dirty="0"/>
          </a:p>
          <a:p>
            <a:pPr algn="just"/>
            <a:r>
              <a:rPr lang="es-ES" b="1" dirty="0" smtClean="0"/>
              <a:t>Este Control de calidad cuenta con seis elementos</a:t>
            </a:r>
            <a:r>
              <a:rPr lang="es-ES" dirty="0"/>
              <a:t>. </a:t>
            </a:r>
            <a:endParaRPr lang="es-ES" dirty="0" smtClean="0"/>
          </a:p>
          <a:p>
            <a:pPr algn="just">
              <a:buFont typeface="+mj-lt"/>
              <a:buAutoNum type="arabicPeriod"/>
            </a:pPr>
            <a:r>
              <a:rPr lang="es-ES" dirty="0" smtClean="0"/>
              <a:t>Responsabilidad del titular sobre la calidad en el organismo auditor</a:t>
            </a:r>
            <a:r>
              <a:rPr lang="es-ES" dirty="0"/>
              <a:t>. </a:t>
            </a:r>
            <a:r>
              <a:rPr lang="es-ES" dirty="0" smtClean="0"/>
              <a:t> (</a:t>
            </a:r>
            <a:r>
              <a:rPr lang="es-ES" u="sng" dirty="0" smtClean="0"/>
              <a:t>Establecer </a:t>
            </a:r>
            <a:r>
              <a:rPr lang="es-ES" u="sng" dirty="0"/>
              <a:t>políticas y </a:t>
            </a:r>
            <a:r>
              <a:rPr lang="es-ES" u="sng" dirty="0" smtClean="0"/>
              <a:t>procedimientos</a:t>
            </a:r>
            <a:r>
              <a:rPr lang="es-ES" dirty="0" smtClean="0"/>
              <a:t>) </a:t>
            </a:r>
          </a:p>
          <a:p>
            <a:pPr algn="just">
              <a:buFont typeface="+mj-lt"/>
              <a:buAutoNum type="arabicPeriod"/>
            </a:pPr>
            <a:r>
              <a:rPr lang="es-ES" dirty="0" smtClean="0"/>
              <a:t>Requerimientos éticos relevantes.</a:t>
            </a:r>
          </a:p>
          <a:p>
            <a:pPr algn="just">
              <a:buFont typeface="+mj-lt"/>
              <a:buAutoNum type="arabicPeriod"/>
            </a:pPr>
            <a:r>
              <a:rPr lang="es-ES" dirty="0" smtClean="0"/>
              <a:t>Planeación y establecimientos de relaciones con el ente auditado.</a:t>
            </a:r>
          </a:p>
          <a:p>
            <a:pPr algn="just">
              <a:buFont typeface="+mj-lt"/>
              <a:buAutoNum type="arabicPeriod"/>
            </a:pPr>
            <a:r>
              <a:rPr lang="es-ES" dirty="0" smtClean="0"/>
              <a:t>Recursos Humanos, Financieros y Materiales.</a:t>
            </a:r>
          </a:p>
          <a:p>
            <a:pPr algn="just">
              <a:buFont typeface="+mj-lt"/>
              <a:buAutoNum type="arabicPeriod"/>
            </a:pPr>
            <a:r>
              <a:rPr lang="es-ES" dirty="0" smtClean="0"/>
              <a:t>Realización de actividades.</a:t>
            </a:r>
          </a:p>
          <a:p>
            <a:pPr algn="just">
              <a:buFont typeface="+mj-lt"/>
              <a:buAutoNum type="arabicPeriod"/>
            </a:pPr>
            <a:r>
              <a:rPr lang="es-ES" dirty="0" smtClean="0"/>
              <a:t>Seguimiento.</a:t>
            </a:r>
          </a:p>
          <a:p>
            <a:pPr algn="just">
              <a:buFont typeface="+mj-lt"/>
              <a:buAutoNum type="arabicPeriod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4196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7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</a:t>
            </a:r>
            <a:r>
              <a:rPr lang="es-ES" dirty="0" smtClean="0"/>
              <a:t>100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62390"/>
            <a:ext cx="8825659" cy="4141152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 smtClean="0"/>
              <a:t>NPASNF NO. 100 PRINCIPIOS FUNDAMENTALES DE AUDITORÍA DEL SECTOR PÚBLICO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Esta Norma establece los principios fundamentales que se aplican a toda labor de </a:t>
            </a:r>
            <a:r>
              <a:rPr lang="es-ES" u="sng" dirty="0" smtClean="0"/>
              <a:t>auditoría del Sector Público </a:t>
            </a:r>
            <a:r>
              <a:rPr lang="es-ES" dirty="0" smtClean="0"/>
              <a:t>independientemente de su forma o contexto (Auditoría Financiera, Auditoría de Desempeño y Auditoría de Cumplimiento).</a:t>
            </a:r>
          </a:p>
          <a:p>
            <a:pPr algn="just"/>
            <a:r>
              <a:rPr lang="es-ES" b="1" dirty="0" smtClean="0"/>
              <a:t>Auditoría Financiera</a:t>
            </a:r>
            <a:r>
              <a:rPr lang="es-ES" dirty="0" smtClean="0"/>
              <a:t>. Determina si la información financiera de un ente se presenta de </a:t>
            </a:r>
            <a:r>
              <a:rPr lang="es-ES" u="sng" dirty="0" smtClean="0"/>
              <a:t>conformidad al Marco Normativo</a:t>
            </a:r>
            <a:r>
              <a:rPr lang="es-ES" dirty="0" smtClean="0"/>
              <a:t>. (LGCG)</a:t>
            </a:r>
          </a:p>
          <a:p>
            <a:pPr algn="just"/>
            <a:r>
              <a:rPr lang="es-ES" b="1" dirty="0" smtClean="0"/>
              <a:t>Auditoría de Desempeño. </a:t>
            </a:r>
            <a:r>
              <a:rPr lang="es-ES" dirty="0" smtClean="0"/>
              <a:t>Determina si las acciones, planes o programas institucionales se realizan de conformidad con los </a:t>
            </a:r>
            <a:r>
              <a:rPr lang="es-ES" u="sng" dirty="0" smtClean="0"/>
              <a:t>principios de Economía, eficiencia y eficacia y si existen áreas de mejora</a:t>
            </a:r>
            <a:r>
              <a:rPr lang="es-ES" dirty="0" smtClean="0"/>
              <a:t>.</a:t>
            </a:r>
          </a:p>
          <a:p>
            <a:pPr algn="just"/>
            <a:r>
              <a:rPr lang="es-ES" b="1" dirty="0" smtClean="0"/>
              <a:t>Auditoría de Cumplimiento. </a:t>
            </a:r>
            <a:r>
              <a:rPr lang="es-ES" dirty="0" smtClean="0"/>
              <a:t>Determina si un asunto en particular </a:t>
            </a:r>
            <a:r>
              <a:rPr lang="es-ES" u="sng" dirty="0" smtClean="0"/>
              <a:t>cumple con las disposiciones legales y normativas aplicables</a:t>
            </a:r>
            <a:r>
              <a:rPr lang="es-ES" dirty="0" smtClean="0"/>
              <a:t>.</a:t>
            </a:r>
          </a:p>
          <a:p>
            <a:pPr algn="just"/>
            <a:r>
              <a:rPr lang="es-ES" b="1" dirty="0"/>
              <a:t>P</a:t>
            </a:r>
            <a:r>
              <a:rPr lang="es-ES" b="1" dirty="0" smtClean="0"/>
              <a:t>rincipios del Sector Gubernamental son los siguientes:</a:t>
            </a:r>
            <a:endParaRPr lang="es-ES" b="1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99" y="4311650"/>
            <a:ext cx="1886050" cy="23784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564" y="2362390"/>
            <a:ext cx="1853617" cy="12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</a:t>
            </a:r>
            <a:r>
              <a:rPr lang="es-ES" dirty="0" smtClean="0"/>
              <a:t>100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52782"/>
            <a:ext cx="8825659" cy="4171308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Los principios de Auditoría Gubernamental se dividen en: </a:t>
            </a:r>
          </a:p>
          <a:p>
            <a:pPr marL="0" indent="0">
              <a:buNone/>
            </a:pPr>
            <a:r>
              <a:rPr lang="es-ES" u="sng" dirty="0" smtClean="0"/>
              <a:t>Principios Generales</a:t>
            </a:r>
          </a:p>
          <a:p>
            <a:pPr marL="0" indent="0">
              <a:buNone/>
            </a:pPr>
            <a:r>
              <a:rPr lang="es-ES" u="sng" dirty="0" smtClean="0"/>
              <a:t>Principios relacionados con el proceso de Auditoría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dirty="0" smtClean="0"/>
              <a:t>Principios Generales</a:t>
            </a:r>
            <a:r>
              <a:rPr lang="es-ES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Ética e independencia. (Correlacionado con la NPASNF 30)</a:t>
            </a:r>
            <a:endParaRPr lang="es-ES" dirty="0"/>
          </a:p>
          <a:p>
            <a:pPr>
              <a:buFont typeface="+mj-lt"/>
              <a:buAutoNum type="arabicPeriod"/>
            </a:pPr>
            <a:r>
              <a:rPr lang="es-ES" dirty="0" smtClean="0"/>
              <a:t>Juicio </a:t>
            </a:r>
            <a:r>
              <a:rPr lang="es-ES" dirty="0"/>
              <a:t>profesional</a:t>
            </a:r>
            <a:r>
              <a:rPr lang="es-E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Control de </a:t>
            </a:r>
            <a:r>
              <a:rPr lang="es-ES" dirty="0"/>
              <a:t>calidad. (Correlacionado con la NPASNF </a:t>
            </a:r>
            <a:r>
              <a:rPr lang="es-ES" dirty="0" smtClean="0"/>
              <a:t>40</a:t>
            </a:r>
            <a:r>
              <a:rPr lang="es-ES" dirty="0"/>
              <a:t>)</a:t>
            </a:r>
            <a:endParaRPr lang="es-ES" dirty="0" smtClean="0"/>
          </a:p>
          <a:p>
            <a:pPr>
              <a:buFont typeface="+mj-lt"/>
              <a:buAutoNum type="arabicPeriod"/>
            </a:pPr>
            <a:r>
              <a:rPr lang="es-ES" dirty="0" smtClean="0"/>
              <a:t>Gestión y habilidades del equipo de Auditoría.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Riesgos de Auditoría. (Riesgo inherente, de detección y de control)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Importancia relativa.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Documentación. 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Comunicación. (verbal o por escrito)</a:t>
            </a:r>
          </a:p>
          <a:p>
            <a:pPr>
              <a:buFont typeface="+mj-lt"/>
              <a:buAutoNum type="arabicPeriod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535" y="3550069"/>
            <a:ext cx="3377477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82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</a:t>
            </a:r>
            <a:r>
              <a:rPr lang="es-ES" dirty="0" smtClean="0"/>
              <a:t>100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52782"/>
            <a:ext cx="8825659" cy="4006922"/>
          </a:xfrm>
        </p:spPr>
        <p:txBody>
          <a:bodyPr/>
          <a:lstStyle/>
          <a:p>
            <a:r>
              <a:rPr lang="es-ES" b="1" dirty="0" smtClean="0"/>
              <a:t>Principios relacionados con el proceso de Auditoría</a:t>
            </a:r>
            <a:r>
              <a:rPr lang="es-ES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Planeación de una Auditoría.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Ejecución de una Auditoría.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Elaboración de informes y seguimientos.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Encargo de atestiguamiento.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smtClean="0">
                <a:solidFill>
                  <a:schemeClr val="tx1"/>
                </a:solidFill>
              </a:rPr>
              <a:t>El auditor procede a reunir evidencia suficiente y competente</a:t>
            </a:r>
            <a:r>
              <a:rPr lang="es-ES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Dictamen. (Favorable o </a:t>
            </a:r>
            <a:r>
              <a:rPr lang="es-ES" u="sng" dirty="0" smtClean="0"/>
              <a:t>limpio</a:t>
            </a:r>
            <a:r>
              <a:rPr lang="es-ES" dirty="0" smtClean="0"/>
              <a:t>) o modificado (el modificado </a:t>
            </a:r>
            <a:r>
              <a:rPr lang="es-ES" u="sng" dirty="0" smtClean="0"/>
              <a:t>con salvedades, negativo, abstención de opinión</a:t>
            </a:r>
            <a:r>
              <a:rPr lang="es-ES" dirty="0" smtClean="0"/>
              <a:t>).</a:t>
            </a:r>
          </a:p>
          <a:p>
            <a:pPr>
              <a:buFont typeface="+mj-lt"/>
              <a:buAutoNum type="arabicPeriod"/>
            </a:pP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2" y="4935258"/>
            <a:ext cx="2681555" cy="18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4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PRINCIPIOS 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GENERALES DE AUDITORÍA GUBERNAMENTAL QUE TIENEN LAS NORMAS DEL NIVEL 3</a:t>
            </a:r>
            <a:b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203089"/>
              </p:ext>
            </p:extLst>
          </p:nvPr>
        </p:nvGraphicFramePr>
        <p:xfrm>
          <a:off x="1643867" y="2373328"/>
          <a:ext cx="8272500" cy="3649255"/>
        </p:xfrm>
        <a:graphic>
          <a:graphicData uri="http://schemas.openxmlformats.org/drawingml/2006/table">
            <a:tbl>
              <a:tblPr/>
              <a:tblGrid>
                <a:gridCol w="1520101"/>
                <a:gridCol w="1631328"/>
                <a:gridCol w="1816706"/>
                <a:gridCol w="1710114"/>
                <a:gridCol w="1594251"/>
              </a:tblGrid>
              <a:tr h="33336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CUADRO COMPARATIVO DE LOS MISMOS PRINCIPIOS GENERALES DE AUDITORÍA GUBERNAMENTAL QUE TIENEN LAS NORMAS DEL NIVEL 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35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Principios  Generales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NPASNF 100 Auditoría del Sector Público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NPASNF 200 Auditoría Financiera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NPASNF 300 Auditoría de Desempeño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NPASNF 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Auditoría de Cumplimiento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904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Ética e independencia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04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Juicio profesional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04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de calidad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08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y habilidades del equipo de Auditoría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04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Riesgo de Auditoría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04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Importancia relativa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2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Documentación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2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√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48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PROPOSITO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593226"/>
            <a:ext cx="8825659" cy="34163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3600" u="sng" dirty="0" smtClean="0"/>
              <a:t>Difundir </a:t>
            </a:r>
            <a:r>
              <a:rPr lang="es-ES" sz="3600" u="sng" dirty="0"/>
              <a:t>las Normas Profesionales de Auditoría del SNF</a:t>
            </a:r>
            <a:r>
              <a:rPr lang="es-ES" sz="3600" dirty="0"/>
              <a:t> que permiten el funcionamiento óptimo y profesional de los Órganos fiscalizadores de Auditoría Gubernamental</a:t>
            </a:r>
            <a:r>
              <a:rPr lang="es-ES" sz="3600" dirty="0" smtClean="0"/>
              <a:t>.</a:t>
            </a:r>
            <a:endParaRPr lang="es-ES" sz="3600" dirty="0"/>
          </a:p>
          <a:p>
            <a:pPr algn="just"/>
            <a:r>
              <a:rPr lang="es-ES" sz="3600" dirty="0"/>
              <a:t>A</a:t>
            </a:r>
            <a:r>
              <a:rPr lang="es-ES" sz="3600" dirty="0" smtClean="0"/>
              <a:t>vanzar </a:t>
            </a:r>
            <a:r>
              <a:rPr lang="es-ES" sz="3600" dirty="0"/>
              <a:t>en el proceso de </a:t>
            </a:r>
            <a:r>
              <a:rPr lang="es-ES" sz="3600" u="sng" dirty="0"/>
              <a:t>implementación de las normas </a:t>
            </a:r>
            <a:r>
              <a:rPr lang="es-ES" sz="3600" dirty="0"/>
              <a:t>profesionales de auditoría en </a:t>
            </a:r>
            <a:r>
              <a:rPr lang="es-ES" sz="3600" dirty="0" smtClean="0"/>
              <a:t>los </a:t>
            </a:r>
            <a:r>
              <a:rPr lang="es-ES" sz="3600" dirty="0"/>
              <a:t>procedimientos de </a:t>
            </a:r>
            <a:r>
              <a:rPr lang="es-ES" sz="3600" dirty="0" smtClean="0"/>
              <a:t>fiscalización.</a:t>
            </a:r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980" y="4392113"/>
            <a:ext cx="1665838" cy="23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97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200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52782"/>
            <a:ext cx="8825659" cy="4161034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/>
              <a:t>NPASNF NO. 200 PRINCIPIOS FUNDAMENTALES DE AUDITORÍA FINANCIERA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La Auditoría Financiera </a:t>
            </a:r>
            <a:r>
              <a:rPr lang="es-ES" u="sng" dirty="0" smtClean="0"/>
              <a:t>se enfoca en determinar si la información financiera</a:t>
            </a:r>
            <a:r>
              <a:rPr lang="es-ES" dirty="0" smtClean="0"/>
              <a:t> de un ente auditado </a:t>
            </a:r>
            <a:r>
              <a:rPr lang="es-ES" u="sng" dirty="0" smtClean="0"/>
              <a:t>se presenta de conformidad con la normativa</a:t>
            </a:r>
            <a:r>
              <a:rPr lang="es-ES" dirty="0" smtClean="0"/>
              <a:t> en materia de emisión de información financiera. (</a:t>
            </a:r>
            <a:r>
              <a:rPr lang="es-ES" u="sng" dirty="0" smtClean="0"/>
              <a:t>LGCG</a:t>
            </a:r>
            <a:r>
              <a:rPr lang="es-ES" dirty="0" smtClean="0"/>
              <a:t>)</a:t>
            </a:r>
          </a:p>
          <a:p>
            <a:pPr algn="just"/>
            <a:r>
              <a:rPr lang="es-ES" dirty="0" smtClean="0"/>
              <a:t>Elementos de la Auditoría Financiera:</a:t>
            </a:r>
          </a:p>
          <a:p>
            <a:pPr algn="just">
              <a:buFont typeface="+mj-lt"/>
              <a:buAutoNum type="arabicPeriod"/>
            </a:pPr>
            <a:r>
              <a:rPr lang="es-ES" dirty="0" smtClean="0"/>
              <a:t>Las partes de la Auditoría Financiera.</a:t>
            </a:r>
          </a:p>
          <a:p>
            <a:pPr algn="just">
              <a:buFont typeface="+mj-lt"/>
              <a:buAutoNum type="arabicPeriod"/>
            </a:pPr>
            <a:r>
              <a:rPr lang="es-ES" dirty="0" smtClean="0"/>
              <a:t>Criterios adecuados. </a:t>
            </a:r>
          </a:p>
          <a:p>
            <a:pPr algn="just">
              <a:buFont typeface="+mj-lt"/>
              <a:buAutoNum type="arabicPeriod"/>
            </a:pPr>
            <a:r>
              <a:rPr lang="es-ES" dirty="0" smtClean="0"/>
              <a:t>Información de los resultados.</a:t>
            </a:r>
          </a:p>
          <a:p>
            <a:pPr algn="just">
              <a:buFont typeface="+mj-lt"/>
              <a:buAutoNum type="arabicPeriod"/>
            </a:pPr>
            <a:r>
              <a:rPr lang="es-ES" dirty="0" smtClean="0"/>
              <a:t>Trabajo de seguridad razonable</a:t>
            </a:r>
          </a:p>
          <a:p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55" y="4000500"/>
            <a:ext cx="3619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2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200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Los principios de la Auditoría Financiera estos se dividen en: </a:t>
            </a:r>
            <a:r>
              <a:rPr lang="es-ES" u="sng" dirty="0" smtClean="0"/>
              <a:t>Principios Generales </a:t>
            </a:r>
            <a:r>
              <a:rPr lang="es-ES" dirty="0" smtClean="0"/>
              <a:t>y </a:t>
            </a:r>
            <a:r>
              <a:rPr lang="es-ES" u="sng" dirty="0" smtClean="0"/>
              <a:t>Principios relacionados con los conceptos básicos de Auditoría</a:t>
            </a:r>
          </a:p>
          <a:p>
            <a:r>
              <a:rPr lang="es-ES" b="1" dirty="0" smtClean="0"/>
              <a:t>Principios Generales</a:t>
            </a:r>
            <a:r>
              <a:rPr lang="es-ES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s-ES" dirty="0"/>
              <a:t>Ética e independencia.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Control de Calidad.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Gestión y Habilidad del equipo de Auditoría.</a:t>
            </a:r>
          </a:p>
          <a:p>
            <a:r>
              <a:rPr lang="es-ES" b="1" dirty="0" smtClean="0"/>
              <a:t>Principios relacionados con los conceptos básicos de Auditoría</a:t>
            </a:r>
            <a:r>
              <a:rPr lang="es-ES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Riesgo de Auditoría.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Juicio profesional y escepticismo profesional.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Importancia relativa.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Comunicación.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Documentación.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3" y="431165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7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NIVEL 3, NPASNF Nº 200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/>
              <a:t>Principios relacionados con el proceso de Auditoría</a:t>
            </a:r>
            <a:r>
              <a:rPr lang="es-ES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Planeación.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Conocimiento del ente auditado.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Evaluación de riesgos.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Respuestas a los riesgos evaluados. 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Consideraciones sobre la existencia permanente del ente auditado.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Evidencia de Auditoría. (Suficiente, competente, pertinente y relevante)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Consideraciones de hechos posteriores.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Evaluaciones de las incorrecciones.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Formación de la opinión y elaboración del informe o dictamen.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563" y="4674740"/>
            <a:ext cx="2810553" cy="21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</a:t>
            </a:r>
            <a:r>
              <a:rPr lang="es-ES" dirty="0" smtClean="0"/>
              <a:t>300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u="sng" dirty="0"/>
              <a:t>NPASNF No. </a:t>
            </a:r>
            <a:r>
              <a:rPr lang="es-ES" b="1" u="sng" dirty="0" smtClean="0"/>
              <a:t>300 </a:t>
            </a:r>
            <a:r>
              <a:rPr lang="es-ES" b="1" u="sng" dirty="0"/>
              <a:t>Principios </a:t>
            </a:r>
            <a:r>
              <a:rPr lang="es-ES" b="1" u="sng" dirty="0" smtClean="0"/>
              <a:t>Fundamentales de la Auditoría de Desempeño</a:t>
            </a:r>
            <a:r>
              <a:rPr lang="es-ES" dirty="0" smtClean="0"/>
              <a:t>.</a:t>
            </a:r>
          </a:p>
          <a:p>
            <a:r>
              <a:rPr lang="es-ES" dirty="0" smtClean="0"/>
              <a:t>La Auditoría de Desempeño es una revisión </a:t>
            </a:r>
            <a:r>
              <a:rPr lang="es-ES" u="sng" dirty="0" smtClean="0"/>
              <a:t>independiente, sistemática, organizada, objetiva y comparativa </a:t>
            </a:r>
            <a:r>
              <a:rPr lang="es-ES" dirty="0" smtClean="0"/>
              <a:t>sobre si las acciones, planes y programas institucionales de los entes públicos que operan de acuerdo con los principios de </a:t>
            </a:r>
            <a:r>
              <a:rPr lang="es-ES" u="sng" dirty="0" smtClean="0"/>
              <a:t>economía, eficiencia y eficacia</a:t>
            </a:r>
            <a:r>
              <a:rPr lang="es-ES" dirty="0" smtClean="0"/>
              <a:t>, y en su caso identificar las áreas de mejora.</a:t>
            </a:r>
          </a:p>
          <a:p>
            <a:r>
              <a:rPr lang="es-ES" b="1" dirty="0" smtClean="0"/>
              <a:t>Objetivo</a:t>
            </a:r>
            <a:r>
              <a:rPr lang="es-ES" dirty="0" smtClean="0"/>
              <a:t> de la Auditoría de Desempeño: </a:t>
            </a:r>
          </a:p>
          <a:p>
            <a:pPr marL="0" indent="0">
              <a:buNone/>
            </a:pPr>
            <a:r>
              <a:rPr lang="es-ES" u="sng" dirty="0" smtClean="0"/>
              <a:t>1. Promover la gestión gubernamental</a:t>
            </a:r>
            <a:r>
              <a:rPr lang="es-ES" dirty="0"/>
              <a:t>.</a:t>
            </a:r>
            <a:r>
              <a:rPr lang="es-ES" dirty="0" smtClean="0"/>
              <a:t> </a:t>
            </a:r>
            <a:endParaRPr lang="es-ES" u="sng" dirty="0"/>
          </a:p>
          <a:p>
            <a:pPr marL="0" indent="0">
              <a:buNone/>
            </a:pPr>
            <a:r>
              <a:rPr lang="es-ES" u="sng" dirty="0" smtClean="0"/>
              <a:t>2. La rendición de cuentas.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3. L</a:t>
            </a:r>
            <a:r>
              <a:rPr lang="es-ES" u="sng" dirty="0" smtClean="0"/>
              <a:t>a transparencia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4354315"/>
            <a:ext cx="2275633" cy="24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300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/>
              <a:t>Principios para la Auditoría de Desempeño</a:t>
            </a:r>
            <a:r>
              <a:rPr lang="es-ES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Objetivo a la Auditoría (economía</a:t>
            </a:r>
            <a:r>
              <a:rPr lang="es-ES" dirty="0"/>
              <a:t>, eficiencia y </a:t>
            </a:r>
            <a:r>
              <a:rPr lang="es-ES" dirty="0" smtClean="0"/>
              <a:t>eficacia)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Enfoque a la Auditoría.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Criterios.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Riesgo de Auditoría.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Comunicación.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Habilidades.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Juicio y escepticismo profesional.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Importancia relativa. 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Documentación.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03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300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Etapas del proceso de la Auditoría de Desempeño</a:t>
            </a:r>
            <a:r>
              <a:rPr lang="es-ES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Planeación Genérica y detallada.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Ejecución.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Elaboración de informe.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Seguimiento.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731" y="3514334"/>
            <a:ext cx="4876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853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</a:t>
            </a:r>
            <a:r>
              <a:rPr lang="es-ES" dirty="0" smtClean="0"/>
              <a:t>400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455524"/>
            <a:ext cx="8825659" cy="3564276"/>
          </a:xfrm>
        </p:spPr>
        <p:txBody>
          <a:bodyPr/>
          <a:lstStyle/>
          <a:p>
            <a:r>
              <a:rPr lang="es-ES" b="1" u="sng" dirty="0" smtClean="0"/>
              <a:t>NPASNF NO. 400 PRINCIPIOS FUNDAMENTALES DE LA AUDITORÍA DE CUMPLIMIENTO</a:t>
            </a:r>
            <a:r>
              <a:rPr lang="es-ES" dirty="0" smtClean="0"/>
              <a:t>.</a:t>
            </a:r>
            <a:endParaRPr lang="es-ES" dirty="0" smtClean="0"/>
          </a:p>
          <a:p>
            <a:pPr algn="just"/>
            <a:r>
              <a:rPr lang="es-ES" dirty="0" smtClean="0"/>
              <a:t>El objetivo de la Auditoría de Cumplimiento es una evaluación independiente para determinar si el </a:t>
            </a:r>
            <a:r>
              <a:rPr lang="es-ES" u="sng" dirty="0" smtClean="0"/>
              <a:t>objetivo de la revisión cumple con las disposiciones legales y normativas aplicables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Las Auditorias de Cumplimiento se llevan a cabo </a:t>
            </a:r>
            <a:r>
              <a:rPr lang="es-ES" u="sng" dirty="0" smtClean="0"/>
              <a:t>evaluando los procesos operativos, contables, presupuestales y problemáticos</a:t>
            </a:r>
            <a:r>
              <a:rPr lang="es-ES" dirty="0" smtClean="0"/>
              <a:t>, cumplan en todos los aspectos significativos con las </a:t>
            </a:r>
            <a:r>
              <a:rPr lang="es-ES" u="sng" dirty="0" smtClean="0"/>
              <a:t>disposiciones legales normativas.</a:t>
            </a:r>
            <a:endParaRPr lang="es-ES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289" y="4875245"/>
            <a:ext cx="2788905" cy="19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</a:t>
            </a:r>
            <a:r>
              <a:rPr lang="es-ES" dirty="0" smtClean="0"/>
              <a:t>400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52781"/>
            <a:ext cx="8825659" cy="3945277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Principios Fundamentales de la Auditoría de Cumplimiento:</a:t>
            </a:r>
          </a:p>
          <a:p>
            <a:pPr algn="just">
              <a:buFont typeface="+mj-lt"/>
              <a:buAutoNum type="arabicPeriod"/>
            </a:pPr>
            <a:r>
              <a:rPr lang="es-ES" dirty="0" smtClean="0"/>
              <a:t>Marco para la Auditoría de Cumplimiento.</a:t>
            </a:r>
          </a:p>
          <a:p>
            <a:pPr algn="just">
              <a:buFont typeface="+mj-lt"/>
              <a:buAutoNum type="arabicPeriod"/>
            </a:pPr>
            <a:r>
              <a:rPr lang="es-ES" dirty="0" smtClean="0"/>
              <a:t>Elementos de la Auditoría de Cumplimiento.</a:t>
            </a:r>
          </a:p>
          <a:p>
            <a:pPr algn="just">
              <a:buFont typeface="+mj-lt"/>
              <a:buAutoNum type="arabicPeriod"/>
            </a:pPr>
            <a:r>
              <a:rPr lang="es-ES" dirty="0" smtClean="0"/>
              <a:t>Principios de la Auditoría de Cumplimiento.</a:t>
            </a:r>
          </a:p>
          <a:p>
            <a:pPr algn="just"/>
            <a:r>
              <a:rPr lang="es-ES" b="1" dirty="0" smtClean="0"/>
              <a:t>Disposiciones Legales Normativas</a:t>
            </a:r>
            <a:r>
              <a:rPr lang="es-ES" dirty="0" smtClean="0"/>
              <a:t>: </a:t>
            </a:r>
          </a:p>
          <a:p>
            <a:pPr algn="just"/>
            <a:r>
              <a:rPr lang="es-ES" dirty="0" smtClean="0"/>
              <a:t>Son el elemento más importante de la Auditoría de Cumplimento, ya que la estructura y contenido de estas, dan forma a los criterios de Auditoría y son la base para saber cómo debe proceder bajo un acuerdo específico. </a:t>
            </a:r>
          </a:p>
          <a:p>
            <a:pPr algn="just"/>
            <a:r>
              <a:rPr lang="es-ES" dirty="0" smtClean="0"/>
              <a:t>Se deriva de las premisas básicas y de las decisiones del poder legislativo pero pueden ser emitidas a un nivel inferior dentro de la misma estructura organizacional en sector público.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6" y="4294598"/>
            <a:ext cx="2275633" cy="25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400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32234"/>
            <a:ext cx="8825659" cy="406856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b="1" dirty="0"/>
              <a:t>P</a:t>
            </a:r>
            <a:r>
              <a:rPr lang="es-ES" b="1" dirty="0" smtClean="0"/>
              <a:t>artes de la Auditoría de Cumplimiento</a:t>
            </a:r>
          </a:p>
          <a:p>
            <a:pPr algn="just"/>
            <a:r>
              <a:rPr lang="es-ES" dirty="0"/>
              <a:t>La auditoría de cumplimiento se basa en una </a:t>
            </a:r>
            <a:r>
              <a:rPr lang="es-ES" u="sng" dirty="0"/>
              <a:t>relación tripartita </a:t>
            </a:r>
            <a:r>
              <a:rPr lang="es-ES" dirty="0"/>
              <a:t>en la cual el objetivo del </a:t>
            </a:r>
            <a:r>
              <a:rPr lang="es-ES" b="1" u="sng" dirty="0"/>
              <a:t>auditor</a:t>
            </a:r>
            <a:r>
              <a:rPr lang="es-ES" dirty="0"/>
              <a:t> es obtener evidencia suficiente, competente, pertinente y relevante a fin de poder expresar una conclusión que tenga como fin mejorar el grado de confianza de los </a:t>
            </a:r>
            <a:r>
              <a:rPr lang="es-ES" b="1" u="sng" dirty="0" smtClean="0"/>
              <a:t>destinatarios previstos</a:t>
            </a:r>
            <a:r>
              <a:rPr lang="es-ES" dirty="0" smtClean="0"/>
              <a:t>, </a:t>
            </a:r>
            <a:r>
              <a:rPr lang="es-ES" dirty="0"/>
              <a:t>e independientes del </a:t>
            </a:r>
            <a:r>
              <a:rPr lang="es-ES" b="1" u="sng" dirty="0"/>
              <a:t>ente público</a:t>
            </a:r>
            <a:r>
              <a:rPr lang="es-ES" b="1" dirty="0"/>
              <a:t> </a:t>
            </a:r>
            <a:r>
              <a:rPr lang="es-ES" dirty="0"/>
              <a:t>auditado, sobre la evaluación del objeto en cuestión respecto a los criterios definidos</a:t>
            </a:r>
            <a:r>
              <a:rPr lang="es-ES" dirty="0" smtClean="0"/>
              <a:t>.</a:t>
            </a:r>
          </a:p>
          <a:p>
            <a:pPr algn="just"/>
            <a:r>
              <a:rPr lang="es-ES" b="1" dirty="0" smtClean="0"/>
              <a:t>Principios Generales de la Auditoría de Cumplimiento:</a:t>
            </a:r>
          </a:p>
          <a:p>
            <a:pPr algn="just">
              <a:buFont typeface="+mj-lt"/>
              <a:buAutoNum type="arabicPeriod"/>
            </a:pPr>
            <a:r>
              <a:rPr lang="es-ES" dirty="0"/>
              <a:t>Juicio y escepticismo </a:t>
            </a:r>
            <a:r>
              <a:rPr lang="es-ES" dirty="0" smtClean="0"/>
              <a:t>profesional</a:t>
            </a:r>
          </a:p>
          <a:p>
            <a:pPr lvl="0" algn="just">
              <a:buFont typeface="+mj-lt"/>
              <a:buAutoNum type="arabicPeriod"/>
            </a:pPr>
            <a:r>
              <a:rPr lang="es-MX" dirty="0"/>
              <a:t>Control de calidad</a:t>
            </a:r>
          </a:p>
          <a:p>
            <a:pPr algn="just">
              <a:buFont typeface="+mj-lt"/>
              <a:buAutoNum type="arabicPeriod"/>
            </a:pPr>
            <a:r>
              <a:rPr lang="es-ES" dirty="0"/>
              <a:t>Gestión y habilidades del equipo de auditoría</a:t>
            </a:r>
          </a:p>
          <a:p>
            <a:pPr algn="just">
              <a:buFont typeface="+mj-lt"/>
              <a:buAutoNum type="arabicPeriod"/>
            </a:pPr>
            <a:r>
              <a:rPr lang="es-ES" dirty="0"/>
              <a:t>Riesgo de auditoría</a:t>
            </a:r>
          </a:p>
          <a:p>
            <a:pPr algn="just">
              <a:buFont typeface="+mj-lt"/>
              <a:buAutoNum type="arabicPeriod"/>
            </a:pPr>
            <a:r>
              <a:rPr lang="es-ES" dirty="0"/>
              <a:t>Importancia relativa</a:t>
            </a:r>
          </a:p>
          <a:p>
            <a:pPr algn="just">
              <a:buFont typeface="+mj-lt"/>
              <a:buAutoNum type="arabicPeriod"/>
            </a:pPr>
            <a:r>
              <a:rPr lang="es-ES" dirty="0"/>
              <a:t>Documentación</a:t>
            </a:r>
          </a:p>
          <a:p>
            <a:pPr algn="just">
              <a:buFont typeface="+mj-lt"/>
              <a:buAutoNum type="arabicPeriod"/>
            </a:pPr>
            <a:r>
              <a:rPr lang="es-ES" dirty="0" smtClean="0"/>
              <a:t>Comunicación.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605" y="4000500"/>
            <a:ext cx="25812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4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400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Principios relacionados con el proceso de la Auditoría</a:t>
            </a:r>
            <a:r>
              <a:rPr lang="es-ES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Planeación.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Evidencia de la Auditoría.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Elaboración del informe.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Seguimiento.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44" y="3021964"/>
            <a:ext cx="5029467" cy="37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DEL TEMA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smtClean="0"/>
              <a:t>Introducción.</a:t>
            </a:r>
          </a:p>
          <a:p>
            <a:r>
              <a:rPr lang="es-ES" sz="3200" dirty="0" smtClean="0"/>
              <a:t>Reuniones plenarias del Sistema Nacional de Fiscalización.</a:t>
            </a:r>
          </a:p>
          <a:p>
            <a:r>
              <a:rPr lang="es-ES" sz="3200" dirty="0" smtClean="0"/>
              <a:t>Desarrollo de las Normas Profesionales de Auditoría del Sistema Nacional de Fiscalización.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19" y="4623298"/>
            <a:ext cx="2322438" cy="22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400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s-MX" sz="1700" b="1" dirty="0" smtClean="0"/>
              <a:t>Los </a:t>
            </a:r>
            <a:r>
              <a:rPr lang="es-MX" sz="1700" b="1" dirty="0"/>
              <a:t>informes de las auditorías de cumplimiento deben incluir los siguientes elementos:</a:t>
            </a:r>
          </a:p>
          <a:p>
            <a:pPr algn="just">
              <a:defRPr/>
            </a:pPr>
            <a:endParaRPr lang="es-MX" sz="1700" dirty="0"/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sz="1700" dirty="0" smtClean="0"/>
              <a:t>Título;                                                                                    </a:t>
            </a:r>
            <a:endParaRPr lang="es-MX" sz="1700" dirty="0"/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sz="1700" dirty="0" smtClean="0"/>
              <a:t>Destinatario;</a:t>
            </a:r>
            <a:endParaRPr lang="es-MX" sz="1700" dirty="0"/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sz="1700" dirty="0" smtClean="0"/>
              <a:t>Antecedentes;</a:t>
            </a:r>
            <a:endParaRPr lang="es-MX" sz="1700" dirty="0"/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sz="1700" dirty="0" smtClean="0"/>
              <a:t>Alcance;</a:t>
            </a:r>
            <a:endParaRPr lang="es-MX" sz="1700" dirty="0"/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sz="1700" dirty="0"/>
              <a:t>Identificación o descripción del </a:t>
            </a:r>
            <a:r>
              <a:rPr lang="es-MX" sz="1700" dirty="0" smtClean="0"/>
              <a:t>objeto;</a:t>
            </a:r>
            <a:endParaRPr lang="es-MX" sz="1700" dirty="0"/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sz="1700" dirty="0"/>
              <a:t>Criterios de </a:t>
            </a:r>
            <a:r>
              <a:rPr lang="es-MX" sz="1700" dirty="0" smtClean="0"/>
              <a:t>selección;</a:t>
            </a:r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693915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3, NPASNF Nº 400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  <a:defRPr/>
            </a:pPr>
            <a:r>
              <a:rPr lang="es-MX" sz="1700" dirty="0" smtClean="0"/>
              <a:t>7. Identificación </a:t>
            </a:r>
            <a:r>
              <a:rPr lang="es-MX" sz="1700" dirty="0"/>
              <a:t>de las normas de auditoría aplicadas al realizar el trabajo;</a:t>
            </a:r>
          </a:p>
          <a:p>
            <a:pPr marL="0" indent="0" algn="just">
              <a:buNone/>
              <a:defRPr/>
            </a:pPr>
            <a:r>
              <a:rPr lang="es-MX" sz="1700" dirty="0" smtClean="0"/>
              <a:t>8. Procedimientos </a:t>
            </a:r>
            <a:r>
              <a:rPr lang="es-MX" sz="1700" dirty="0"/>
              <a:t>de auditoría;</a:t>
            </a:r>
          </a:p>
          <a:p>
            <a:pPr marL="0" indent="0" algn="just">
              <a:buNone/>
              <a:defRPr/>
            </a:pPr>
            <a:r>
              <a:rPr lang="es-MX" sz="1700" dirty="0" smtClean="0"/>
              <a:t>9. Resultados </a:t>
            </a:r>
            <a:r>
              <a:rPr lang="es-MX" sz="1700" dirty="0"/>
              <a:t>y conclusiones;</a:t>
            </a:r>
          </a:p>
          <a:p>
            <a:pPr marL="0" indent="0" algn="just">
              <a:buNone/>
              <a:defRPr/>
            </a:pPr>
            <a:r>
              <a:rPr lang="es-MX" sz="1700" dirty="0" smtClean="0"/>
              <a:t>10. Comentarios </a:t>
            </a:r>
            <a:r>
              <a:rPr lang="es-MX" sz="1700" dirty="0"/>
              <a:t>del ente público auditado (según proceda);</a:t>
            </a:r>
          </a:p>
          <a:p>
            <a:pPr marL="0" indent="0" algn="just">
              <a:buNone/>
              <a:defRPr/>
            </a:pPr>
            <a:r>
              <a:rPr lang="es-MX" sz="1700" dirty="0" smtClean="0"/>
              <a:t>11. Acciones </a:t>
            </a:r>
            <a:r>
              <a:rPr lang="es-MX" sz="1700" dirty="0"/>
              <a:t>o recomendaciones (según proceda</a:t>
            </a:r>
            <a:r>
              <a:rPr lang="es-MX" sz="1700" dirty="0" smtClean="0"/>
              <a:t>);</a:t>
            </a:r>
            <a:endParaRPr lang="es-MX" sz="1700" dirty="0"/>
          </a:p>
          <a:p>
            <a:pPr marL="0" indent="0" algn="just">
              <a:buNone/>
              <a:defRPr/>
            </a:pPr>
            <a:r>
              <a:rPr lang="es-MX" sz="1700" dirty="0" smtClean="0"/>
              <a:t>12. Fecha </a:t>
            </a:r>
            <a:r>
              <a:rPr lang="es-MX" sz="1700" dirty="0"/>
              <a:t>del </a:t>
            </a:r>
            <a:r>
              <a:rPr lang="es-MX" sz="1700" dirty="0" smtClean="0"/>
              <a:t>informe;</a:t>
            </a:r>
            <a:endParaRPr lang="es-MX" sz="1700" dirty="0"/>
          </a:p>
          <a:p>
            <a:pPr marL="0" indent="0" algn="just">
              <a:buNone/>
              <a:defRPr/>
            </a:pPr>
            <a:r>
              <a:rPr lang="es-MX" sz="1700" dirty="0" smtClean="0"/>
              <a:t>13. Firma.</a:t>
            </a:r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280218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 smtClean="0"/>
              <a:t>ANTECEDENTES DE LAS NORMAS PROFESIONALES DE AUDITORÍA DEL SISTEMA NACIONAL DE FISCALIZACIÓN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sz="2600" dirty="0" smtClean="0"/>
              <a:t>Estas normas están basadas en </a:t>
            </a:r>
            <a:r>
              <a:rPr lang="es-ES" sz="2600" u="sng" dirty="0" smtClean="0"/>
              <a:t>las Normas Internacionales de las Entidades Fiscalizadores Superiores</a:t>
            </a:r>
            <a:r>
              <a:rPr lang="es-ES" sz="2600" dirty="0" smtClean="0"/>
              <a:t>.</a:t>
            </a:r>
          </a:p>
          <a:p>
            <a:pPr algn="just"/>
            <a:r>
              <a:rPr lang="es-ES" sz="2600" dirty="0" smtClean="0"/>
              <a:t>En el 2010 se realizó una reunión plenaria en el Sistema Nacional de Fiscalización con la finalidad de </a:t>
            </a:r>
            <a:r>
              <a:rPr lang="es-ES" sz="2600" u="sng" dirty="0" smtClean="0"/>
              <a:t>homologar las Normas Nacionales de Auditoría al contexto naciona</a:t>
            </a:r>
            <a:r>
              <a:rPr lang="es-ES" sz="2600" dirty="0" smtClean="0"/>
              <a:t>l.</a:t>
            </a:r>
          </a:p>
          <a:p>
            <a:pPr algn="just"/>
            <a:r>
              <a:rPr lang="es-ES" sz="2600" dirty="0" smtClean="0"/>
              <a:t>En el 2014 se presentaron las </a:t>
            </a:r>
            <a:r>
              <a:rPr lang="es-ES" sz="2600" u="sng" dirty="0" smtClean="0"/>
              <a:t>Normas Profesionales de Auditoría del Sistema Nacional de Fiscalización</a:t>
            </a:r>
            <a:r>
              <a:rPr lang="es-ES" sz="2600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71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 smtClean="0"/>
              <a:t>DEFINICIÓN DE LAS NORMAS DE PROFESIONALES DE AUDITORÍA DEL SISTEMA NACIONAL DE FISCALIZACIÓN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000" dirty="0" smtClean="0"/>
              <a:t>Constituyen un </a:t>
            </a:r>
            <a:r>
              <a:rPr lang="es-ES" sz="2000" u="sng" dirty="0"/>
              <a:t>marco de referencia </a:t>
            </a:r>
            <a:r>
              <a:rPr lang="es-ES" sz="2000" dirty="0"/>
              <a:t>para la actuación </a:t>
            </a:r>
            <a:r>
              <a:rPr lang="es-ES" sz="2000" u="sng" dirty="0"/>
              <a:t>de los entes encargados de revisar la gestión de los recursos públicos</a:t>
            </a:r>
            <a:r>
              <a:rPr lang="es-ES" sz="2000" dirty="0"/>
              <a:t> y señalan líneas y directrices que contribuyen a las mejores prácticas en la materia.</a:t>
            </a:r>
          </a:p>
          <a:p>
            <a:pPr algn="just"/>
            <a:r>
              <a:rPr lang="es-ES" sz="2000" dirty="0" smtClean="0"/>
              <a:t>Su </a:t>
            </a:r>
            <a:r>
              <a:rPr lang="es-ES" sz="2000" dirty="0"/>
              <a:t>propósito es </a:t>
            </a:r>
            <a:r>
              <a:rPr lang="es-ES" sz="2000" u="sng" dirty="0"/>
              <a:t>garantizar la calidad de los servicios </a:t>
            </a:r>
            <a:r>
              <a:rPr lang="es-ES" sz="2000" dirty="0"/>
              <a:t>que los entes auditores rinden a la sociedad. </a:t>
            </a:r>
          </a:p>
          <a:p>
            <a:pPr algn="just"/>
            <a:r>
              <a:rPr lang="es-ES" sz="2000" dirty="0"/>
              <a:t>Son producto del acuerdo de los miembros del </a:t>
            </a:r>
            <a:r>
              <a:rPr lang="es-ES" sz="2000" u="sng" dirty="0"/>
              <a:t>Sistema Nacional de </a:t>
            </a:r>
            <a:r>
              <a:rPr lang="es-ES" sz="2000" u="sng" dirty="0" smtClean="0"/>
              <a:t>Fiscalización</a:t>
            </a:r>
            <a:r>
              <a:rPr lang="es-ES" sz="2000" dirty="0" smtClean="0"/>
              <a:t> </a:t>
            </a:r>
            <a:r>
              <a:rPr lang="es-ES" sz="2000" dirty="0"/>
              <a:t>(SNF) de adoptar normas de auditoría que permitan su </a:t>
            </a:r>
            <a:r>
              <a:rPr lang="es-ES" sz="2000" u="sng" dirty="0"/>
              <a:t>homologación con las mejores prácticas internacionales</a:t>
            </a:r>
            <a:r>
              <a:rPr lang="es-ES" sz="2000" dirty="0"/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592" y="4425687"/>
            <a:ext cx="1948665" cy="24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35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4707" y="1107232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CLASIFICACIÓN DE LAS NORMAS PROFESIONALES DE AUDITORÍA DEL SISTEMA NACIONAL DE </a:t>
            </a:r>
            <a:r>
              <a:rPr lang="es-ES" b="1" dirty="0" smtClean="0"/>
              <a:t>FISCALIZACIÓN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8454" y="2603500"/>
            <a:ext cx="419940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4256" y="2332234"/>
            <a:ext cx="21062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Normas Profesionales de Auditoría del Sistema Nacional de Fiscalización</a:t>
            </a:r>
          </a:p>
          <a:p>
            <a:r>
              <a:rPr lang="es-ES" sz="2400" dirty="0" smtClean="0"/>
              <a:t>(NPASNF)</a:t>
            </a:r>
            <a:endParaRPr lang="es-ES" sz="2400" dirty="0"/>
          </a:p>
        </p:txBody>
      </p:sp>
      <p:sp>
        <p:nvSpPr>
          <p:cNvPr id="5" name="Abrir llave 4"/>
          <p:cNvSpPr/>
          <p:nvPr/>
        </p:nvSpPr>
        <p:spPr>
          <a:xfrm>
            <a:off x="2568539" y="192672"/>
            <a:ext cx="729465" cy="6665327"/>
          </a:xfrm>
          <a:prstGeom prst="leftBrace">
            <a:avLst/>
          </a:prstGeom>
          <a:noFill/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616502" y="1012118"/>
            <a:ext cx="100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NIVEL 1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551004" y="2710858"/>
            <a:ext cx="100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NIVEL 2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616502" y="5432004"/>
            <a:ext cx="100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NIVEL 3</a:t>
            </a:r>
            <a:endParaRPr lang="es-ES" b="1" dirty="0"/>
          </a:p>
        </p:txBody>
      </p:sp>
      <p:sp>
        <p:nvSpPr>
          <p:cNvPr id="9" name="Abrir llave 8"/>
          <p:cNvSpPr/>
          <p:nvPr/>
        </p:nvSpPr>
        <p:spPr>
          <a:xfrm>
            <a:off x="4557871" y="813163"/>
            <a:ext cx="431515" cy="70891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4923887" y="913904"/>
            <a:ext cx="7286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NPASNF</a:t>
            </a:r>
            <a:r>
              <a:rPr lang="es-MX" sz="1200" b="1" dirty="0" smtClean="0"/>
              <a:t> </a:t>
            </a:r>
            <a:r>
              <a:rPr lang="es-MX" sz="1200" b="1" dirty="0"/>
              <a:t>No 1. Líneas básicas de fiscalización en México </a:t>
            </a:r>
            <a:endParaRPr lang="es-ES" sz="1600" b="1" dirty="0"/>
          </a:p>
        </p:txBody>
      </p:sp>
      <p:sp>
        <p:nvSpPr>
          <p:cNvPr id="11" name="Abrir llave 10"/>
          <p:cNvSpPr/>
          <p:nvPr/>
        </p:nvSpPr>
        <p:spPr>
          <a:xfrm>
            <a:off x="4562153" y="1571243"/>
            <a:ext cx="431515" cy="267198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4941867" y="1473894"/>
            <a:ext cx="72501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NPASNF </a:t>
            </a:r>
            <a:r>
              <a:rPr lang="es-MX" sz="1200" b="1" dirty="0" smtClean="0"/>
              <a:t>No 10. Principios de Autonomía de los Organismos auditores</a:t>
            </a:r>
            <a:endParaRPr lang="es-ES" sz="1200" b="1" dirty="0" smtClean="0"/>
          </a:p>
          <a:p>
            <a:r>
              <a:rPr lang="es-MX" sz="1200" b="1" dirty="0" smtClean="0"/>
              <a:t> </a:t>
            </a:r>
            <a:endParaRPr lang="es-ES" sz="1200" dirty="0" smtClean="0"/>
          </a:p>
          <a:p>
            <a:endParaRPr lang="es-MX" sz="1200" dirty="0" smtClean="0"/>
          </a:p>
          <a:p>
            <a:r>
              <a:rPr lang="es-MX" sz="1200" dirty="0" smtClean="0"/>
              <a:t>NPASNF</a:t>
            </a:r>
            <a:r>
              <a:rPr lang="es-MX" sz="1200" b="1" dirty="0" smtClean="0"/>
              <a:t> </a:t>
            </a:r>
            <a:r>
              <a:rPr lang="es-MX" sz="1200" b="1" dirty="0"/>
              <a:t>No </a:t>
            </a:r>
            <a:r>
              <a:rPr lang="es-MX" sz="1200" b="1" dirty="0" smtClean="0"/>
              <a:t>12. </a:t>
            </a:r>
            <a:r>
              <a:rPr lang="es-MX" sz="1200" b="1" dirty="0"/>
              <a:t>El valor y beneficios de la Auditoría del Sector Público</a:t>
            </a:r>
            <a:endParaRPr lang="es-ES" sz="1200" b="1" dirty="0"/>
          </a:p>
          <a:p>
            <a:r>
              <a:rPr lang="es-MX" sz="1200" dirty="0"/>
              <a:t> </a:t>
            </a:r>
            <a:endParaRPr lang="es-ES" sz="1200" dirty="0"/>
          </a:p>
          <a:p>
            <a:endParaRPr lang="es-MX" sz="1200" dirty="0" smtClean="0"/>
          </a:p>
          <a:p>
            <a:r>
              <a:rPr lang="es-MX" sz="1200" dirty="0" smtClean="0"/>
              <a:t>NPASNF </a:t>
            </a:r>
            <a:r>
              <a:rPr lang="es-MX" sz="1200" b="1" dirty="0"/>
              <a:t>No </a:t>
            </a:r>
            <a:r>
              <a:rPr lang="es-MX" sz="1200" b="1" dirty="0" smtClean="0"/>
              <a:t>20. </a:t>
            </a:r>
            <a:r>
              <a:rPr lang="es-MX" sz="1200" b="1" dirty="0"/>
              <a:t>Principios de Transparencia y Rendición de Cuentas</a:t>
            </a:r>
            <a:endParaRPr lang="es-ES" sz="1200" b="1" dirty="0"/>
          </a:p>
          <a:p>
            <a:r>
              <a:rPr lang="es-MX" sz="1200" dirty="0"/>
              <a:t> </a:t>
            </a:r>
            <a:endParaRPr lang="es-ES" sz="1200" dirty="0"/>
          </a:p>
          <a:p>
            <a:endParaRPr lang="es-MX" sz="1200" dirty="0" smtClean="0"/>
          </a:p>
          <a:p>
            <a:r>
              <a:rPr lang="es-MX" sz="1200" dirty="0" smtClean="0"/>
              <a:t>NPASNF </a:t>
            </a:r>
            <a:r>
              <a:rPr lang="es-MX" sz="1200" b="1" dirty="0"/>
              <a:t>No </a:t>
            </a:r>
            <a:r>
              <a:rPr lang="es-MX" sz="1200" b="1" dirty="0" smtClean="0"/>
              <a:t>30. </a:t>
            </a:r>
            <a:r>
              <a:rPr lang="es-MX" sz="1200" b="1" dirty="0"/>
              <a:t>Código de ética </a:t>
            </a:r>
            <a:endParaRPr lang="es-ES" sz="1200" b="1" dirty="0"/>
          </a:p>
          <a:p>
            <a:r>
              <a:rPr lang="es-MX" sz="1200" dirty="0"/>
              <a:t> </a:t>
            </a:r>
            <a:endParaRPr lang="es-ES" sz="1200" dirty="0"/>
          </a:p>
          <a:p>
            <a:endParaRPr lang="es-MX" sz="1200" dirty="0" smtClean="0"/>
          </a:p>
          <a:p>
            <a:r>
              <a:rPr lang="es-MX" sz="1200" dirty="0" smtClean="0"/>
              <a:t>NPASNF </a:t>
            </a:r>
            <a:r>
              <a:rPr lang="es-MX" sz="1200" b="1" dirty="0"/>
              <a:t>No </a:t>
            </a:r>
            <a:r>
              <a:rPr lang="es-MX" sz="1200" b="1" dirty="0" smtClean="0"/>
              <a:t>40. </a:t>
            </a:r>
            <a:r>
              <a:rPr lang="es-MX" sz="1200" b="1" dirty="0"/>
              <a:t>Control de Calidad para los Organismos </a:t>
            </a:r>
            <a:r>
              <a:rPr lang="es-MX" sz="1200" b="1" dirty="0" smtClean="0"/>
              <a:t>Auditores</a:t>
            </a:r>
            <a:endParaRPr lang="es-ES" sz="1600" b="1" dirty="0"/>
          </a:p>
        </p:txBody>
      </p:sp>
      <p:sp>
        <p:nvSpPr>
          <p:cNvPr id="13" name="Abrir llave 12"/>
          <p:cNvSpPr/>
          <p:nvPr/>
        </p:nvSpPr>
        <p:spPr>
          <a:xfrm>
            <a:off x="4582271" y="4417888"/>
            <a:ext cx="431515" cy="231168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4977826" y="4510549"/>
            <a:ext cx="7250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NPASNF </a:t>
            </a:r>
            <a:r>
              <a:rPr lang="es-MX" sz="1200" b="1" dirty="0"/>
              <a:t>No </a:t>
            </a:r>
            <a:r>
              <a:rPr lang="es-MX" sz="1200" b="1" dirty="0" smtClean="0"/>
              <a:t>100. </a:t>
            </a:r>
            <a:r>
              <a:rPr lang="es-MX" sz="1200" b="1" dirty="0"/>
              <a:t>Principios Fundamentales de </a:t>
            </a:r>
            <a:r>
              <a:rPr lang="es-MX" sz="1200" b="1" u="sng" dirty="0"/>
              <a:t>Auditoría del Sector </a:t>
            </a:r>
            <a:r>
              <a:rPr lang="es-MX" sz="1200" b="1" u="sng" dirty="0" smtClean="0"/>
              <a:t>Público</a:t>
            </a:r>
          </a:p>
          <a:p>
            <a:endParaRPr lang="es-ES" sz="1200" b="1" dirty="0"/>
          </a:p>
          <a:p>
            <a:r>
              <a:rPr lang="es-MX" sz="1200" dirty="0"/>
              <a:t> </a:t>
            </a:r>
            <a:endParaRPr lang="es-ES" sz="1200" dirty="0"/>
          </a:p>
          <a:p>
            <a:r>
              <a:rPr lang="es-MX" sz="1200" dirty="0" smtClean="0"/>
              <a:t>NPASNF </a:t>
            </a:r>
            <a:r>
              <a:rPr lang="es-MX" sz="1200" b="1" dirty="0"/>
              <a:t>No </a:t>
            </a:r>
            <a:r>
              <a:rPr lang="es-MX" sz="1200" b="1" dirty="0" smtClean="0"/>
              <a:t>200. </a:t>
            </a:r>
            <a:r>
              <a:rPr lang="es-MX" sz="1200" b="1" dirty="0"/>
              <a:t>Principios F</a:t>
            </a:r>
            <a:r>
              <a:rPr lang="es-MX" sz="1200" b="1" dirty="0" smtClean="0"/>
              <a:t>undamentales </a:t>
            </a:r>
            <a:r>
              <a:rPr lang="es-MX" sz="1200" b="1" dirty="0"/>
              <a:t>de </a:t>
            </a:r>
            <a:r>
              <a:rPr lang="es-MX" sz="1200" b="1" u="sng" dirty="0"/>
              <a:t>Auditoría Financiera</a:t>
            </a:r>
            <a:endParaRPr lang="es-ES" sz="1200" b="1" u="sng" dirty="0"/>
          </a:p>
          <a:p>
            <a:r>
              <a:rPr lang="es-MX" sz="1200" dirty="0"/>
              <a:t> </a:t>
            </a:r>
            <a:endParaRPr lang="es-ES" sz="1200" dirty="0"/>
          </a:p>
          <a:p>
            <a:endParaRPr lang="es-MX" sz="1200" dirty="0" smtClean="0"/>
          </a:p>
          <a:p>
            <a:r>
              <a:rPr lang="es-MX" sz="1200" dirty="0" smtClean="0"/>
              <a:t>NPASNF </a:t>
            </a:r>
            <a:r>
              <a:rPr lang="es-MX" sz="1200" b="1" dirty="0"/>
              <a:t>No </a:t>
            </a:r>
            <a:r>
              <a:rPr lang="es-MX" sz="1200" b="1" dirty="0" smtClean="0"/>
              <a:t>300. </a:t>
            </a:r>
            <a:r>
              <a:rPr lang="es-MX" sz="1200" b="1" dirty="0"/>
              <a:t>Principios fundamentales de </a:t>
            </a:r>
            <a:r>
              <a:rPr lang="es-MX" sz="1200" b="1" u="sng" dirty="0"/>
              <a:t>Auditoría de Desempeño</a:t>
            </a:r>
            <a:endParaRPr lang="es-ES" sz="1200" b="1" u="sng" dirty="0"/>
          </a:p>
          <a:p>
            <a:endParaRPr lang="es-MX" sz="1200" u="sng" dirty="0" smtClean="0"/>
          </a:p>
          <a:p>
            <a:r>
              <a:rPr lang="es-MX" sz="1200" dirty="0"/>
              <a:t> </a:t>
            </a:r>
            <a:endParaRPr lang="es-ES" sz="1200" dirty="0"/>
          </a:p>
          <a:p>
            <a:r>
              <a:rPr lang="es-MX" sz="1200" dirty="0" smtClean="0"/>
              <a:t>NPASNF </a:t>
            </a:r>
            <a:r>
              <a:rPr lang="es-MX" sz="1200" b="1" dirty="0"/>
              <a:t>No </a:t>
            </a:r>
            <a:r>
              <a:rPr lang="es-MX" sz="1200" b="1" dirty="0" smtClean="0"/>
              <a:t>400. </a:t>
            </a:r>
            <a:r>
              <a:rPr lang="es-MX" sz="1200" b="1" dirty="0"/>
              <a:t>Principios fundamentales de </a:t>
            </a:r>
            <a:r>
              <a:rPr lang="es-MX" sz="1200" b="1" u="sng" dirty="0"/>
              <a:t>Auditoría de Cumplimiento</a:t>
            </a:r>
            <a:endParaRPr lang="es-ES" sz="1200" b="1" u="sng" dirty="0"/>
          </a:p>
        </p:txBody>
      </p:sp>
    </p:spTree>
    <p:extLst>
      <p:ext uri="{BB962C8B-B14F-4D97-AF65-F5344CB8AC3E}">
        <p14:creationId xmlns:p14="http://schemas.microsoft.com/office/powerpoint/2010/main" val="34072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NIVEL 1, </a:t>
            </a:r>
            <a:r>
              <a:rPr lang="es-ES" dirty="0"/>
              <a:t>NPASNF Nº </a:t>
            </a:r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sz="2000" b="1" dirty="0" smtClean="0"/>
              <a:t>EL NIVEL 1 </a:t>
            </a:r>
            <a:r>
              <a:rPr lang="es-ES" sz="2000" dirty="0" smtClean="0"/>
              <a:t>de las Normas Profesionales de Auditoría del Sistema Nacional de Fiscalización se integra por la norma siguiente:</a:t>
            </a:r>
          </a:p>
          <a:p>
            <a:pPr algn="just"/>
            <a:r>
              <a:rPr lang="es-ES" sz="2000" b="1" u="sng" dirty="0" smtClean="0"/>
              <a:t>NPASNF NO. 1 LÍNEAS BÁSICAS DE FISCALIZACIÓN EN MÉXICO</a:t>
            </a:r>
          </a:p>
          <a:p>
            <a:pPr marL="0" indent="0" algn="just">
              <a:buNone/>
            </a:pPr>
            <a:r>
              <a:rPr lang="es-ES" sz="2000" b="1" dirty="0" smtClean="0"/>
              <a:t>     </a:t>
            </a:r>
            <a:r>
              <a:rPr lang="es-ES" sz="2000" dirty="0" smtClean="0"/>
              <a:t>El propósito de esta norma es determinar las </a:t>
            </a:r>
            <a:r>
              <a:rPr lang="es-ES" sz="2000" u="sng" dirty="0" smtClean="0"/>
              <a:t>bases generales </a:t>
            </a:r>
            <a:r>
              <a:rPr lang="es-ES" sz="2000" dirty="0" smtClean="0"/>
              <a:t>sobre las 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cuales habrá de desempeñarse </a:t>
            </a:r>
            <a:r>
              <a:rPr lang="es-ES" sz="2000" u="sng" dirty="0"/>
              <a:t>l</a:t>
            </a:r>
            <a:r>
              <a:rPr lang="es-ES" sz="2000" u="sng" dirty="0" smtClean="0"/>
              <a:t>a labor fiscalizadora</a:t>
            </a:r>
            <a:r>
              <a:rPr lang="es-ES" sz="2000" dirty="0" smtClean="0"/>
              <a:t>.</a:t>
            </a:r>
            <a:endParaRPr lang="es-ES" sz="2000" b="1" dirty="0" smtClean="0"/>
          </a:p>
          <a:p>
            <a:pPr algn="just"/>
            <a:r>
              <a:rPr lang="es-ES" sz="2000" u="sng" dirty="0" smtClean="0"/>
              <a:t>Generalidades</a:t>
            </a:r>
            <a:r>
              <a:rPr lang="es-ES" sz="2000" dirty="0" smtClean="0"/>
              <a:t>:</a:t>
            </a:r>
          </a:p>
          <a:p>
            <a:pPr marL="0" indent="0" algn="just">
              <a:buNone/>
            </a:pPr>
            <a:r>
              <a:rPr lang="es-ES" sz="2000" dirty="0" smtClean="0"/>
              <a:t>     1. Finalidad de labor fiscalizadora.</a:t>
            </a:r>
          </a:p>
          <a:p>
            <a:pPr marL="0" indent="0" algn="just">
              <a:buNone/>
            </a:pPr>
            <a:r>
              <a:rPr lang="es-ES" sz="2000" dirty="0" smtClean="0"/>
              <a:t>     2. Fiscalización previa y posterior. </a:t>
            </a:r>
          </a:p>
          <a:p>
            <a:pPr marL="0" indent="0" algn="just">
              <a:buNone/>
            </a:pPr>
            <a:r>
              <a:rPr lang="es-ES" sz="2000" dirty="0" smtClean="0"/>
              <a:t>     3. Auditoría Interna y Externa.</a:t>
            </a:r>
          </a:p>
          <a:p>
            <a:pPr marL="0" indent="0" algn="just">
              <a:buNone/>
            </a:pPr>
            <a:r>
              <a:rPr lang="es-ES" sz="2000" dirty="0" smtClean="0"/>
              <a:t>     4. Tipos de Auditorías.</a:t>
            </a:r>
          </a:p>
          <a:p>
            <a:pPr marL="0" indent="0">
              <a:buNone/>
            </a:pPr>
            <a:endParaRPr lang="es-ES" sz="2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452" y="5175358"/>
            <a:ext cx="1572904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14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03952" y="2754816"/>
            <a:ext cx="2272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Tipos de Auditorías NPASNF No. 1 </a:t>
            </a:r>
          </a:p>
        </p:txBody>
      </p:sp>
      <p:sp>
        <p:nvSpPr>
          <p:cNvPr id="5" name="Abrir llave 4"/>
          <p:cNvSpPr/>
          <p:nvPr/>
        </p:nvSpPr>
        <p:spPr>
          <a:xfrm>
            <a:off x="3083960" y="724797"/>
            <a:ext cx="842481" cy="52603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498368" y="842480"/>
            <a:ext cx="194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Auditorías Financieras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98368" y="3133616"/>
            <a:ext cx="194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Auditorías </a:t>
            </a:r>
            <a:r>
              <a:rPr lang="es-ES" dirty="0" smtClean="0"/>
              <a:t>de Desempeño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498368" y="5101586"/>
            <a:ext cx="194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Auditorías </a:t>
            </a:r>
            <a:r>
              <a:rPr lang="es-ES" dirty="0" smtClean="0"/>
              <a:t>de Cumplimiento</a:t>
            </a:r>
            <a:endParaRPr lang="es-ES" dirty="0"/>
          </a:p>
        </p:txBody>
      </p:sp>
      <p:sp>
        <p:nvSpPr>
          <p:cNvPr id="10" name="Abrir llave 9"/>
          <p:cNvSpPr/>
          <p:nvPr/>
        </p:nvSpPr>
        <p:spPr>
          <a:xfrm>
            <a:off x="6164495" y="19406"/>
            <a:ext cx="380144" cy="22918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Abrir llave 10"/>
          <p:cNvSpPr/>
          <p:nvPr/>
        </p:nvSpPr>
        <p:spPr>
          <a:xfrm>
            <a:off x="6174770" y="2445250"/>
            <a:ext cx="380144" cy="21577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brir llave 11"/>
          <p:cNvSpPr/>
          <p:nvPr/>
        </p:nvSpPr>
        <p:spPr>
          <a:xfrm>
            <a:off x="6164495" y="4736387"/>
            <a:ext cx="380144" cy="18342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6760396" y="431985"/>
            <a:ext cx="4897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</a:rPr>
              <a:t>Son evaluaciones independientes, reflejadas en una opinión con garantías razonables de la situación financiera de un ente, se presentan fielmente de acuerdo al </a:t>
            </a:r>
            <a:r>
              <a:rPr lang="es-ES" u="sng" dirty="0" smtClean="0">
                <a:solidFill>
                  <a:schemeClr val="bg1"/>
                </a:solidFill>
              </a:rPr>
              <a:t>Marco de Información Financiera</a:t>
            </a:r>
            <a:r>
              <a:rPr lang="es-ES" dirty="0" smtClean="0">
                <a:solidFill>
                  <a:schemeClr val="bg1"/>
                </a:solidFill>
              </a:rPr>
              <a:t>. (LGCG)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760396" y="2789265"/>
            <a:ext cx="4897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Son el examen de la </a:t>
            </a:r>
            <a:r>
              <a:rPr lang="es-ES" u="sng" dirty="0"/>
              <a:t>economía, eficiencia y eficacia</a:t>
            </a:r>
            <a:r>
              <a:rPr lang="es-ES" dirty="0"/>
              <a:t> de la administración pública y los programas gubernamentales, cubren </a:t>
            </a:r>
            <a:r>
              <a:rPr lang="es-ES" u="sng" dirty="0"/>
              <a:t>operaciones financieras específicas</a:t>
            </a:r>
            <a:r>
              <a:rPr lang="es-ES" dirty="0"/>
              <a:t> y todo tipo de actividades gubernamental.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760396" y="4726111"/>
            <a:ext cx="4897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Buscan determinar en qué medida el ente auditado ha </a:t>
            </a:r>
            <a:r>
              <a:rPr lang="es-ES" u="sng" dirty="0"/>
              <a:t>observado las leyes, reglamentos, las políticas</a:t>
            </a:r>
            <a:r>
              <a:rPr lang="es-ES" dirty="0"/>
              <a:t> y otras disposiciones.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6865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917</TotalTime>
  <Words>2390</Words>
  <Application>Microsoft Office PowerPoint</Application>
  <PresentationFormat>Panorámica</PresentationFormat>
  <Paragraphs>314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Calibri</vt:lpstr>
      <vt:lpstr>Century Gothic</vt:lpstr>
      <vt:lpstr>Wingdings 3</vt:lpstr>
      <vt:lpstr>Sala de reuniones Ion</vt:lpstr>
      <vt:lpstr>Normas Profesionales de Auditoría del Sistema Nacional de Fiscalización</vt:lpstr>
      <vt:lpstr>PROPOSITO</vt:lpstr>
      <vt:lpstr>DESARROLLO DEL TEMA</vt:lpstr>
      <vt:lpstr>ANTECEDENTES DE LAS NORMAS PROFESIONALES DE AUDITORÍA DEL SISTEMA NACIONAL DE FISCALIZACIÓN</vt:lpstr>
      <vt:lpstr>DEFINICIÓN DE LAS NORMAS DE PROFESIONALES DE AUDITORÍA DEL SISTEMA NACIONAL DE FISCALIZACIÓN</vt:lpstr>
      <vt:lpstr>CLASIFICACIÓN DE LAS NORMAS PROFESIONALES DE AUDITORÍA DEL SISTEMA NACIONAL DE FISCALIZACIÓN </vt:lpstr>
      <vt:lpstr>Presentación de PowerPoint</vt:lpstr>
      <vt:lpstr>NIVEL 1, NPASNF Nº 1</vt:lpstr>
      <vt:lpstr>Presentación de PowerPoint</vt:lpstr>
      <vt:lpstr>Presentación de PowerPoint</vt:lpstr>
      <vt:lpstr>NIVEL 2, NPASNF Nº 10</vt:lpstr>
      <vt:lpstr>NIVEL 2, NPASNF Nº 12</vt:lpstr>
      <vt:lpstr>NIVEL 2, NPASNF Nº 20</vt:lpstr>
      <vt:lpstr>NIVEL 2, NPASNF Nº 30</vt:lpstr>
      <vt:lpstr>NIVEL 2, NPASNF Nº 40</vt:lpstr>
      <vt:lpstr>NIVEL 3, NPASNF Nº 100</vt:lpstr>
      <vt:lpstr>NIVEL 3, NPASNF Nº 100</vt:lpstr>
      <vt:lpstr>NIVEL 3, NPASNF Nº 100</vt:lpstr>
      <vt:lpstr>PRINCIPIOS GENERALES DE AUDITORÍA GUBERNAMENTAL QUE TIENEN LAS NORMAS DEL NIVEL 3 </vt:lpstr>
      <vt:lpstr>NIVEL 3, NPASNF Nº 200</vt:lpstr>
      <vt:lpstr>NIVEL 3, NPASNF Nº 200</vt:lpstr>
      <vt:lpstr>NIVEL 3, NPASNF Nº 200</vt:lpstr>
      <vt:lpstr>NIVEL 3, NPASNF Nº 300</vt:lpstr>
      <vt:lpstr>NIVEL 3, NPASNF Nº 300</vt:lpstr>
      <vt:lpstr>NIVEL 3, NPASNF Nº 300</vt:lpstr>
      <vt:lpstr>NIVEL 3, NPASNF Nº 400</vt:lpstr>
      <vt:lpstr>NIVEL 3, NPASNF Nº 400</vt:lpstr>
      <vt:lpstr>NIVEL 3, NPASNF Nº 400</vt:lpstr>
      <vt:lpstr>NIVEL 3, NPASNF Nº 400</vt:lpstr>
      <vt:lpstr>NIVEL 3, NPASNF Nº 400</vt:lpstr>
      <vt:lpstr>NIVEL 3, NPASNF Nº 400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Profesionales de Auditoría del Sistema Nacional de Fiscalización</dc:title>
  <dc:creator>a</dc:creator>
  <cp:lastModifiedBy>a</cp:lastModifiedBy>
  <cp:revision>189</cp:revision>
  <cp:lastPrinted>2018-04-27T15:18:54Z</cp:lastPrinted>
  <dcterms:created xsi:type="dcterms:W3CDTF">2018-04-27T14:56:36Z</dcterms:created>
  <dcterms:modified xsi:type="dcterms:W3CDTF">2018-10-30T01:54:59Z</dcterms:modified>
</cp:coreProperties>
</file>