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6" r:id="rId2"/>
    <p:sldId id="257" r:id="rId3"/>
    <p:sldId id="258" r:id="rId4"/>
    <p:sldId id="259" r:id="rId5"/>
    <p:sldId id="280" r:id="rId6"/>
    <p:sldId id="282" r:id="rId7"/>
    <p:sldId id="283" r:id="rId8"/>
    <p:sldId id="264" r:id="rId9"/>
    <p:sldId id="265" r:id="rId10"/>
    <p:sldId id="266" r:id="rId11"/>
    <p:sldId id="270" r:id="rId12"/>
    <p:sldId id="262" r:id="rId13"/>
    <p:sldId id="273" r:id="rId14"/>
    <p:sldId id="274" r:id="rId15"/>
    <p:sldId id="275" r:id="rId16"/>
    <p:sldId id="276" r:id="rId17"/>
    <p:sldId id="278" r:id="rId18"/>
    <p:sldId id="277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EE60C6-A538-404D-9238-BC6F92C783BE}" type="datetimeFigureOut">
              <a:rPr lang="es-MX" smtClean="0"/>
              <a:pPr/>
              <a:t>18/08/2017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570318-7CD5-4880-90B1-DBF8836DE46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5085184"/>
            <a:ext cx="6400800" cy="622920"/>
          </a:xfrm>
        </p:spPr>
        <p:txBody>
          <a:bodyPr>
            <a:normAutofit/>
          </a:bodyPr>
          <a:lstStyle/>
          <a:p>
            <a:pPr algn="r"/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Morelia, Michoacán, AGOSTO 2017</a:t>
            </a:r>
            <a:endParaRPr lang="es-MX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67826" y="2764340"/>
            <a:ext cx="8496944" cy="1824608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Adquisiciones, Arrendamientos y Prestación de Servicios, relacionados con Bienes Muebles e Inmuebles</a:t>
            </a:r>
            <a:endParaRPr lang="es-MX" sz="2800" b="1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13" name="12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96" y="476672"/>
            <a:ext cx="5942330" cy="1458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469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99532"/>
            <a:ext cx="8496944" cy="48817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800" b="1" dirty="0"/>
              <a:t>Título </a:t>
            </a:r>
            <a:r>
              <a:rPr lang="es-MX" sz="2800" b="1" dirty="0" smtClean="0"/>
              <a:t>Cuarto</a:t>
            </a:r>
            <a:endParaRPr lang="es-MX" sz="2800" b="1" dirty="0"/>
          </a:p>
          <a:p>
            <a:pPr marL="0" indent="0" algn="ctr">
              <a:buNone/>
            </a:pPr>
            <a:r>
              <a:rPr lang="es-MX" sz="2800" b="1" dirty="0"/>
              <a:t>Capítulo I. </a:t>
            </a:r>
            <a:r>
              <a:rPr lang="es-MX" sz="2800" b="1" dirty="0" smtClean="0"/>
              <a:t>De La Adjudicación Directa</a:t>
            </a:r>
            <a:endParaRPr lang="es-MX" sz="2800" b="1" dirty="0"/>
          </a:p>
          <a:p>
            <a:pPr marL="0" indent="0" algn="just">
              <a:spcBef>
                <a:spcPts val="0"/>
              </a:spcBef>
              <a:buNone/>
            </a:pPr>
            <a:endParaRPr lang="es-MX" sz="5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s-MX" sz="2000" b="1" dirty="0" smtClean="0"/>
          </a:p>
          <a:p>
            <a:pPr algn="just">
              <a:spcBef>
                <a:spcPts val="1000"/>
              </a:spcBef>
            </a:pPr>
            <a:r>
              <a:rPr lang="es-MX" sz="1600" b="1" dirty="0" smtClean="0"/>
              <a:t>Artículo 19.- </a:t>
            </a:r>
            <a:r>
              <a:rPr lang="es-MX" sz="1600" dirty="0" smtClean="0"/>
              <a:t>El monto máximo autorizado para que los entes públicos puedan llevar a cabo Adjudicación Directa, es de $349,9999.99 (Trescientos cuarenta y nueve mil, novecientos noventa y nueve pesos 00/100M.N.). Más I.V.A  por partida presupuestal, Los Entes Públicos podrán solicitar al CADPE la autorización para realizar adquisiciones a través del procedimiento de adjudicación directa, siempre que el monto no sea superior a $349,999.99 más IVA, por partida presupuestal en el ejercicio fiscal 2017.</a:t>
            </a:r>
          </a:p>
          <a:p>
            <a:pPr algn="just">
              <a:spcBef>
                <a:spcPts val="1000"/>
              </a:spcBef>
            </a:pPr>
            <a:r>
              <a:rPr lang="es-MX" sz="1600" dirty="0" smtClean="0"/>
              <a:t>Procederá la adjudicación directa siempre que el importe de la operación no exceda del monto máximo previsto en el párrafo anterior y las operaciones no se hayan fraccionado.</a:t>
            </a:r>
          </a:p>
          <a:p>
            <a:pPr algn="just">
              <a:spcBef>
                <a:spcPts val="1000"/>
              </a:spcBef>
            </a:pPr>
            <a:r>
              <a:rPr lang="es-MX" sz="1600" dirty="0" smtClean="0"/>
              <a:t>Se considera que se ha fraccionado una operación, cuando en el mismo ejercicio fiscal se realizan diferentes compras, que correspondan a la misma rama de la actividad económica respectiva y que su importe total rebasa el monto máximo autorizado para la AD.</a:t>
            </a:r>
            <a:endParaRPr lang="es-MX" sz="16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s-MX" sz="20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9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3528" y="1483052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Título </a:t>
            </a:r>
            <a:r>
              <a:rPr lang="es-MX" sz="2400" b="1" dirty="0" smtClean="0"/>
              <a:t>Cuarto “Montos”</a:t>
            </a:r>
          </a:p>
          <a:p>
            <a:pPr algn="ctr"/>
            <a:r>
              <a:rPr lang="es-MX" sz="2400" b="1" dirty="0" smtClean="0"/>
              <a:t>Capítulo III. De la Licitación Pública</a:t>
            </a:r>
          </a:p>
          <a:p>
            <a:pPr algn="ctr"/>
            <a:endParaRPr lang="es-MX" sz="2800" b="1" dirty="0"/>
          </a:p>
          <a:p>
            <a:pPr algn="just"/>
            <a:endParaRPr lang="es-MX" sz="2000" b="1" dirty="0" smtClean="0"/>
          </a:p>
          <a:p>
            <a:pPr algn="just"/>
            <a:endParaRPr lang="es-MX" sz="2000" b="1" dirty="0"/>
          </a:p>
          <a:p>
            <a:pPr algn="just"/>
            <a:endParaRPr lang="es-MX" sz="2000" b="1" dirty="0" smtClean="0"/>
          </a:p>
          <a:p>
            <a:pPr algn="just"/>
            <a:endParaRPr lang="es-MX" sz="2000" b="1" dirty="0" smtClean="0"/>
          </a:p>
          <a:p>
            <a:pPr algn="just"/>
            <a:endParaRPr lang="es-MX" sz="2000" b="1" dirty="0" smtClean="0"/>
          </a:p>
          <a:p>
            <a:pPr algn="just"/>
            <a:r>
              <a:rPr lang="es-MX" sz="2000" b="1" dirty="0" smtClean="0"/>
              <a:t>Artículo 17.”…</a:t>
            </a:r>
            <a:r>
              <a:rPr lang="es-MX" sz="2000" dirty="0" smtClean="0"/>
              <a:t>Los </a:t>
            </a:r>
            <a:r>
              <a:rPr lang="es-MX" sz="2000" dirty="0"/>
              <a:t>Entes Públicos podrán solicitar al CADPE </a:t>
            </a:r>
            <a:r>
              <a:rPr lang="es-MX" sz="2000" dirty="0" smtClean="0"/>
              <a:t>las adjudicaciones </a:t>
            </a:r>
            <a:r>
              <a:rPr lang="es-MX" sz="2000" dirty="0"/>
              <a:t>y la contratación de servicios mediante </a:t>
            </a:r>
            <a:r>
              <a:rPr lang="es-MX" sz="2000" dirty="0" smtClean="0"/>
              <a:t>el procedimiento </a:t>
            </a:r>
            <a:r>
              <a:rPr lang="es-MX" sz="2000" dirty="0"/>
              <a:t>de licitación </a:t>
            </a:r>
            <a:r>
              <a:rPr lang="es-MX" sz="2000" dirty="0" smtClean="0"/>
              <a:t>pública…”</a:t>
            </a:r>
            <a:endParaRPr lang="es-MX" sz="2000" b="1" dirty="0" smtClean="0"/>
          </a:p>
        </p:txBody>
      </p:sp>
      <p:sp>
        <p:nvSpPr>
          <p:cNvPr id="3" name="2 Rectángulo redondeado"/>
          <p:cNvSpPr/>
          <p:nvPr/>
        </p:nvSpPr>
        <p:spPr>
          <a:xfrm>
            <a:off x="1475656" y="2625628"/>
            <a:ext cx="6192688" cy="1243954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</a:rPr>
              <a:t>Artículo  23.</a:t>
            </a:r>
          </a:p>
          <a:p>
            <a:pPr algn="ctr"/>
            <a:r>
              <a:rPr lang="es-MX" sz="2400" dirty="0" smtClean="0"/>
              <a:t>$2’600,000.00  más IVA </a:t>
            </a:r>
          </a:p>
          <a:p>
            <a:pPr algn="ctr"/>
            <a:r>
              <a:rPr lang="es-MX" sz="2400" dirty="0" smtClean="0"/>
              <a:t>o superior por partida presupuestal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59988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2600" b="1" dirty="0"/>
              <a:t>Título Cuarto “Montos”</a:t>
            </a:r>
          </a:p>
          <a:p>
            <a:pPr marL="0" indent="0" algn="ctr">
              <a:buNone/>
            </a:pPr>
            <a:r>
              <a:rPr lang="es-MX" sz="2600" b="1" dirty="0"/>
              <a:t>Capítulo </a:t>
            </a:r>
            <a:r>
              <a:rPr lang="es-MX" sz="2600" b="1" dirty="0" smtClean="0"/>
              <a:t>II. </a:t>
            </a:r>
            <a:r>
              <a:rPr lang="es-MX" sz="2600" b="1" dirty="0"/>
              <a:t>De la </a:t>
            </a:r>
            <a:r>
              <a:rPr lang="es-MX" sz="2600" b="1" dirty="0" smtClean="0"/>
              <a:t>Invitación Restringida</a:t>
            </a:r>
          </a:p>
          <a:p>
            <a:pPr marL="0" indent="0" algn="just">
              <a:buNone/>
            </a:pPr>
            <a:endParaRPr lang="es-MX" sz="4000" b="1" dirty="0"/>
          </a:p>
          <a:p>
            <a:pPr marL="0" indent="0" algn="just">
              <a:spcBef>
                <a:spcPts val="1200"/>
              </a:spcBef>
              <a:buNone/>
            </a:pPr>
            <a:endParaRPr lang="es-MX" sz="2800" b="1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es-MX" sz="2800" b="1" dirty="0"/>
          </a:p>
          <a:p>
            <a:pPr marL="0" indent="0" algn="just">
              <a:spcBef>
                <a:spcPts val="1200"/>
              </a:spcBef>
              <a:buNone/>
            </a:pPr>
            <a:endParaRPr lang="es-MX" sz="2800" b="1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es-MX" sz="2200" b="1" dirty="0" smtClean="0"/>
              <a:t>Artículo 21.”… </a:t>
            </a:r>
            <a:r>
              <a:rPr lang="es-MX" sz="2200" dirty="0"/>
              <a:t>Los Entes Públicos podrán solicitar al CADPE </a:t>
            </a:r>
            <a:r>
              <a:rPr lang="es-MX" sz="2200" dirty="0" smtClean="0"/>
              <a:t>las adjudicaciones </a:t>
            </a:r>
            <a:r>
              <a:rPr lang="es-MX" sz="2200" dirty="0"/>
              <a:t>o la contratación de servicios mediante </a:t>
            </a:r>
            <a:r>
              <a:rPr lang="es-MX" sz="2200" dirty="0" smtClean="0"/>
              <a:t>el procedimiento </a:t>
            </a:r>
            <a:r>
              <a:rPr lang="es-MX" sz="2200" dirty="0"/>
              <a:t>de invitación restringida con acortamiento </a:t>
            </a:r>
            <a:r>
              <a:rPr lang="es-MX" sz="2200" dirty="0" smtClean="0"/>
              <a:t>de plazos …”</a:t>
            </a:r>
            <a:endParaRPr lang="es-MX" sz="2200" b="1" dirty="0"/>
          </a:p>
          <a:p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331640" y="2625628"/>
            <a:ext cx="6408712" cy="1243954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</a:rPr>
              <a:t>Artículo 21.</a:t>
            </a:r>
          </a:p>
          <a:p>
            <a:pPr algn="ctr"/>
            <a:r>
              <a:rPr lang="es-MX" sz="2400" dirty="0" smtClean="0"/>
              <a:t>$350,000.00  hasta 2,599,999.99 </a:t>
            </a:r>
          </a:p>
          <a:p>
            <a:pPr algn="ctr"/>
            <a:r>
              <a:rPr lang="es-MX" sz="2400" dirty="0" smtClean="0"/>
              <a:t>más IVA por partida presupuestal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99994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92528" y="2996952"/>
            <a:ext cx="2016224" cy="2736304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600" dirty="0"/>
              <a:t>Adquisiciones </a:t>
            </a:r>
            <a:r>
              <a:rPr lang="es-MX" sz="1600" dirty="0" smtClean="0"/>
              <a:t>menor $9,999.99 </a:t>
            </a:r>
            <a:endParaRPr lang="es-MX" sz="1600" dirty="0"/>
          </a:p>
          <a:p>
            <a:pPr lvl="0"/>
            <a:r>
              <a:rPr lang="es-MX" sz="1400" dirty="0"/>
              <a:t>(sin fraccionar</a:t>
            </a:r>
            <a:r>
              <a:rPr lang="es-MX" sz="1400" dirty="0" smtClean="0"/>
              <a:t>)</a:t>
            </a:r>
          </a:p>
          <a:p>
            <a:pPr lvl="0"/>
            <a:endParaRPr lang="es-MX" sz="1400" dirty="0"/>
          </a:p>
          <a:p>
            <a:pPr lvl="0"/>
            <a:r>
              <a:rPr lang="es-MX" sz="1400" dirty="0">
                <a:sym typeface="Wingdings"/>
              </a:rPr>
              <a:t> </a:t>
            </a:r>
            <a:r>
              <a:rPr lang="es-MX" sz="1400" b="1" dirty="0" smtClean="0"/>
              <a:t>1 </a:t>
            </a:r>
            <a:r>
              <a:rPr lang="es-MX" sz="1400" b="1" dirty="0"/>
              <a:t>cotización</a:t>
            </a:r>
            <a:r>
              <a:rPr lang="es-MX" sz="1400" b="1" dirty="0" smtClean="0"/>
              <a:t>,</a:t>
            </a:r>
            <a:endParaRPr lang="es-MX" sz="1400" b="1" dirty="0"/>
          </a:p>
          <a:p>
            <a:pPr lvl="0"/>
            <a:r>
              <a:rPr lang="es-MX" sz="1400" dirty="0">
                <a:sym typeface="Wingdings"/>
              </a:rPr>
              <a:t> </a:t>
            </a:r>
            <a:r>
              <a:rPr lang="es-MX" sz="1400" dirty="0" smtClean="0"/>
              <a:t>Formato de Pedido </a:t>
            </a:r>
            <a:endParaRPr lang="es-MX" sz="1400" dirty="0"/>
          </a:p>
          <a:p>
            <a:pPr lvl="0"/>
            <a:r>
              <a:rPr lang="es-MX" sz="1400" dirty="0">
                <a:sym typeface="Wingdings"/>
              </a:rPr>
              <a:t> </a:t>
            </a:r>
            <a:r>
              <a:rPr lang="es-MX" sz="1400" dirty="0" smtClean="0"/>
              <a:t>Requisición </a:t>
            </a:r>
            <a:r>
              <a:rPr lang="es-MX" sz="1400" dirty="0"/>
              <a:t>de compra</a:t>
            </a:r>
          </a:p>
          <a:p>
            <a:pPr lvl="0"/>
            <a:r>
              <a:rPr lang="es-MX" sz="1400" dirty="0">
                <a:sym typeface="Wingdings"/>
              </a:rPr>
              <a:t> </a:t>
            </a:r>
            <a:r>
              <a:rPr lang="es-MX" sz="1400" dirty="0" smtClean="0"/>
              <a:t>Factura  </a:t>
            </a:r>
            <a:r>
              <a:rPr lang="es-MX" sz="1400" dirty="0"/>
              <a:t>de aplicación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2266012" y="2996952"/>
            <a:ext cx="2016224" cy="2736304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600" dirty="0" smtClean="0"/>
              <a:t>$</a:t>
            </a:r>
            <a:r>
              <a:rPr lang="es-MX" sz="1600" dirty="0"/>
              <a:t>10,000.00 a $49,999.99 </a:t>
            </a:r>
          </a:p>
          <a:p>
            <a:pPr lvl="0"/>
            <a:r>
              <a:rPr lang="es-MX" sz="1400" dirty="0"/>
              <a:t>(sin fraccionar</a:t>
            </a:r>
            <a:r>
              <a:rPr lang="es-MX" sz="1400" dirty="0" smtClean="0"/>
              <a:t>)</a:t>
            </a:r>
          </a:p>
          <a:p>
            <a:pPr lvl="0"/>
            <a:endParaRPr lang="es-MX" sz="1400" dirty="0"/>
          </a:p>
          <a:p>
            <a:pPr lvl="0"/>
            <a:r>
              <a:rPr lang="es-MX" sz="1400" dirty="0">
                <a:sym typeface="Wingdings"/>
              </a:rPr>
              <a:t> </a:t>
            </a:r>
            <a:r>
              <a:rPr lang="es-MX" sz="1400" b="1" dirty="0" smtClean="0"/>
              <a:t>3 cotizaciones </a:t>
            </a:r>
            <a:endParaRPr lang="es-MX" sz="1400" b="1" dirty="0"/>
          </a:p>
          <a:p>
            <a:pPr lvl="0"/>
            <a:r>
              <a:rPr lang="es-MX" sz="1400" dirty="0">
                <a:sym typeface="Wingdings"/>
              </a:rPr>
              <a:t> </a:t>
            </a:r>
            <a:r>
              <a:rPr lang="es-MX" sz="1400" dirty="0" smtClean="0"/>
              <a:t>Formato de Pedido </a:t>
            </a:r>
            <a:endParaRPr lang="es-MX" sz="1400" dirty="0"/>
          </a:p>
          <a:p>
            <a:pPr lvl="0"/>
            <a:r>
              <a:rPr lang="es-MX" sz="1400" dirty="0">
                <a:sym typeface="Wingdings"/>
              </a:rPr>
              <a:t> </a:t>
            </a:r>
            <a:r>
              <a:rPr lang="es-MX" sz="1400" dirty="0" smtClean="0"/>
              <a:t>Requisición de compra</a:t>
            </a:r>
            <a:endParaRPr lang="es-MX" sz="1400" dirty="0"/>
          </a:p>
          <a:p>
            <a:pPr lvl="0"/>
            <a:r>
              <a:rPr lang="es-MX" sz="1400" dirty="0">
                <a:sym typeface="Wingdings"/>
              </a:rPr>
              <a:t> </a:t>
            </a:r>
            <a:r>
              <a:rPr lang="es-MX" sz="1400" dirty="0" smtClean="0"/>
              <a:t>Factura  </a:t>
            </a:r>
            <a:r>
              <a:rPr lang="es-MX" sz="1400" dirty="0"/>
              <a:t>de aplicación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4339496" y="2996952"/>
            <a:ext cx="2304256" cy="2736304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600" dirty="0" smtClean="0"/>
              <a:t>$</a:t>
            </a:r>
            <a:r>
              <a:rPr lang="es-MX" sz="1600" dirty="0"/>
              <a:t>50,000.00 a </a:t>
            </a:r>
            <a:r>
              <a:rPr lang="es-MX" sz="1600" dirty="0" smtClean="0"/>
              <a:t>$349,999.99</a:t>
            </a:r>
            <a:endParaRPr lang="es-MX" sz="1600" dirty="0"/>
          </a:p>
          <a:p>
            <a:pPr lvl="0"/>
            <a:r>
              <a:rPr lang="es-MX" sz="1400" dirty="0"/>
              <a:t>(sin fraccionar</a:t>
            </a:r>
            <a:r>
              <a:rPr lang="es-MX" sz="1400" dirty="0" smtClean="0"/>
              <a:t>)</a:t>
            </a:r>
          </a:p>
          <a:p>
            <a:pPr lvl="0"/>
            <a:endParaRPr lang="es-MX" sz="1400" dirty="0"/>
          </a:p>
          <a:p>
            <a:pPr lvl="0"/>
            <a:r>
              <a:rPr lang="es-MX" sz="1400" dirty="0">
                <a:sym typeface="Wingdings"/>
              </a:rPr>
              <a:t></a:t>
            </a:r>
            <a:r>
              <a:rPr lang="es-MX" sz="1400" dirty="0"/>
              <a:t>3 cotizaciones</a:t>
            </a:r>
            <a:r>
              <a:rPr lang="es-MX" sz="1400" dirty="0" smtClean="0"/>
              <a:t>,</a:t>
            </a:r>
            <a:endParaRPr lang="es-MX" sz="1400" dirty="0"/>
          </a:p>
          <a:p>
            <a:pPr lvl="0"/>
            <a:r>
              <a:rPr lang="es-MX" sz="1400" dirty="0">
                <a:sym typeface="Wingdings"/>
              </a:rPr>
              <a:t></a:t>
            </a:r>
            <a:r>
              <a:rPr lang="es-MX" sz="1400" dirty="0"/>
              <a:t>Contrato autorizado</a:t>
            </a:r>
          </a:p>
          <a:p>
            <a:pPr lvl="0"/>
            <a:r>
              <a:rPr lang="es-MX" sz="1400" dirty="0">
                <a:sym typeface="Wingdings"/>
              </a:rPr>
              <a:t></a:t>
            </a:r>
            <a:r>
              <a:rPr lang="es-MX" sz="1400" dirty="0"/>
              <a:t>Formato de Pedido </a:t>
            </a:r>
          </a:p>
          <a:p>
            <a:pPr lvl="0"/>
            <a:r>
              <a:rPr lang="es-MX" sz="1400" dirty="0">
                <a:sym typeface="Wingdings"/>
              </a:rPr>
              <a:t></a:t>
            </a:r>
            <a:r>
              <a:rPr lang="es-MX" sz="1400" dirty="0"/>
              <a:t>Requisición </a:t>
            </a:r>
            <a:r>
              <a:rPr lang="es-MX" sz="1400" dirty="0" smtClean="0"/>
              <a:t>d compra</a:t>
            </a:r>
            <a:endParaRPr lang="es-MX" sz="1400" dirty="0"/>
          </a:p>
          <a:p>
            <a:pPr lvl="0"/>
            <a:r>
              <a:rPr lang="es-MX" sz="1400" dirty="0">
                <a:sym typeface="Wingdings"/>
              </a:rPr>
              <a:t></a:t>
            </a:r>
            <a:r>
              <a:rPr lang="es-MX" sz="1400" dirty="0"/>
              <a:t>Factura  de aplicación</a:t>
            </a:r>
          </a:p>
          <a:p>
            <a:pPr lvl="0"/>
            <a:r>
              <a:rPr lang="es-MX" sz="1400" dirty="0">
                <a:sym typeface="Wingdings"/>
              </a:rPr>
              <a:t></a:t>
            </a:r>
            <a:r>
              <a:rPr lang="es-MX" sz="1400" b="1" dirty="0"/>
              <a:t>Cheque cruzado </a:t>
            </a:r>
            <a:r>
              <a:rPr lang="es-MX" sz="1400" b="1" dirty="0" smtClean="0"/>
              <a:t>o </a:t>
            </a:r>
            <a:r>
              <a:rPr lang="es-MX" sz="1400" b="1" dirty="0"/>
              <a:t>con leyenda 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613292" y="1916832"/>
            <a:ext cx="1942484" cy="79208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Proveedores</a:t>
            </a:r>
          </a:p>
          <a:p>
            <a:pPr algn="ctr"/>
            <a:r>
              <a:rPr lang="es-MX" dirty="0" smtClean="0"/>
              <a:t>PDP</a:t>
            </a:r>
            <a:endParaRPr lang="es-MX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845540" y="1916832"/>
            <a:ext cx="2374532" cy="79208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Formato de contrato autorizado 1-7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51520" y="141277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Artículo 31.</a:t>
            </a:r>
            <a:r>
              <a:rPr lang="es-MX" dirty="0" smtClean="0"/>
              <a:t> </a:t>
            </a:r>
            <a:r>
              <a:rPr lang="es-MX" dirty="0"/>
              <a:t>Al </a:t>
            </a:r>
            <a:r>
              <a:rPr lang="es-MX" dirty="0" smtClean="0"/>
              <a:t>realizar </a:t>
            </a:r>
            <a:r>
              <a:rPr lang="es-MX" dirty="0"/>
              <a:t>la AD se deberá observar lo siguiente: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5522852" y="1916832"/>
            <a:ext cx="2793564" cy="79208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No rebasar monto anual autorizado por partida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292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0" r="1332" b="14061"/>
          <a:stretch/>
        </p:blipFill>
        <p:spPr>
          <a:xfrm>
            <a:off x="539552" y="2594441"/>
            <a:ext cx="3176562" cy="2418735"/>
          </a:xfrm>
        </p:spPr>
      </p:pic>
      <p:sp>
        <p:nvSpPr>
          <p:cNvPr id="8" name="7 Rectángulo redondeado"/>
          <p:cNvSpPr/>
          <p:nvPr/>
        </p:nvSpPr>
        <p:spPr>
          <a:xfrm>
            <a:off x="4427984" y="2132856"/>
            <a:ext cx="3790816" cy="79208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Opinión Técnica de la SFA sobre su procedencia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4486976" y="3356992"/>
            <a:ext cx="3757432" cy="2016224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 1 a 5 automotores que no rebasen los $499,999.999 la D.G. del CADPE podrá realizar el procedimiento AD, aceptando de garantía el cheque cruzado por el 10% del total del contrato sin IVA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67544" y="5229200"/>
            <a:ext cx="3790816" cy="936104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 6 o más vehículos se aplicará el procedimiento que corresponda por el monto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251520" y="1522529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Artículo </a:t>
            </a:r>
            <a:r>
              <a:rPr lang="es-MX" b="1" dirty="0" smtClean="0"/>
              <a:t>35 y 36. </a:t>
            </a:r>
            <a:r>
              <a:rPr lang="es-MX" dirty="0" smtClean="0"/>
              <a:t> Adquisición de Vehículos</a:t>
            </a:r>
            <a:endParaRPr lang="es-MX" dirty="0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235740" y="42930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 smtClean="0"/>
              <a:t>Adquisición Vehículos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83992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ocumento"/>
          <p:cNvSpPr/>
          <p:nvPr/>
        </p:nvSpPr>
        <p:spPr>
          <a:xfrm>
            <a:off x="6804248" y="2674228"/>
            <a:ext cx="1944216" cy="2016224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b="1" dirty="0"/>
              <a:t>Carta Compromiso de Pago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1520" y="1484784"/>
            <a:ext cx="8596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Artículo </a:t>
            </a:r>
            <a:r>
              <a:rPr lang="es-MX" b="1" dirty="0" smtClean="0"/>
              <a:t>29. </a:t>
            </a:r>
            <a:r>
              <a:rPr lang="es-MX" dirty="0"/>
              <a:t>Los Entes Públicos deberán presentar al CADPE</a:t>
            </a:r>
            <a:r>
              <a:rPr lang="es-MX" dirty="0" smtClean="0"/>
              <a:t>, para la AD lo  siguiente:</a:t>
            </a:r>
            <a:endParaRPr lang="es-MX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7 Documento"/>
          <p:cNvSpPr/>
          <p:nvPr/>
        </p:nvSpPr>
        <p:spPr>
          <a:xfrm>
            <a:off x="5148064" y="2531944"/>
            <a:ext cx="1944216" cy="2016224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b="1" dirty="0"/>
              <a:t>Oficio de Comisión </a:t>
            </a:r>
            <a:endParaRPr lang="es-MX" b="1" dirty="0" smtClean="0"/>
          </a:p>
          <a:p>
            <a:pPr algn="r"/>
            <a:r>
              <a:rPr lang="es-MX" dirty="0" smtClean="0"/>
              <a:t>para </a:t>
            </a:r>
            <a:r>
              <a:rPr lang="es-MX" dirty="0"/>
              <a:t>asistir al procedimiento</a:t>
            </a:r>
          </a:p>
        </p:txBody>
      </p:sp>
      <p:sp>
        <p:nvSpPr>
          <p:cNvPr id="7" name="6 Documento"/>
          <p:cNvSpPr/>
          <p:nvPr/>
        </p:nvSpPr>
        <p:spPr>
          <a:xfrm>
            <a:off x="3491880" y="2391392"/>
            <a:ext cx="1944216" cy="2016224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b="1" dirty="0"/>
              <a:t>Dictamen Técnico del CETIC </a:t>
            </a:r>
            <a:r>
              <a:rPr lang="es-MX" dirty="0"/>
              <a:t>en bienes informáticos</a:t>
            </a:r>
          </a:p>
        </p:txBody>
      </p:sp>
      <p:sp>
        <p:nvSpPr>
          <p:cNvPr id="6" name="5 Documento"/>
          <p:cNvSpPr/>
          <p:nvPr/>
        </p:nvSpPr>
        <p:spPr>
          <a:xfrm>
            <a:off x="1907704" y="2276872"/>
            <a:ext cx="1944216" cy="2016224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b="1" dirty="0"/>
              <a:t>Certificado </a:t>
            </a:r>
            <a:endParaRPr lang="es-MX" b="1" dirty="0" smtClean="0"/>
          </a:p>
          <a:p>
            <a:pPr algn="r"/>
            <a:r>
              <a:rPr lang="es-MX" b="1" dirty="0" smtClean="0"/>
              <a:t>de</a:t>
            </a:r>
          </a:p>
          <a:p>
            <a:pPr algn="r"/>
            <a:r>
              <a:rPr lang="es-MX" b="1" dirty="0" smtClean="0"/>
              <a:t> </a:t>
            </a:r>
            <a:r>
              <a:rPr lang="es-MX" b="1" dirty="0"/>
              <a:t>disposición presupuestal vigente</a:t>
            </a:r>
          </a:p>
        </p:txBody>
      </p:sp>
      <p:sp>
        <p:nvSpPr>
          <p:cNvPr id="5" name="4 Documento"/>
          <p:cNvSpPr/>
          <p:nvPr/>
        </p:nvSpPr>
        <p:spPr>
          <a:xfrm>
            <a:off x="251520" y="2180134"/>
            <a:ext cx="1944216" cy="2232248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Solicitud de Adquisición </a:t>
            </a:r>
            <a:r>
              <a:rPr lang="es-MX" dirty="0" err="1" smtClean="0"/>
              <a:t>requisitada</a:t>
            </a:r>
            <a:r>
              <a:rPr lang="es-MX" dirty="0" smtClean="0"/>
              <a:t>  y formada por el titular o persona autorizada</a:t>
            </a:r>
            <a:endParaRPr lang="es-MX" dirty="0"/>
          </a:p>
        </p:txBody>
      </p:sp>
      <p:sp>
        <p:nvSpPr>
          <p:cNvPr id="15" name="14 Documento"/>
          <p:cNvSpPr/>
          <p:nvPr/>
        </p:nvSpPr>
        <p:spPr>
          <a:xfrm>
            <a:off x="4788024" y="4686277"/>
            <a:ext cx="1944216" cy="1498695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b="1" dirty="0" smtClean="0"/>
              <a:t>Convenio de Coordinador de Acciones</a:t>
            </a:r>
          </a:p>
          <a:p>
            <a:pPr algn="r"/>
            <a:r>
              <a:rPr lang="es-MX" b="1" dirty="0"/>
              <a:t>*</a:t>
            </a:r>
          </a:p>
        </p:txBody>
      </p:sp>
      <p:sp>
        <p:nvSpPr>
          <p:cNvPr id="12" name="11 Documento"/>
          <p:cNvSpPr/>
          <p:nvPr/>
        </p:nvSpPr>
        <p:spPr>
          <a:xfrm>
            <a:off x="3059832" y="4563373"/>
            <a:ext cx="1944216" cy="1498695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Archivo </a:t>
            </a:r>
            <a:endParaRPr lang="es-MX" b="1" dirty="0" smtClean="0"/>
          </a:p>
          <a:p>
            <a:pPr algn="ctr"/>
            <a:r>
              <a:rPr lang="es-MX" b="1" dirty="0" smtClean="0"/>
              <a:t>digital</a:t>
            </a:r>
            <a:endParaRPr lang="es-MX" b="1" dirty="0"/>
          </a:p>
        </p:txBody>
      </p:sp>
      <p:sp>
        <p:nvSpPr>
          <p:cNvPr id="10" name="9 Documento"/>
          <p:cNvSpPr/>
          <p:nvPr/>
        </p:nvSpPr>
        <p:spPr>
          <a:xfrm>
            <a:off x="1278257" y="4427589"/>
            <a:ext cx="1944216" cy="1737715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Estudio de mercado de 3 cotizaciones mínimas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918508" y="5714672"/>
            <a:ext cx="29739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dirty="0" smtClean="0"/>
              <a:t>*Para procedimiento </a:t>
            </a:r>
            <a:r>
              <a:rPr lang="es-MX" sz="1400" dirty="0"/>
              <a:t>de adquisición </a:t>
            </a:r>
            <a:r>
              <a:rPr lang="es-MX" sz="1400" dirty="0" smtClean="0"/>
              <a:t>de carácter </a:t>
            </a:r>
          </a:p>
          <a:p>
            <a:pPr algn="r"/>
            <a:r>
              <a:rPr lang="es-MX" sz="1400" dirty="0" smtClean="0"/>
              <a:t>nacional</a:t>
            </a:r>
            <a:r>
              <a:rPr lang="es-MX" sz="1400" dirty="0"/>
              <a:t>, de manera </a:t>
            </a:r>
            <a:r>
              <a:rPr lang="es-MX" sz="1400" dirty="0" smtClean="0"/>
              <a:t>electrónica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9246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  <p:bldP spid="5" grpId="0" animBg="1"/>
      <p:bldP spid="15" grpId="0" animBg="1"/>
      <p:bldP spid="12" grpId="0" animBg="1"/>
      <p:bldP spid="10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62880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Título </a:t>
            </a:r>
            <a:r>
              <a:rPr lang="es-MX" sz="2400" b="1" dirty="0" smtClean="0"/>
              <a:t>Quinto “Procedimientos”</a:t>
            </a:r>
            <a:endParaRPr lang="es-MX" sz="2400" b="1" dirty="0"/>
          </a:p>
          <a:p>
            <a:pPr algn="ctr"/>
            <a:r>
              <a:rPr lang="es-MX" sz="2400" b="1" dirty="0"/>
              <a:t>Capítulo </a:t>
            </a:r>
            <a:r>
              <a:rPr lang="es-MX" sz="2400" b="1" dirty="0" smtClean="0"/>
              <a:t>II. Invitación Restringida y Licitación Pública</a:t>
            </a:r>
            <a:endParaRPr lang="es-MX" b="1" dirty="0" smtClean="0"/>
          </a:p>
          <a:p>
            <a:pPr algn="just">
              <a:spcBef>
                <a:spcPts val="1200"/>
              </a:spcBef>
            </a:pPr>
            <a:r>
              <a:rPr lang="es-MX" sz="2000" b="1" dirty="0"/>
              <a:t>Artículo 31. </a:t>
            </a:r>
            <a:r>
              <a:rPr lang="es-MX" sz="2000" dirty="0"/>
              <a:t>La fecha límite para presentar las solicitudes </a:t>
            </a:r>
            <a:r>
              <a:rPr lang="es-MX" sz="2000" dirty="0" smtClean="0"/>
              <a:t>de adquisiciones </a:t>
            </a:r>
            <a:r>
              <a:rPr lang="es-MX" sz="2000" dirty="0"/>
              <a:t>de bienes o servicios, para el ejercicio fiscal </a:t>
            </a:r>
            <a:r>
              <a:rPr lang="es-MX" sz="2000" dirty="0" smtClean="0"/>
              <a:t>2017, será </a:t>
            </a:r>
            <a:r>
              <a:rPr lang="es-MX" sz="2000" dirty="0"/>
              <a:t>el último día hábil del mes de octubre.</a:t>
            </a:r>
          </a:p>
          <a:p>
            <a:pPr algn="just">
              <a:spcBef>
                <a:spcPts val="1200"/>
              </a:spcBef>
            </a:pPr>
            <a:r>
              <a:rPr lang="es-MX" sz="2000" b="1" dirty="0"/>
              <a:t>Artículo 32. </a:t>
            </a:r>
            <a:r>
              <a:rPr lang="es-MX" sz="2000" dirty="0"/>
              <a:t>En los procesos de adquisiciones, arrendamientos </a:t>
            </a:r>
            <a:r>
              <a:rPr lang="es-MX" sz="2000" dirty="0" smtClean="0"/>
              <a:t>y servicios</a:t>
            </a:r>
            <a:r>
              <a:rPr lang="es-MX" sz="2000" dirty="0"/>
              <a:t>, el CADPE y los Entes Públicos preferirán, en </a:t>
            </a:r>
            <a:r>
              <a:rPr lang="es-MX" sz="2000" dirty="0" smtClean="0"/>
              <a:t>igualdad de </a:t>
            </a:r>
            <a:r>
              <a:rPr lang="es-MX" sz="2000" dirty="0"/>
              <a:t>circunstancias, a las personas físicas o morales que </a:t>
            </a:r>
            <a:r>
              <a:rPr lang="es-MX" sz="2000" dirty="0" smtClean="0"/>
              <a:t>estén establecidas </a:t>
            </a:r>
            <a:r>
              <a:rPr lang="es-MX" sz="2000" dirty="0"/>
              <a:t>en el Estado, asimismo, con el propósito de </a:t>
            </a:r>
            <a:r>
              <a:rPr lang="es-MX" sz="2000" dirty="0" smtClean="0"/>
              <a:t>dar cumplimiento </a:t>
            </a:r>
            <a:r>
              <a:rPr lang="es-MX" sz="2000" dirty="0"/>
              <a:t>al </a:t>
            </a:r>
            <a:r>
              <a:rPr lang="es-MX" sz="2000" dirty="0" smtClean="0"/>
              <a:t>PLADIEM, </a:t>
            </a:r>
            <a:r>
              <a:rPr lang="es-MX" sz="2000" dirty="0"/>
              <a:t>el Pleno del CADPE podrá establecer en las </a:t>
            </a:r>
            <a:r>
              <a:rPr lang="es-MX" sz="2000" dirty="0" smtClean="0"/>
              <a:t>bases porcentajes </a:t>
            </a:r>
            <a:r>
              <a:rPr lang="es-MX" sz="2000" dirty="0"/>
              <a:t>diferenciales de precio en favor de las mismas, </a:t>
            </a:r>
            <a:r>
              <a:rPr lang="es-MX" sz="2000" dirty="0" smtClean="0"/>
              <a:t>los cuales </a:t>
            </a:r>
            <a:r>
              <a:rPr lang="es-MX" sz="2000" dirty="0"/>
              <a:t>nunca podrán ser superiores al cinco por ciento del </a:t>
            </a:r>
            <a:r>
              <a:rPr lang="es-MX" sz="2000" dirty="0" smtClean="0"/>
              <a:t>precio más </a:t>
            </a:r>
            <a:r>
              <a:rPr lang="es-MX" sz="2000" dirty="0"/>
              <a:t>bajo ofertado por algún proveedor que no tenga domicilio </a:t>
            </a:r>
            <a:r>
              <a:rPr lang="es-MX" sz="2000" dirty="0" smtClean="0"/>
              <a:t>en el </a:t>
            </a:r>
            <a:r>
              <a:rPr lang="es-MX" sz="2000" dirty="0"/>
              <a:t>Estado de Michoacán.</a:t>
            </a:r>
            <a:endParaRPr lang="es-MX" sz="2000" b="1" dirty="0" smtClean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4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35D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35D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35D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35D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62880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Título </a:t>
            </a:r>
            <a:r>
              <a:rPr lang="es-MX" sz="2400" b="1" dirty="0" smtClean="0"/>
              <a:t>Quinto “Procedimientos”</a:t>
            </a:r>
            <a:endParaRPr lang="es-MX" sz="2400" b="1" dirty="0"/>
          </a:p>
          <a:p>
            <a:pPr algn="ctr"/>
            <a:r>
              <a:rPr lang="es-MX" sz="2400" b="1" dirty="0"/>
              <a:t>Capítulo </a:t>
            </a:r>
            <a:r>
              <a:rPr lang="es-MX" sz="2400" b="1" dirty="0" smtClean="0"/>
              <a:t>II. Invitación Restringida y Licitación Pública</a:t>
            </a:r>
            <a:endParaRPr lang="es-MX" b="1" dirty="0" smtClean="0"/>
          </a:p>
          <a:p>
            <a:endParaRPr lang="es-MX" sz="2000" b="1" dirty="0" smtClean="0"/>
          </a:p>
          <a:p>
            <a:r>
              <a:rPr lang="es-MX" sz="2000" b="1" dirty="0" smtClean="0"/>
              <a:t>Artículo </a:t>
            </a:r>
            <a:r>
              <a:rPr lang="es-MX" sz="2000" b="1" dirty="0"/>
              <a:t>33. </a:t>
            </a:r>
            <a:r>
              <a:rPr lang="es-MX" sz="2000" dirty="0"/>
              <a:t>El CADPE podrá celebrar las juntas de </a:t>
            </a:r>
            <a:r>
              <a:rPr lang="es-MX" sz="2000" dirty="0" smtClean="0"/>
              <a:t>aclaraciones que </a:t>
            </a:r>
            <a:r>
              <a:rPr lang="es-MX" sz="2000" dirty="0"/>
              <a:t>consideren necesarias, atendiendo a las características de </a:t>
            </a:r>
            <a:r>
              <a:rPr lang="es-MX" sz="2000" dirty="0" smtClean="0"/>
              <a:t>los bienes </a:t>
            </a:r>
            <a:r>
              <a:rPr lang="es-MX" sz="2000" dirty="0"/>
              <a:t>y servicios objeto de la LP o IR, en donde la </a:t>
            </a:r>
            <a:r>
              <a:rPr lang="es-MX" sz="2000" dirty="0" smtClean="0"/>
              <a:t>obligatoriedad de </a:t>
            </a:r>
            <a:r>
              <a:rPr lang="es-MX" sz="2000" dirty="0"/>
              <a:t>la asistencia se determinará en las bases concursales.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Artículo </a:t>
            </a:r>
            <a:r>
              <a:rPr lang="es-MX" sz="2000" b="1" dirty="0"/>
              <a:t>34. </a:t>
            </a:r>
            <a:r>
              <a:rPr lang="es-MX" sz="2000" dirty="0"/>
              <a:t>Los Entes Públicos deberán tomar en cuenta que </a:t>
            </a:r>
            <a:r>
              <a:rPr lang="es-MX" sz="2000" dirty="0" smtClean="0"/>
              <a:t>la LP </a:t>
            </a:r>
            <a:r>
              <a:rPr lang="es-MX" sz="2000" dirty="0"/>
              <a:t>e IR tendrá la duración establecida en la normatividad vigente</a:t>
            </a:r>
            <a:r>
              <a:rPr lang="es-MX" sz="2000" dirty="0" smtClean="0"/>
              <a:t>, más </a:t>
            </a:r>
            <a:r>
              <a:rPr lang="es-MX" sz="2000" dirty="0"/>
              <a:t>10 días naturales para la firma del contrato.</a:t>
            </a:r>
            <a:endParaRPr lang="es-MX" sz="2000" b="1" dirty="0" smtClean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sz="2800" b="1" dirty="0" smtClean="0"/>
              <a:t>Título  Séptimo </a:t>
            </a:r>
          </a:p>
          <a:p>
            <a:pPr marL="0" indent="0" algn="ctr">
              <a:buNone/>
            </a:pPr>
            <a:r>
              <a:rPr lang="es-MX" sz="2800" b="1" dirty="0" smtClean="0"/>
              <a:t>Capítulo I</a:t>
            </a:r>
          </a:p>
          <a:p>
            <a:pPr marL="0" indent="0" algn="ctr">
              <a:buNone/>
            </a:pPr>
            <a:r>
              <a:rPr lang="es-MX" sz="2800" b="1" dirty="0" smtClean="0"/>
              <a:t>De  los Contratos</a:t>
            </a:r>
          </a:p>
          <a:p>
            <a:pPr marL="0" indent="0" algn="ctr">
              <a:buNone/>
            </a:pPr>
            <a:endParaRPr lang="es-MX" sz="2800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s-MX" sz="2000" b="1" dirty="0" smtClean="0"/>
              <a:t>Articulo 84. </a:t>
            </a:r>
            <a:r>
              <a:rPr lang="es-MX" sz="2000" dirty="0" smtClean="0"/>
              <a:t>Se deberá utilizar el formato de contrato y pedido autorizados , que se anexan a las Bases y Lineamientos, pudiéndose hacer las modificaciones procedentes que amerite cada contrato en particular.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b="1" dirty="0" smtClean="0"/>
          </a:p>
          <a:p>
            <a:pPr marL="0" indent="0">
              <a:buNone/>
            </a:pPr>
            <a:r>
              <a:rPr lang="es-MX" sz="2000" b="1" dirty="0" smtClean="0"/>
              <a:t>  </a:t>
            </a:r>
          </a:p>
          <a:p>
            <a:pPr marL="0" indent="0" algn="just">
              <a:buNone/>
            </a:pPr>
            <a:endParaRPr lang="es-MX" sz="4400" b="1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es-MX" sz="3200" b="1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es-MX" sz="3200" b="1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es-MX" sz="3200" b="1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4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sz="2800" b="1" dirty="0" smtClean="0"/>
              <a:t>Título  Séptimo </a:t>
            </a:r>
          </a:p>
          <a:p>
            <a:pPr marL="0" indent="0" algn="ctr">
              <a:buNone/>
            </a:pPr>
            <a:r>
              <a:rPr lang="es-MX" sz="2800" b="1" dirty="0" smtClean="0"/>
              <a:t>Capítulo I</a:t>
            </a:r>
          </a:p>
          <a:p>
            <a:pPr marL="0" indent="0" algn="ctr">
              <a:buNone/>
            </a:pPr>
            <a:r>
              <a:rPr lang="es-MX" sz="2800" b="1" dirty="0" smtClean="0"/>
              <a:t>De  los Contratos</a:t>
            </a:r>
          </a:p>
          <a:p>
            <a:pPr marL="0" indent="0">
              <a:buNone/>
            </a:pPr>
            <a:r>
              <a:rPr lang="es-MX" sz="3100" b="1" dirty="0" smtClean="0"/>
              <a:t>Articulo 85. </a:t>
            </a:r>
            <a:r>
              <a:rPr lang="es-MX" sz="3100" dirty="0" smtClean="0"/>
              <a:t>las personas físicas o morales que celebren contratos de conformidad con la Ley de Adquisiciones  y su reglamento, deberá garantizar lo siguiente:</a:t>
            </a:r>
          </a:p>
          <a:p>
            <a:pPr marL="514350" indent="-514350">
              <a:buAutoNum type="romanUcPeriod"/>
            </a:pPr>
            <a:r>
              <a:rPr lang="es-MX" sz="3100" dirty="0" smtClean="0"/>
              <a:t>El cumplimiento del mismo , por el 10%del monto  total sin incluir el IVA y</a:t>
            </a:r>
          </a:p>
          <a:p>
            <a:pPr marL="514350" indent="-514350">
              <a:buAutoNum type="romanUcPeriod"/>
            </a:pPr>
            <a:r>
              <a:rPr lang="es-MX" sz="3100" dirty="0" smtClean="0"/>
              <a:t>“…Los anticipos que en su caso reciban los proveedores. Esta garantía deberá Constituirse por el 100%del monto del anticipo en ambos casos…”</a:t>
            </a:r>
          </a:p>
          <a:p>
            <a:pPr marL="514350" indent="-514350">
              <a:buNone/>
            </a:pPr>
            <a:r>
              <a:rPr lang="es-MX" sz="3100" dirty="0" smtClean="0"/>
              <a:t>Articulo 86.-Las garantías  que deban otorgarse se constituirán a favor de la SFA , quién las conservara en custodia hasta el cumplimiento de la vigencia del contrato .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b="1" dirty="0" smtClean="0"/>
          </a:p>
          <a:p>
            <a:pPr marL="0" indent="0">
              <a:buNone/>
            </a:pPr>
            <a:r>
              <a:rPr lang="es-MX" sz="2000" b="1" dirty="0" smtClean="0"/>
              <a:t>  </a:t>
            </a:r>
          </a:p>
          <a:p>
            <a:pPr marL="0" indent="0" algn="just">
              <a:buNone/>
            </a:pPr>
            <a:endParaRPr lang="es-MX" sz="4400" b="1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es-MX" sz="3200" b="1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es-MX" sz="3200" b="1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es-MX" sz="3200" b="1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4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44008" y="332656"/>
            <a:ext cx="3816424" cy="648072"/>
          </a:xfrm>
        </p:spPr>
        <p:txBody>
          <a:bodyPr>
            <a:normAutofit fontScale="90000"/>
          </a:bodyPr>
          <a:lstStyle/>
          <a:p>
            <a:r>
              <a:rPr lang="es-MX" sz="3200" b="1" dirty="0" smtClean="0">
                <a:solidFill>
                  <a:schemeClr val="accent3">
                    <a:lumMod val="50000"/>
                  </a:schemeClr>
                </a:solidFill>
              </a:rPr>
              <a:t>NORMATIVIDAD</a:t>
            </a:r>
            <a:endParaRPr lang="es-MX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500"/>
              </a:spcBef>
              <a:buBlip>
                <a:blip r:embed="rId2"/>
              </a:buBlip>
            </a:pPr>
            <a:r>
              <a:rPr lang="es-MX" sz="2000" dirty="0" smtClean="0"/>
              <a:t>Ley de Adquisiciones, Arrendamientos y Prestación de Servicios relacionados con Bienes Muebles e Inmuebles del Estado de Michoacán de Ocampo</a:t>
            </a:r>
          </a:p>
          <a:p>
            <a:pPr algn="just">
              <a:spcBef>
                <a:spcPts val="1500"/>
              </a:spcBef>
              <a:buBlip>
                <a:blip r:embed="rId2"/>
              </a:buBlip>
            </a:pPr>
            <a:r>
              <a:rPr lang="es-MX" sz="2000" dirty="0" smtClean="0"/>
              <a:t>Ley Orgánica de la Administración Pública del Estado de Michoacán de Ocampo</a:t>
            </a:r>
          </a:p>
          <a:p>
            <a:pPr algn="just">
              <a:spcBef>
                <a:spcPts val="1500"/>
              </a:spcBef>
              <a:buBlip>
                <a:blip r:embed="rId2"/>
              </a:buBlip>
            </a:pPr>
            <a:r>
              <a:rPr lang="es-MX" sz="2000" dirty="0" smtClean="0"/>
              <a:t>Ley de Entidades Paraestatales del Estado de Michoacán</a:t>
            </a:r>
          </a:p>
          <a:p>
            <a:pPr algn="just">
              <a:spcBef>
                <a:spcPts val="1500"/>
              </a:spcBef>
              <a:buBlip>
                <a:blip r:embed="rId2"/>
              </a:buBlip>
            </a:pPr>
            <a:r>
              <a:rPr lang="es-MX" sz="2000" dirty="0" smtClean="0"/>
              <a:t>Reglamento de la Ley de Adquisiciones…</a:t>
            </a:r>
          </a:p>
          <a:p>
            <a:pPr algn="just">
              <a:spcBef>
                <a:spcPts val="1500"/>
              </a:spcBef>
              <a:buBlip>
                <a:blip r:embed="rId2"/>
              </a:buBlip>
            </a:pPr>
            <a:r>
              <a:rPr lang="es-MX" sz="2000" dirty="0" smtClean="0"/>
              <a:t>Reglamento Interior de la Administración Pública Centralizada…</a:t>
            </a:r>
          </a:p>
          <a:p>
            <a:pPr algn="just">
              <a:spcBef>
                <a:spcPts val="1500"/>
              </a:spcBef>
              <a:buBlip>
                <a:blip r:embed="rId2"/>
              </a:buBlip>
            </a:pPr>
            <a:r>
              <a:rPr lang="es-MX" sz="2000" dirty="0" smtClean="0"/>
              <a:t>Bases y Lineamientos en materia de Adquisiciones, Arrendamientos y Prestación de Servicios relacionados con Bienes Muebles e Inmuebles del Estado de Michoacán de Ocampo, para el Ejercicio Fiscal 2017</a:t>
            </a:r>
            <a:endParaRPr lang="es-MX" sz="20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7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ocumento"/>
          <p:cNvSpPr/>
          <p:nvPr/>
        </p:nvSpPr>
        <p:spPr>
          <a:xfrm>
            <a:off x="6804248" y="2674228"/>
            <a:ext cx="1944216" cy="2016224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b="1" dirty="0" smtClean="0"/>
              <a:t>Titulo de propiedad</a:t>
            </a:r>
            <a:endParaRPr lang="es-MX" b="1" dirty="0"/>
          </a:p>
        </p:txBody>
      </p:sp>
      <p:sp>
        <p:nvSpPr>
          <p:cNvPr id="11" name="10 Rectángulo"/>
          <p:cNvSpPr/>
          <p:nvPr/>
        </p:nvSpPr>
        <p:spPr>
          <a:xfrm>
            <a:off x="251520" y="1484784"/>
            <a:ext cx="8596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Titulo Octavo: Del Arrendamiento de Bienes Inmuebles</a:t>
            </a:r>
          </a:p>
          <a:p>
            <a:r>
              <a:rPr lang="es-MX" b="1" dirty="0" smtClean="0"/>
              <a:t>Capitulo II Artículo  101 “…</a:t>
            </a:r>
            <a:endParaRPr lang="es-MX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7 Documento"/>
          <p:cNvSpPr/>
          <p:nvPr/>
        </p:nvSpPr>
        <p:spPr>
          <a:xfrm>
            <a:off x="5148064" y="2531944"/>
            <a:ext cx="1944216" cy="2016224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dirty="0" smtClean="0"/>
              <a:t>Constancia actualizada del Registro en el CADPE</a:t>
            </a:r>
            <a:endParaRPr lang="es-MX" dirty="0"/>
          </a:p>
        </p:txBody>
      </p:sp>
      <p:sp>
        <p:nvSpPr>
          <p:cNvPr id="7" name="6 Documento"/>
          <p:cNvSpPr/>
          <p:nvPr/>
        </p:nvSpPr>
        <p:spPr>
          <a:xfrm>
            <a:off x="3491880" y="2391392"/>
            <a:ext cx="1944216" cy="2016224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dirty="0" smtClean="0"/>
              <a:t>Copia del pago del impuesto predial del ejercicio Fiscal al corriente</a:t>
            </a:r>
            <a:endParaRPr lang="es-MX" dirty="0"/>
          </a:p>
        </p:txBody>
      </p:sp>
      <p:sp>
        <p:nvSpPr>
          <p:cNvPr id="6" name="5 Documento"/>
          <p:cNvSpPr/>
          <p:nvPr/>
        </p:nvSpPr>
        <p:spPr>
          <a:xfrm>
            <a:off x="1907704" y="2276872"/>
            <a:ext cx="1944216" cy="2016224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b="1" dirty="0" smtClean="0"/>
              <a:t>Copia de identificación oficial del Arrendador</a:t>
            </a:r>
            <a:endParaRPr lang="es-MX" b="1" dirty="0"/>
          </a:p>
        </p:txBody>
      </p:sp>
      <p:sp>
        <p:nvSpPr>
          <p:cNvPr id="5" name="4 Documento"/>
          <p:cNvSpPr/>
          <p:nvPr/>
        </p:nvSpPr>
        <p:spPr>
          <a:xfrm>
            <a:off x="251520" y="2180134"/>
            <a:ext cx="1944216" cy="2232248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Dictamen de Justipreciación </a:t>
            </a:r>
            <a:endParaRPr lang="es-MX" dirty="0"/>
          </a:p>
        </p:txBody>
      </p:sp>
      <p:sp>
        <p:nvSpPr>
          <p:cNvPr id="12" name="11 Documento"/>
          <p:cNvSpPr/>
          <p:nvPr/>
        </p:nvSpPr>
        <p:spPr>
          <a:xfrm>
            <a:off x="3059832" y="4563373"/>
            <a:ext cx="1944216" cy="1498695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Certificado de no gravamen</a:t>
            </a:r>
            <a:endParaRPr lang="es-MX" b="1" dirty="0"/>
          </a:p>
        </p:txBody>
      </p:sp>
      <p:sp>
        <p:nvSpPr>
          <p:cNvPr id="10" name="9 Documento"/>
          <p:cNvSpPr/>
          <p:nvPr/>
        </p:nvSpPr>
        <p:spPr>
          <a:xfrm>
            <a:off x="1278257" y="4427589"/>
            <a:ext cx="1944216" cy="1737715"/>
          </a:xfrm>
          <a:prstGeom prst="flowChartDocument">
            <a:avLst/>
          </a:prstGeom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Documento en el que se acredite la personalidad jurídica del arrendador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246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  <p:bldP spid="5" grpId="0" animBg="1"/>
      <p:bldP spid="12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s-MX" sz="4400" dirty="0" smtClean="0"/>
          </a:p>
          <a:p>
            <a:pPr algn="ctr"/>
            <a:endParaRPr lang="es-MX" sz="4400" dirty="0" smtClean="0"/>
          </a:p>
          <a:p>
            <a:pPr algn="ctr"/>
            <a:r>
              <a:rPr lang="es-MX" sz="4400" dirty="0" smtClean="0"/>
              <a:t>GRACIAS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5184576" cy="710952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LEY EN LA MATERIA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700809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s-MX" sz="2000" b="1" dirty="0" smtClean="0"/>
              <a:t>Ley de Adquisiciones, Arrendamiento y Prestación de Servicios relacionados con Bienes Muebles e Inmuebles 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s-MX" sz="2000" dirty="0" smtClean="0"/>
          </a:p>
          <a:p>
            <a:pPr algn="just">
              <a:spcBef>
                <a:spcPts val="1200"/>
              </a:spcBef>
              <a:buBlip>
                <a:blip r:embed="rId2"/>
              </a:buBlip>
            </a:pPr>
            <a:r>
              <a:rPr lang="es-MX" sz="2000" dirty="0" smtClean="0"/>
              <a:t>Fijar las normas conforme a las cuales se deberán conducir las dependencias y entidades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s-MX" sz="2000" dirty="0" smtClean="0"/>
          </a:p>
          <a:p>
            <a:pPr algn="just">
              <a:spcBef>
                <a:spcPts val="1200"/>
              </a:spcBef>
              <a:buBlip>
                <a:blip r:embed="rId2"/>
              </a:buBlip>
            </a:pPr>
            <a:r>
              <a:rPr lang="es-MX" sz="2000" dirty="0" smtClean="0"/>
              <a:t>Establecer las bases para contratar en arrendamiento bienes muebles e inmuebles, en cualquier forma y modalidad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s-MX" sz="2000" dirty="0" smtClean="0"/>
          </a:p>
          <a:p>
            <a:pPr algn="just">
              <a:spcBef>
                <a:spcPts val="1200"/>
              </a:spcBef>
              <a:buBlip>
                <a:blip r:embed="rId2"/>
              </a:buBlip>
            </a:pPr>
            <a:r>
              <a:rPr lang="es-MX" sz="2000" dirty="0" smtClean="0"/>
              <a:t>Formatos para documentar adquisiciones y arrendamientos</a:t>
            </a:r>
            <a:endParaRPr lang="es-MX" sz="2000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8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8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8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8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8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8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97800"/>
            <a:ext cx="8496944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400" b="1" dirty="0" smtClean="0"/>
              <a:t>Disposiciones Generales</a:t>
            </a:r>
          </a:p>
          <a:p>
            <a:pPr marL="0" indent="0" algn="just">
              <a:buNone/>
            </a:pPr>
            <a:r>
              <a:rPr lang="es-MX" sz="2000" b="1" dirty="0" smtClean="0"/>
              <a:t>Ley de Adquisiciones, Arrendamiento y Prestación de Servicios relacionados con Bienes Muebles e Inmuebles </a:t>
            </a:r>
          </a:p>
          <a:p>
            <a:pPr marL="0" indent="0" algn="just">
              <a:buNone/>
            </a:pPr>
            <a:endParaRPr lang="es-MX" sz="2000" b="1" dirty="0" smtClean="0"/>
          </a:p>
          <a:p>
            <a:pPr marL="0" indent="0" algn="just">
              <a:buNone/>
            </a:pPr>
            <a:r>
              <a:rPr lang="es-MX" sz="2400" b="1" dirty="0" smtClean="0"/>
              <a:t>Artículo 2. </a:t>
            </a:r>
          </a:p>
          <a:p>
            <a:pPr marL="0" indent="0" algn="just">
              <a:buNone/>
            </a:pPr>
            <a:r>
              <a:rPr lang="es-MX" sz="2400" b="1" dirty="0" smtClean="0"/>
              <a:t>Estarán sujetos a las disposiciones de esta Ley, las Adquisiciones, arrendamientos o servicios que contraten los ayuntamientos cuando se realicen con cargo a fondos estatales, conforme a los convenios que se celebran con el Titular del Poder Ejecutivo del Estado .</a:t>
            </a:r>
            <a:endParaRPr lang="es-MX" sz="2400" dirty="0" smtClean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3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97800"/>
            <a:ext cx="8496944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400" b="1" dirty="0" smtClean="0"/>
              <a:t>Disposiciones Generales</a:t>
            </a:r>
          </a:p>
          <a:p>
            <a:pPr marL="0" indent="0" algn="just">
              <a:buNone/>
            </a:pPr>
            <a:r>
              <a:rPr lang="es-MX" sz="2000" b="1" dirty="0" smtClean="0"/>
              <a:t>Ley de Adquisiciones, Arrendamiento y Prestación de Servicios relacionados con Bienes Muebles e Inmuebles </a:t>
            </a:r>
          </a:p>
          <a:p>
            <a:pPr marL="0" indent="0" algn="just">
              <a:buNone/>
            </a:pPr>
            <a:endParaRPr lang="es-MX" sz="2000" b="1" dirty="0" smtClean="0"/>
          </a:p>
          <a:p>
            <a:pPr marL="0" indent="0" algn="just">
              <a:buNone/>
            </a:pPr>
            <a:r>
              <a:rPr lang="es-MX" sz="2400" b="1" dirty="0" smtClean="0"/>
              <a:t>Artículo 3. </a:t>
            </a:r>
          </a:p>
          <a:p>
            <a:pPr marL="0" indent="0" algn="just">
              <a:buNone/>
            </a:pPr>
            <a:r>
              <a:rPr lang="es-MX" sz="2400" b="1" dirty="0" smtClean="0"/>
              <a:t>El gasto de las Adquisiciones, los arrendamientos  y los servicios, se sujetará a lo que establezca el presupuesto de egresos del gobierno del Estado.</a:t>
            </a:r>
          </a:p>
          <a:p>
            <a:pPr marL="0" indent="0" algn="just">
              <a:buNone/>
            </a:pPr>
            <a:r>
              <a:rPr lang="es-MX" sz="2400" b="1" dirty="0" smtClean="0"/>
              <a:t>No se podrá realizar ninguna operación en las materias que regula esta ley, si no hubiera  saldo disponible en la partida presupuestal correspondiente.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3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97800"/>
            <a:ext cx="8496944" cy="48687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400" b="1" dirty="0" smtClean="0"/>
              <a:t>Derecho comparado</a:t>
            </a:r>
          </a:p>
          <a:p>
            <a:pPr marL="0" indent="0" algn="ctr">
              <a:buNone/>
            </a:pPr>
            <a:r>
              <a:rPr lang="es-MX" sz="2400" b="1" dirty="0" smtClean="0"/>
              <a:t>Reglamento para la integración y Funcionamiento del Comité de Obra Pública, Adquisiciones, Enajenaciones, Arrendamientos y Contrataciones  de Servicios de Bienes Muebles e Inmuebles  para el Municipio de </a:t>
            </a:r>
            <a:r>
              <a:rPr lang="es-MX" sz="2400" b="1" dirty="0" err="1" smtClean="0"/>
              <a:t>Uruapan</a:t>
            </a:r>
            <a:endParaRPr lang="es-MX" sz="1800" b="1" dirty="0" smtClean="0"/>
          </a:p>
          <a:p>
            <a:pPr marL="0" indent="0" algn="just">
              <a:buNone/>
            </a:pPr>
            <a:endParaRPr lang="es-MX" sz="1600" b="1" dirty="0" smtClean="0"/>
          </a:p>
          <a:p>
            <a:pPr marL="514350" indent="-51435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None/>
            </a:pPr>
            <a:r>
              <a:rPr lang="es-MX" sz="2000" dirty="0" smtClean="0"/>
              <a:t>Articulo 6º.-”… Las obras públicas, las adquisiciones,           	             arrendamientos  y contratación de servicios, con cargo  		             total o parcial a fondos aportados por la federación, se 		             regirán según  lo que dispongan los correspondientes 	      	             convenios que celebren así como la legislación que aplique 	              en lo conducente …”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97800"/>
            <a:ext cx="8496944" cy="48687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400" b="1" dirty="0" smtClean="0"/>
              <a:t>Derecho comparado</a:t>
            </a:r>
          </a:p>
          <a:p>
            <a:pPr marL="0" indent="0" algn="ctr">
              <a:buNone/>
            </a:pPr>
            <a:r>
              <a:rPr lang="es-MX" sz="2400" b="1" dirty="0" smtClean="0"/>
              <a:t>Reglamento de Adquisiciones, Enajenaciones, Arrendamientos y Contrataciones  de Servicios Relacionados con  Bienes Muebles e Inmuebles  para el Municipio de Morelia</a:t>
            </a:r>
            <a:endParaRPr lang="es-MX" sz="1800" b="1" dirty="0" smtClean="0"/>
          </a:p>
          <a:p>
            <a:pPr marL="0" indent="0" algn="just">
              <a:buNone/>
            </a:pPr>
            <a:endParaRPr lang="es-MX" sz="1600" b="1" dirty="0" smtClean="0"/>
          </a:p>
          <a:p>
            <a:pPr marL="514350" indent="-51435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None/>
            </a:pPr>
            <a:r>
              <a:rPr lang="es-MX" sz="2000" dirty="0" smtClean="0"/>
              <a:t>Articulo 4º.-”… En lo no previsto  por este reglamento , se atenderá en lo que corresponda de manera supletoria, en su orden a la  Ley de Adquisiciones, Arrendamientos y Prestación de Servicios relacionados con Bienes Muebles e Inmuebles del Estado de Michoacán de Ocampo …”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8640" y="1497800"/>
            <a:ext cx="8477084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400" b="1" dirty="0" smtClean="0"/>
              <a:t>Bases y Lineamientos en materia de Adquisiciones, Arrendamientos y Prestación de Servicios relacionados con Bienes Muebles e Inmuebles del Estado de Michoacán de Ocampo, para el Ejercicio Fiscal 2017</a:t>
            </a:r>
          </a:p>
          <a:p>
            <a:pPr marL="0" indent="0" algn="just">
              <a:buNone/>
            </a:pPr>
            <a:r>
              <a:rPr lang="es-MX" sz="2000" dirty="0" smtClean="0"/>
              <a:t>Articulo 1º.- Las presentes Bases y Lineamientos son de observancia general en el Territorio del Estado de Michoacán de Ocampo para todas las Dependencias, Entidades , Coordinaciones y sus Subcomités y tienen por objeto  regular lo relativo a las Adquisiciones, Arrendamiento y Prestación de Servicios relacionados con Bienes Muebles e Inmuebles , en el ámbito de la Administración Pública Estatal.</a:t>
            </a:r>
            <a:endParaRPr lang="es-MX" sz="20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97800"/>
            <a:ext cx="8496944" cy="48687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400" b="1" dirty="0"/>
              <a:t>Título </a:t>
            </a:r>
            <a:r>
              <a:rPr lang="es-MX" sz="2400" b="1" dirty="0" smtClean="0"/>
              <a:t>Tercero</a:t>
            </a:r>
          </a:p>
          <a:p>
            <a:pPr marL="0" indent="0" algn="ctr">
              <a:buNone/>
            </a:pPr>
            <a:r>
              <a:rPr lang="es-MX" sz="2400" b="1" dirty="0" smtClean="0"/>
              <a:t>Padrón de Proveedores</a:t>
            </a:r>
            <a:endParaRPr lang="es-MX" sz="2400" b="1" dirty="0"/>
          </a:p>
          <a:p>
            <a:pPr marL="0" indent="0" algn="ctr">
              <a:buNone/>
            </a:pPr>
            <a:r>
              <a:rPr lang="es-MX" sz="2400" b="1" dirty="0"/>
              <a:t>Capítulo I. </a:t>
            </a:r>
            <a:r>
              <a:rPr lang="es-MX" sz="2400" b="1" dirty="0" smtClean="0"/>
              <a:t>Trámites</a:t>
            </a:r>
            <a:endParaRPr lang="es-MX" sz="1800" b="1" dirty="0"/>
          </a:p>
          <a:p>
            <a:pPr marL="0" indent="0" algn="just">
              <a:buNone/>
            </a:pPr>
            <a:endParaRPr lang="es-MX" sz="1600" b="1" dirty="0" smtClean="0"/>
          </a:p>
          <a:p>
            <a:pPr marL="514350" indent="-51435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None/>
            </a:pPr>
            <a:r>
              <a:rPr lang="es-MX" sz="2000" dirty="0" smtClean="0"/>
              <a:t>Articulo 10. Los Entes Públicos únicamente podrán realizar adquisiciones  o celebrar contratos con las personas inscritas en el PDP</a:t>
            </a:r>
          </a:p>
          <a:p>
            <a:pPr marL="514350" indent="-51435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None/>
            </a:pPr>
            <a:r>
              <a:rPr lang="es-MX" sz="2000" dirty="0" smtClean="0"/>
              <a:t>Articulo 14.Tratándose de cualquier procedimiento de contratación, el CADPE, podrá eximir de la obligación de inscribirse previamente en el PDP, y de registrar los precios máximos de veta, a las personas  físicas o morales que provean artículos perecederos, o cuando se trate de adquisiciones de carácter urgente debidamente comprobado.    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808312" cy="848039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3275856" y="44624"/>
            <a:ext cx="5832648" cy="1080120"/>
          </a:xfrm>
        </p:spPr>
        <p:txBody>
          <a:bodyPr>
            <a:noAutofit/>
          </a:bodyPr>
          <a:lstStyle/>
          <a:p>
            <a:r>
              <a:rPr lang="es-MX" sz="2900" b="1" dirty="0" smtClean="0">
                <a:solidFill>
                  <a:schemeClr val="accent3">
                    <a:lumMod val="50000"/>
                  </a:schemeClr>
                </a:solidFill>
              </a:rPr>
              <a:t>BASES Y LINEAMIENTOS EJERCICIO FISCAL 2016</a:t>
            </a:r>
            <a:endParaRPr lang="es-MX" sz="29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Personalizado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835D00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1115</TotalTime>
  <Words>1654</Words>
  <Application>Microsoft Office PowerPoint</Application>
  <PresentationFormat>Presentación en pantalla (4:3)</PresentationFormat>
  <Paragraphs>183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Civil</vt:lpstr>
      <vt:lpstr> Adquisiciones, Arrendamientos y Prestación de Servicios, relacionados con Bienes Muebles e Inmuebles</vt:lpstr>
      <vt:lpstr>NORMATIVIDAD</vt:lpstr>
      <vt:lpstr>LEY EN LA MATERIA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BASES Y LINEAMIENTOS EJERCICIO FISCAL 2016</vt:lpstr>
      <vt:lpstr>Presentación de PowerPoint</vt:lpstr>
      <vt:lpstr>Presentación de PowerPoint</vt:lpstr>
      <vt:lpstr>BASES Y LINEAMIENTOS EJERCICIO FISCAL 2016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Procesos en materia de Adquisiciones, Arrendamientos y Prestación de Servicios, relacionados con Bienes Muebles e Inmuebles</dc:title>
  <dc:creator>usuario tosiba</dc:creator>
  <cp:lastModifiedBy>SECOEM</cp:lastModifiedBy>
  <cp:revision>87</cp:revision>
  <dcterms:created xsi:type="dcterms:W3CDTF">2016-06-27T17:10:27Z</dcterms:created>
  <dcterms:modified xsi:type="dcterms:W3CDTF">2017-08-18T18:30:16Z</dcterms:modified>
</cp:coreProperties>
</file>