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handoutMasterIdLst>
    <p:handoutMasterId r:id="rId29"/>
  </p:handoutMasterIdLst>
  <p:sldIdLst>
    <p:sldId id="393" r:id="rId2"/>
    <p:sldId id="370" r:id="rId3"/>
    <p:sldId id="279" r:id="rId4"/>
    <p:sldId id="293" r:id="rId5"/>
    <p:sldId id="289" r:id="rId6"/>
    <p:sldId id="295" r:id="rId7"/>
    <p:sldId id="294" r:id="rId8"/>
    <p:sldId id="298" r:id="rId9"/>
    <p:sldId id="297" r:id="rId10"/>
    <p:sldId id="301" r:id="rId11"/>
    <p:sldId id="291" r:id="rId12"/>
    <p:sldId id="302" r:id="rId13"/>
    <p:sldId id="340" r:id="rId14"/>
    <p:sldId id="300" r:id="rId15"/>
    <p:sldId id="304" r:id="rId16"/>
    <p:sldId id="305" r:id="rId17"/>
    <p:sldId id="348" r:id="rId18"/>
    <p:sldId id="347" r:id="rId19"/>
    <p:sldId id="310" r:id="rId20"/>
    <p:sldId id="311" r:id="rId21"/>
    <p:sldId id="314" r:id="rId22"/>
    <p:sldId id="345" r:id="rId23"/>
    <p:sldId id="315" r:id="rId24"/>
    <p:sldId id="316" r:id="rId25"/>
    <p:sldId id="388" r:id="rId26"/>
    <p:sldId id="389" r:id="rId27"/>
    <p:sldId id="392" r:id="rId28"/>
  </p:sldIdLst>
  <p:sldSz cx="9144000" cy="6858000" type="screen4x3"/>
  <p:notesSz cx="9309100" cy="69548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7EE2B5"/>
    <a:srgbClr val="005828"/>
    <a:srgbClr val="598D65"/>
  </p:clrMru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8746" autoAdjust="0"/>
  </p:normalViewPr>
  <p:slideViewPr>
    <p:cSldViewPr>
      <p:cViewPr>
        <p:scale>
          <a:sx n="78" d="100"/>
          <a:sy n="78" d="100"/>
        </p:scale>
        <p:origin x="-117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022" cy="3475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73953" y="0"/>
            <a:ext cx="4033022" cy="3475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3C8EA-F109-4B6C-8512-0B8A6EB360A2}" type="datetimeFigureOut">
              <a:rPr lang="es-MX" smtClean="0"/>
              <a:pPr/>
              <a:t>29/12/2015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06147"/>
            <a:ext cx="4033022" cy="3475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73953" y="6606147"/>
            <a:ext cx="4033022" cy="3475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8820B-AD60-4190-91AA-D9CBBDFBAAA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3E2A-2BE3-4C60-A0F3-35E3D22AB664}" type="datetimeFigureOut">
              <a:rPr lang="es-ES" smtClean="0"/>
              <a:pPr/>
              <a:t>29/12/2015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9ABE-B966-49AF-8AA8-8C7B4B53277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3E2A-2BE3-4C60-A0F3-35E3D22AB664}" type="datetimeFigureOut">
              <a:rPr lang="es-ES" smtClean="0"/>
              <a:pPr/>
              <a:t>29/12/2015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9ABE-B966-49AF-8AA8-8C7B4B53277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3E2A-2BE3-4C60-A0F3-35E3D22AB664}" type="datetimeFigureOut">
              <a:rPr lang="es-ES" smtClean="0"/>
              <a:pPr/>
              <a:t>29/12/2015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9ABE-B966-49AF-8AA8-8C7B4B53277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3E2A-2BE3-4C60-A0F3-35E3D22AB664}" type="datetimeFigureOut">
              <a:rPr lang="es-ES" smtClean="0"/>
              <a:pPr/>
              <a:t>29/12/2015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9ABE-B966-49AF-8AA8-8C7B4B53277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3E2A-2BE3-4C60-A0F3-35E3D22AB664}" type="datetimeFigureOut">
              <a:rPr lang="es-ES" smtClean="0"/>
              <a:pPr/>
              <a:t>29/12/2015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9ABE-B966-49AF-8AA8-8C7B4B53277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3E2A-2BE3-4C60-A0F3-35E3D22AB664}" type="datetimeFigureOut">
              <a:rPr lang="es-ES" smtClean="0"/>
              <a:pPr/>
              <a:t>29/12/2015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9ABE-B966-49AF-8AA8-8C7B4B53277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3E2A-2BE3-4C60-A0F3-35E3D22AB664}" type="datetimeFigureOut">
              <a:rPr lang="es-ES" smtClean="0"/>
              <a:pPr/>
              <a:t>29/12/2015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9ABE-B966-49AF-8AA8-8C7B4B53277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3E2A-2BE3-4C60-A0F3-35E3D22AB664}" type="datetimeFigureOut">
              <a:rPr lang="es-ES" smtClean="0"/>
              <a:pPr/>
              <a:t>29/12/2015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9ABE-B966-49AF-8AA8-8C7B4B53277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3E2A-2BE3-4C60-A0F3-35E3D22AB664}" type="datetimeFigureOut">
              <a:rPr lang="es-ES" smtClean="0"/>
              <a:pPr/>
              <a:t>29/12/2015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9ABE-B966-49AF-8AA8-8C7B4B53277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3E2A-2BE3-4C60-A0F3-35E3D22AB664}" type="datetimeFigureOut">
              <a:rPr lang="es-ES" smtClean="0"/>
              <a:pPr/>
              <a:t>29/12/2015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9ABE-B966-49AF-8AA8-8C7B4B53277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3E2A-2BE3-4C60-A0F3-35E3D22AB664}" type="datetimeFigureOut">
              <a:rPr lang="es-ES" smtClean="0"/>
              <a:pPr/>
              <a:t>29/12/2015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9ABE-B966-49AF-8AA8-8C7B4B53277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33E2A-2BE3-4C60-A0F3-35E3D22AB664}" type="datetimeFigureOut">
              <a:rPr lang="es-ES" smtClean="0"/>
              <a:pPr/>
              <a:t>29/12/2015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69ABE-B966-49AF-8AA8-8C7B4B53277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4" name="Object 2"/>
          <p:cNvGraphicFramePr>
            <a:graphicFrameLocks noChangeAspect="1"/>
          </p:cNvGraphicFramePr>
          <p:nvPr/>
        </p:nvGraphicFramePr>
        <p:xfrm>
          <a:off x="857224" y="3071810"/>
          <a:ext cx="7572428" cy="1785950"/>
        </p:xfrm>
        <a:graphic>
          <a:graphicData uri="http://schemas.openxmlformats.org/presentationml/2006/ole">
            <p:oleObj spid="_x0000_s115714" r:id="rId3" imgW="6653784" imgH="1530096" progId="">
              <p:embed/>
            </p:oleObj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4214810" y="592933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Diciembre </a:t>
            </a:r>
            <a:r>
              <a:rPr lang="es-MX" dirty="0" smtClean="0"/>
              <a:t>de 2015 </a:t>
            </a:r>
            <a:endParaRPr lang="es-MX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55576" y="2204864"/>
            <a:ext cx="73448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None/>
            </a:pPr>
            <a:r>
              <a:rPr lang="es-MX" sz="2800" b="1" dirty="0" smtClean="0"/>
              <a:t>Del Sistema de Contabilidad Gubernamental</a:t>
            </a:r>
          </a:p>
          <a:p>
            <a:pPr lvl="1" algn="just">
              <a:buNone/>
            </a:pPr>
            <a:endParaRPr lang="es-MX" sz="2400" dirty="0" smtClean="0"/>
          </a:p>
          <a:p>
            <a:pPr lvl="1" algn="just">
              <a:buNone/>
            </a:pPr>
            <a:r>
              <a:rPr lang="es-MX" sz="2400" dirty="0" smtClean="0"/>
              <a:t>Art.16 El sistema, al que deberán sujetarse los Entes Públicos, </a:t>
            </a:r>
            <a:r>
              <a:rPr lang="es-MX" sz="2400" b="1" dirty="0" smtClean="0"/>
              <a:t>registrará de manera armónica, delimitada  y específica las operaciones presupuestarias y contables</a:t>
            </a:r>
            <a:r>
              <a:rPr lang="es-MX" sz="2400" dirty="0" smtClean="0"/>
              <a:t> derivadas de la gestión pública, y </a:t>
            </a:r>
            <a:r>
              <a:rPr lang="es-MX" sz="2400" b="1" dirty="0" smtClean="0"/>
              <a:t>generará estados financieros</a:t>
            </a:r>
            <a:r>
              <a:rPr lang="es-MX" sz="2400" dirty="0" smtClean="0"/>
              <a:t> confiables, oportunos, comprensibles, periódicos y comparables. Los cuales serán expresados en términos monetarios.</a:t>
            </a:r>
            <a:endParaRPr lang="es-MX" sz="2400" b="1" dirty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071538" y="285728"/>
          <a:ext cx="7010400" cy="1620838"/>
        </p:xfrm>
        <a:graphic>
          <a:graphicData uri="http://schemas.openxmlformats.org/presentationml/2006/ole">
            <p:oleObj spid="_x0000_s14338" r:id="rId3" imgW="6653784" imgH="153009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55576" y="2924944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None/>
            </a:pPr>
            <a:r>
              <a:rPr lang="es-MX" sz="2400" dirty="0" smtClean="0"/>
              <a:t>En el Art.17 de la L.G.C.G. se indica que corresponde a cada Ente Público </a:t>
            </a:r>
            <a:r>
              <a:rPr lang="es-MX" sz="2400" b="1" dirty="0" smtClean="0"/>
              <a:t>la RESPONSABILIDAD de su contabilidad, de la operación del sistema, así como del cumplimiento de lo dispuesto por esta Ley </a:t>
            </a:r>
            <a:r>
              <a:rPr lang="es-MX" sz="2400" dirty="0" smtClean="0"/>
              <a:t>y las decisiones que emita el CONAC.</a:t>
            </a:r>
            <a:endParaRPr lang="es-MX" sz="2400" b="1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285852" y="428604"/>
          <a:ext cx="7010400" cy="1620838"/>
        </p:xfrm>
        <a:graphic>
          <a:graphicData uri="http://schemas.openxmlformats.org/presentationml/2006/ole">
            <p:oleObj spid="_x0000_s15362" r:id="rId3" imgW="6653784" imgH="153009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83568" y="1964377"/>
            <a:ext cx="74168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None/>
            </a:pPr>
            <a:r>
              <a:rPr lang="es-MX" sz="2400" dirty="0" smtClean="0"/>
              <a:t>En el Art.19 de la LGCG enuncia que Los entes públicos deberán asegurarse  que el sistema:</a:t>
            </a:r>
          </a:p>
          <a:p>
            <a:pPr lvl="1" algn="just">
              <a:buNone/>
            </a:pPr>
            <a:endParaRPr lang="es-MX" sz="2400" dirty="0" smtClean="0"/>
          </a:p>
          <a:p>
            <a:pPr lvl="1" algn="just">
              <a:buFont typeface="Arial" pitchFamily="34" charset="0"/>
              <a:buChar char="•"/>
            </a:pPr>
            <a:r>
              <a:rPr lang="es-MX" sz="2400" dirty="0" smtClean="0"/>
              <a:t> Refleje la </a:t>
            </a:r>
            <a:r>
              <a:rPr lang="es-MX" sz="2400" b="1" dirty="0" smtClean="0"/>
              <a:t>aplicación de los principios, normas e instrumentos que establezca el Consejo.</a:t>
            </a:r>
          </a:p>
          <a:p>
            <a:pPr lvl="1" algn="just"/>
            <a:endParaRPr lang="es-MX" sz="2400" b="1" dirty="0" smtClean="0"/>
          </a:p>
          <a:p>
            <a:pPr lvl="1" algn="just">
              <a:buFont typeface="Arial" pitchFamily="34" charset="0"/>
              <a:buChar char="•"/>
            </a:pPr>
            <a:r>
              <a:rPr lang="es-MX" sz="2400" dirty="0" smtClean="0"/>
              <a:t> Facilite el reconocimiento de las operaciones de </a:t>
            </a:r>
            <a:r>
              <a:rPr lang="es-MX" sz="2400" b="1" dirty="0" smtClean="0"/>
              <a:t>ingresos, gastos, activos, pasivo y patrimoniales</a:t>
            </a:r>
            <a:r>
              <a:rPr lang="es-MX" sz="2400" dirty="0" smtClean="0"/>
              <a:t>.</a:t>
            </a:r>
          </a:p>
          <a:p>
            <a:pPr lvl="1" algn="just"/>
            <a:endParaRPr lang="es-MX" sz="2400" dirty="0" smtClean="0"/>
          </a:p>
          <a:p>
            <a:pPr lvl="1" algn="just">
              <a:buFont typeface="Arial" pitchFamily="34" charset="0"/>
              <a:buChar char="•"/>
            </a:pPr>
            <a:r>
              <a:rPr lang="es-MX" sz="2400" dirty="0" smtClean="0"/>
              <a:t> </a:t>
            </a:r>
            <a:r>
              <a:rPr lang="es-MX" sz="2400" b="1" dirty="0" smtClean="0"/>
              <a:t>Integre en forma automática el ejercicio presupuestario con la operación contable</a:t>
            </a:r>
            <a:r>
              <a:rPr lang="es-MX" sz="2400" dirty="0" smtClean="0"/>
              <a:t>, a partir de la utilización del gasto devengado.</a:t>
            </a:r>
          </a:p>
          <a:p>
            <a:pPr lvl="1" algn="just"/>
            <a:endParaRPr lang="es-MX" sz="2400" b="1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000100" y="214290"/>
          <a:ext cx="7010400" cy="1620838"/>
        </p:xfrm>
        <a:graphic>
          <a:graphicData uri="http://schemas.openxmlformats.org/presentationml/2006/ole">
            <p:oleObj spid="_x0000_s16386" r:id="rId3" imgW="6653784" imgH="153009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142976" y="2357430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MX" dirty="0" smtClean="0"/>
              <a:t> </a:t>
            </a:r>
            <a:r>
              <a:rPr lang="es-MX" sz="2400" dirty="0" smtClean="0"/>
              <a:t>Permita que los </a:t>
            </a:r>
            <a:r>
              <a:rPr lang="es-MX" sz="2400" b="1" dirty="0" smtClean="0"/>
              <a:t>registros</a:t>
            </a:r>
            <a:r>
              <a:rPr lang="es-MX" sz="2400" dirty="0" smtClean="0"/>
              <a:t> se efectúen considerando la </a:t>
            </a:r>
            <a:r>
              <a:rPr lang="es-MX" sz="2400" b="1" dirty="0" smtClean="0"/>
              <a:t>base acumulativa </a:t>
            </a:r>
            <a:r>
              <a:rPr lang="es-MX" sz="2400" dirty="0" smtClean="0"/>
              <a:t>para la integración de la información </a:t>
            </a:r>
            <a:r>
              <a:rPr lang="es-MX" sz="2400" b="1" dirty="0" smtClean="0"/>
              <a:t>presupuestaria y contable</a:t>
            </a:r>
            <a:r>
              <a:rPr lang="es-MX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s-MX" sz="2400" dirty="0" smtClean="0"/>
          </a:p>
          <a:p>
            <a:endParaRPr lang="es-MX" sz="2400" dirty="0" smtClean="0"/>
          </a:p>
          <a:p>
            <a:pPr algn="just">
              <a:buFont typeface="Arial" pitchFamily="34" charset="0"/>
              <a:buChar char="•"/>
            </a:pPr>
            <a:r>
              <a:rPr lang="es-MX" sz="2400" dirty="0" smtClean="0"/>
              <a:t>Refleje </a:t>
            </a:r>
            <a:r>
              <a:rPr lang="es-MX" sz="2400" b="1" dirty="0" smtClean="0"/>
              <a:t>un registro congruente y ordenado </a:t>
            </a:r>
            <a:r>
              <a:rPr lang="es-MX" sz="2400" dirty="0" smtClean="0"/>
              <a:t>de cada operación que genere derechos y obligaciones derivados de la gestión económica-financiera.</a:t>
            </a:r>
          </a:p>
          <a:p>
            <a:pPr>
              <a:buFont typeface="Arial" pitchFamily="34" charset="0"/>
              <a:buChar char="•"/>
            </a:pPr>
            <a:endParaRPr lang="es-MX" sz="2400" dirty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142976" y="357166"/>
          <a:ext cx="7010400" cy="1620838"/>
        </p:xfrm>
        <a:graphic>
          <a:graphicData uri="http://schemas.openxmlformats.org/presentationml/2006/ole">
            <p:oleObj spid="_x0000_s17410" r:id="rId3" imgW="6653784" imgH="153009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42844" y="1714488"/>
            <a:ext cx="82868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None/>
            </a:pPr>
            <a:endParaRPr lang="es-MX" sz="2400" dirty="0" smtClean="0"/>
          </a:p>
          <a:p>
            <a:pPr lvl="1" algn="just"/>
            <a:endParaRPr lang="es-MX" sz="2400" dirty="0" smtClean="0"/>
          </a:p>
          <a:p>
            <a:pPr lvl="1" algn="just">
              <a:buFont typeface="Arial" pitchFamily="34" charset="0"/>
              <a:buChar char="•"/>
            </a:pPr>
            <a:r>
              <a:rPr lang="es-MX" sz="2400" dirty="0" smtClean="0"/>
              <a:t> </a:t>
            </a:r>
            <a:r>
              <a:rPr lang="es-MX" sz="2200" dirty="0" smtClean="0"/>
              <a:t>Genere </a:t>
            </a:r>
            <a:r>
              <a:rPr lang="es-MX" sz="2200" b="1" dirty="0" smtClean="0"/>
              <a:t>EN TIEMPO REAL, estados financieros</a:t>
            </a:r>
            <a:r>
              <a:rPr lang="es-MX" sz="2200" dirty="0" smtClean="0"/>
              <a:t>, de ejecución presupuestaria y otra información que coadyuve a la toma de decisiones, a la transparencia, a la programación con base en resultados, a la evaluación y rendición de cuentas. 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142976" y="357166"/>
          <a:ext cx="7010400" cy="1620838"/>
        </p:xfrm>
        <a:graphic>
          <a:graphicData uri="http://schemas.openxmlformats.org/presentationml/2006/ole">
            <p:oleObj spid="_x0000_s18434" r:id="rId3" imgW="6653784" imgH="1530096" progId="">
              <p:embed/>
            </p:oleObj>
          </a:graphicData>
        </a:graphic>
      </p:graphicFrame>
      <p:sp>
        <p:nvSpPr>
          <p:cNvPr id="4" name="3 Rectángulo"/>
          <p:cNvSpPr/>
          <p:nvPr/>
        </p:nvSpPr>
        <p:spPr>
          <a:xfrm>
            <a:off x="642910" y="4071942"/>
            <a:ext cx="77867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MX" sz="2200" b="1" dirty="0" smtClean="0"/>
              <a:t> Facilite el registro y control de los inventarios </a:t>
            </a:r>
            <a:r>
              <a:rPr lang="es-MX" sz="2200" dirty="0" smtClean="0"/>
              <a:t>de los bienes muebles e inmuebles.</a:t>
            </a:r>
          </a:p>
          <a:p>
            <a:pPr algn="just"/>
            <a:endParaRPr lang="es-MX" sz="2200" dirty="0" smtClean="0"/>
          </a:p>
          <a:p>
            <a:pPr algn="just">
              <a:buFont typeface="Arial" pitchFamily="34" charset="0"/>
              <a:buChar char="•"/>
            </a:pPr>
            <a:r>
              <a:rPr lang="es-MX" sz="2200" dirty="0" smtClean="0"/>
              <a:t> En el Art.20 señala que Los entes públicos deberán contar con </a:t>
            </a:r>
            <a:r>
              <a:rPr lang="es-MX" sz="2200" b="1" dirty="0" smtClean="0"/>
              <a:t>MANUALES DE CONTABILIDAD</a:t>
            </a:r>
            <a:r>
              <a:rPr lang="es-MX" sz="2200" dirty="0" smtClean="0"/>
              <a:t>, así como con otros instrumentos contables que defina el CONAC.</a:t>
            </a:r>
          </a:p>
          <a:p>
            <a:pPr>
              <a:buFont typeface="Arial" pitchFamily="34" charset="0"/>
              <a:buChar char="•"/>
            </a:pPr>
            <a:endParaRPr 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57158" y="2214554"/>
            <a:ext cx="835824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None/>
            </a:pPr>
            <a:r>
              <a:rPr lang="es-MX" sz="2800" b="1" dirty="0" smtClean="0"/>
              <a:t>Del Registro Patrimonial</a:t>
            </a:r>
          </a:p>
          <a:p>
            <a:pPr lvl="1" algn="ctr">
              <a:buNone/>
            </a:pPr>
            <a:endParaRPr lang="es-MX" sz="2800" b="1" dirty="0" smtClean="0"/>
          </a:p>
          <a:p>
            <a:pPr lvl="1" algn="just">
              <a:buNone/>
            </a:pPr>
            <a:r>
              <a:rPr lang="es-MX" sz="2400" dirty="0" smtClean="0"/>
              <a:t>En el Art.23 señala que Los entes públicos deberán registrar en su contabilidad los bienes muebles e inmuebles siguientes:</a:t>
            </a:r>
          </a:p>
          <a:p>
            <a:pPr lvl="1" algn="just">
              <a:buNone/>
            </a:pPr>
            <a:endParaRPr lang="es-MX" sz="2400" dirty="0" smtClean="0"/>
          </a:p>
          <a:p>
            <a:pPr lvl="1" algn="just">
              <a:buFont typeface="Arial" pitchFamily="34" charset="0"/>
              <a:buChar char="•"/>
            </a:pPr>
            <a:r>
              <a:rPr lang="es-MX" sz="2400" dirty="0" smtClean="0"/>
              <a:t> </a:t>
            </a:r>
            <a:r>
              <a:rPr lang="es-MX" sz="2400" b="1" dirty="0" smtClean="0"/>
              <a:t>Los inmuebles destinados a un servicio público </a:t>
            </a:r>
            <a:r>
              <a:rPr lang="es-MX" sz="2400" dirty="0" smtClean="0"/>
              <a:t>conforme a la normativa aplicable; excepto los considerados </a:t>
            </a:r>
            <a:r>
              <a:rPr lang="es-MX" sz="2400" b="1" dirty="0" smtClean="0"/>
              <a:t>monumentos arqueológicos, artísticos o históricos </a:t>
            </a:r>
            <a:r>
              <a:rPr lang="es-MX" sz="2400" dirty="0" smtClean="0"/>
              <a:t>conforme  a la ley de la materia.</a:t>
            </a:r>
          </a:p>
          <a:p>
            <a:pPr lvl="1" algn="just">
              <a:buFont typeface="Arial" pitchFamily="34" charset="0"/>
              <a:buChar char="•"/>
            </a:pPr>
            <a:endParaRPr lang="es-MX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214414" y="285728"/>
          <a:ext cx="7010400" cy="1620838"/>
        </p:xfrm>
        <a:graphic>
          <a:graphicData uri="http://schemas.openxmlformats.org/presentationml/2006/ole">
            <p:oleObj spid="_x0000_s21506" r:id="rId3" imgW="6653784" imgH="153009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11560" y="2520634"/>
            <a:ext cx="777686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None/>
            </a:pPr>
            <a:r>
              <a:rPr lang="es-MX" sz="2800" b="1" dirty="0" smtClean="0"/>
              <a:t>Del Registro Patrimonial</a:t>
            </a:r>
          </a:p>
          <a:p>
            <a:pPr lvl="1" algn="ctr">
              <a:buNone/>
            </a:pPr>
            <a:endParaRPr lang="es-MX" sz="2800" b="1" dirty="0" smtClean="0"/>
          </a:p>
          <a:p>
            <a:pPr lvl="1" algn="just">
              <a:buNone/>
            </a:pPr>
            <a:r>
              <a:rPr lang="es-MX" sz="2400" dirty="0" smtClean="0"/>
              <a:t>En el Art.27 señala que Los entes públicos deberán llevar a cabo el </a:t>
            </a:r>
            <a:r>
              <a:rPr lang="es-MX" sz="2400" b="1" dirty="0" smtClean="0"/>
              <a:t>levantamiento físico del inventario </a:t>
            </a:r>
            <a:r>
              <a:rPr lang="es-MX" sz="2400" dirty="0" smtClean="0"/>
              <a:t>de los bienes mencionados anteriormente, dicho inventario deberá estar debidamente </a:t>
            </a:r>
            <a:r>
              <a:rPr lang="es-MX" sz="2400" b="1" dirty="0" smtClean="0"/>
              <a:t>conciliado con el registro contable</a:t>
            </a:r>
            <a:r>
              <a:rPr lang="es-MX" sz="2400" dirty="0" smtClean="0"/>
              <a:t>. En el caso de los </a:t>
            </a:r>
            <a:r>
              <a:rPr lang="es-MX" sz="2400" b="1" dirty="0" smtClean="0"/>
              <a:t>bienes inmuebles</a:t>
            </a:r>
            <a:r>
              <a:rPr lang="es-MX" sz="2400" dirty="0" smtClean="0"/>
              <a:t>, no podrá establecerse un </a:t>
            </a:r>
            <a:r>
              <a:rPr lang="es-MX" sz="2400" b="1" dirty="0" smtClean="0"/>
              <a:t>valor inferior al catastral </a:t>
            </a:r>
            <a:r>
              <a:rPr lang="es-MX" sz="2400" dirty="0" smtClean="0"/>
              <a:t>que le corresponda.</a:t>
            </a:r>
          </a:p>
          <a:p>
            <a:pPr lvl="1" algn="just">
              <a:buNone/>
            </a:pPr>
            <a:endParaRPr lang="es-MX" sz="2400" dirty="0" smtClean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000100" y="285728"/>
          <a:ext cx="7010400" cy="1620838"/>
        </p:xfrm>
        <a:graphic>
          <a:graphicData uri="http://schemas.openxmlformats.org/presentationml/2006/ole">
            <p:oleObj spid="_x0000_s24578" r:id="rId3" imgW="6653784" imgH="153009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785786" y="2571744"/>
            <a:ext cx="1643074" cy="857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INGRESO ESTIMADO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-71470" y="3429000"/>
            <a:ext cx="3593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ES LA AUTORIZACION DE LA LEY DE INGRESOS POR EL H. CABILDO / CONGRESO</a:t>
            </a:r>
          </a:p>
          <a:p>
            <a:pPr algn="ctr"/>
            <a:r>
              <a:rPr lang="es-MX" sz="1400" b="1" dirty="0" smtClean="0"/>
              <a:t>AL INICIO DEL EJERCICIO DE CADA AÑO</a:t>
            </a:r>
          </a:p>
          <a:p>
            <a:pPr algn="ctr"/>
            <a:r>
              <a:rPr lang="es-MX" sz="1400" b="1" dirty="0" smtClean="0"/>
              <a:t>EN LA LEY DE INGRESOS</a:t>
            </a:r>
            <a:endParaRPr lang="es-MX" sz="1400" b="1" dirty="0"/>
          </a:p>
        </p:txBody>
      </p:sp>
      <p:sp>
        <p:nvSpPr>
          <p:cNvPr id="9" name="8 Rectángulo"/>
          <p:cNvSpPr/>
          <p:nvPr/>
        </p:nvSpPr>
        <p:spPr>
          <a:xfrm>
            <a:off x="5715008" y="2643182"/>
            <a:ext cx="1643074" cy="8572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INGRESO MODIFICADO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5214942" y="3500438"/>
            <a:ext cx="2928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ES LA MODIFICACION QUE AUTORIZA EL H. CABILDO / CONGRESO  A LA LEY DE INGRESOS</a:t>
            </a:r>
            <a:endParaRPr lang="es-MX" sz="1400" b="1" dirty="0"/>
          </a:p>
        </p:txBody>
      </p:sp>
      <p:sp>
        <p:nvSpPr>
          <p:cNvPr id="15" name="14 Flecha derecha"/>
          <p:cNvSpPr/>
          <p:nvPr/>
        </p:nvSpPr>
        <p:spPr>
          <a:xfrm>
            <a:off x="3571868" y="2786058"/>
            <a:ext cx="785818" cy="42862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15 Flecha derecha"/>
          <p:cNvSpPr/>
          <p:nvPr/>
        </p:nvSpPr>
        <p:spPr>
          <a:xfrm rot="5400000">
            <a:off x="6319666" y="4462286"/>
            <a:ext cx="648072" cy="428628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16 Rectángulo"/>
          <p:cNvSpPr/>
          <p:nvPr/>
        </p:nvSpPr>
        <p:spPr>
          <a:xfrm>
            <a:off x="5724128" y="5072074"/>
            <a:ext cx="1643074" cy="8572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INGRESO DEVENGADO</a:t>
            </a:r>
            <a:endParaRPr lang="es-MX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192693" y="6047922"/>
            <a:ext cx="29127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 smtClean="0"/>
              <a:t>ES CUANDO EXISTE JURIDICAMENTE </a:t>
            </a:r>
          </a:p>
          <a:p>
            <a:pPr algn="ctr"/>
            <a:r>
              <a:rPr lang="es-MX" sz="1400" b="1" dirty="0" smtClean="0"/>
              <a:t>EL DERECHO DE COBRO</a:t>
            </a:r>
          </a:p>
          <a:p>
            <a:pPr algn="ctr"/>
            <a:r>
              <a:rPr lang="es-MX" sz="1400" dirty="0" smtClean="0"/>
              <a:t> </a:t>
            </a:r>
            <a:endParaRPr lang="es-MX" sz="1400" dirty="0"/>
          </a:p>
        </p:txBody>
      </p:sp>
      <p:sp>
        <p:nvSpPr>
          <p:cNvPr id="19" name="18 Rectángulo"/>
          <p:cNvSpPr/>
          <p:nvPr/>
        </p:nvSpPr>
        <p:spPr>
          <a:xfrm>
            <a:off x="785786" y="5072074"/>
            <a:ext cx="1643074" cy="8572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INGRESO RECAUDADO</a:t>
            </a:r>
            <a:endParaRPr lang="es-MX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28596" y="5978743"/>
            <a:ext cx="2552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 smtClean="0"/>
              <a:t>ES EL INGRESO QUE SE  PERCIBE</a:t>
            </a:r>
            <a:endParaRPr lang="es-MX" sz="1400" b="1" dirty="0"/>
          </a:p>
        </p:txBody>
      </p:sp>
      <p:sp>
        <p:nvSpPr>
          <p:cNvPr id="21" name="20 Flecha derecha"/>
          <p:cNvSpPr/>
          <p:nvPr/>
        </p:nvSpPr>
        <p:spPr>
          <a:xfrm rot="10800000">
            <a:off x="3714744" y="5286387"/>
            <a:ext cx="785818" cy="428628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142976" y="1714488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MOMENTOS CONTABLES DE LOS INGRESOS</a:t>
            </a:r>
            <a:endParaRPr lang="es-MX" sz="2800" b="1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071538" y="142852"/>
          <a:ext cx="7010400" cy="1620838"/>
        </p:xfrm>
        <a:graphic>
          <a:graphicData uri="http://schemas.openxmlformats.org/presentationml/2006/ole">
            <p:oleObj spid="_x0000_s32770" r:id="rId3" imgW="6653784" imgH="153009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-32" y="3068960"/>
            <a:ext cx="25728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 smtClean="0"/>
              <a:t>PRESUPUESTO DE EGRESOS</a:t>
            </a:r>
          </a:p>
          <a:p>
            <a:pPr algn="ctr"/>
            <a:r>
              <a:rPr lang="es-MX" sz="1400" dirty="0" smtClean="0"/>
              <a:t>APROBADO POR EL H. CABILDO/</a:t>
            </a:r>
          </a:p>
          <a:p>
            <a:pPr algn="ctr"/>
            <a:r>
              <a:rPr lang="es-MX" sz="1400" dirty="0" smtClean="0"/>
              <a:t>CONGRESO DEL ESTADO</a:t>
            </a:r>
            <a:endParaRPr lang="es-MX" sz="1400" dirty="0"/>
          </a:p>
        </p:txBody>
      </p:sp>
      <p:sp>
        <p:nvSpPr>
          <p:cNvPr id="6" name="5 Flecha derecha"/>
          <p:cNvSpPr/>
          <p:nvPr/>
        </p:nvSpPr>
        <p:spPr>
          <a:xfrm>
            <a:off x="2714612" y="2285992"/>
            <a:ext cx="785818" cy="428628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4000496" y="2071678"/>
            <a:ext cx="1643074" cy="8572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GASTO </a:t>
            </a:r>
          </a:p>
          <a:p>
            <a:pPr algn="ctr"/>
            <a:r>
              <a:rPr lang="es-MX" dirty="0" smtClean="0"/>
              <a:t>MODIFICADO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3714744" y="2928934"/>
            <a:ext cx="23574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LAS MODIFICACIONES</a:t>
            </a:r>
          </a:p>
          <a:p>
            <a:pPr algn="ctr"/>
            <a:r>
              <a:rPr lang="es-MX" sz="1400" dirty="0" smtClean="0"/>
              <a:t>AUTORIZADAS POR EL</a:t>
            </a:r>
          </a:p>
          <a:p>
            <a:pPr algn="ctr"/>
            <a:r>
              <a:rPr lang="es-MX" sz="1400" dirty="0" smtClean="0"/>
              <a:t>H. CABILDO /CONGRESO </a:t>
            </a:r>
          </a:p>
          <a:p>
            <a:pPr algn="ctr"/>
            <a:r>
              <a:rPr lang="es-MX" sz="1400" dirty="0" smtClean="0"/>
              <a:t>SOBRE EL</a:t>
            </a:r>
          </a:p>
          <a:p>
            <a:pPr algn="ctr"/>
            <a:r>
              <a:rPr lang="es-MX" sz="1400" dirty="0" smtClean="0"/>
              <a:t>PRESUPUESTO AUTORIZADO</a:t>
            </a:r>
            <a:endParaRPr lang="es-MX" sz="1400" dirty="0"/>
          </a:p>
        </p:txBody>
      </p:sp>
      <p:sp>
        <p:nvSpPr>
          <p:cNvPr id="9" name="8 Rectángulo"/>
          <p:cNvSpPr/>
          <p:nvPr/>
        </p:nvSpPr>
        <p:spPr>
          <a:xfrm>
            <a:off x="6747974" y="1988840"/>
            <a:ext cx="1895992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GASTO </a:t>
            </a:r>
          </a:p>
          <a:p>
            <a:pPr algn="ctr"/>
            <a:r>
              <a:rPr lang="es-MX" dirty="0" smtClean="0"/>
              <a:t>COMPROMETIDO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57950" y="2857496"/>
            <a:ext cx="2786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SE PRESENTA CUANDO EXISTE</a:t>
            </a:r>
          </a:p>
          <a:p>
            <a:pPr algn="ctr"/>
            <a:r>
              <a:rPr lang="es-MX" sz="1400" dirty="0" smtClean="0"/>
              <a:t>LA AUTORIZACION PARA ADQUIRIR</a:t>
            </a:r>
          </a:p>
          <a:p>
            <a:pPr algn="ctr"/>
            <a:r>
              <a:rPr lang="es-MX" sz="1400" dirty="0" smtClean="0"/>
              <a:t>UN BIEN O EJECUTAR UNA OBRA</a:t>
            </a:r>
            <a:endParaRPr lang="es-MX" sz="1400" dirty="0"/>
          </a:p>
        </p:txBody>
      </p:sp>
      <p:sp>
        <p:nvSpPr>
          <p:cNvPr id="12" name="11 Rectángulo"/>
          <p:cNvSpPr/>
          <p:nvPr/>
        </p:nvSpPr>
        <p:spPr>
          <a:xfrm>
            <a:off x="6513852" y="4000503"/>
            <a:ext cx="1895992" cy="7858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GASTO </a:t>
            </a:r>
          </a:p>
          <a:p>
            <a:pPr algn="ctr"/>
            <a:r>
              <a:rPr lang="es-MX" dirty="0" smtClean="0"/>
              <a:t>DEVENGADO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072198" y="4786321"/>
            <a:ext cx="28292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 smtClean="0"/>
              <a:t>CUANDO EXISTE JURIDICAMENTE LA</a:t>
            </a:r>
          </a:p>
          <a:p>
            <a:pPr algn="ctr"/>
            <a:r>
              <a:rPr lang="es-MX" sz="1400" dirty="0" smtClean="0"/>
              <a:t>OBLIGACION DE PAGO, ESTO ES, </a:t>
            </a:r>
          </a:p>
          <a:p>
            <a:pPr algn="ctr"/>
            <a:r>
              <a:rPr lang="es-MX" sz="1400" dirty="0" smtClean="0"/>
              <a:t>CUANDO SE RECIBE EL BIEN O EL </a:t>
            </a:r>
          </a:p>
          <a:p>
            <a:pPr algn="ctr"/>
            <a:r>
              <a:rPr lang="es-MX" sz="1400" dirty="0" smtClean="0"/>
              <a:t>SERVICIO </a:t>
            </a:r>
            <a:endParaRPr lang="es-MX" sz="1400" dirty="0"/>
          </a:p>
        </p:txBody>
      </p:sp>
      <p:sp>
        <p:nvSpPr>
          <p:cNvPr id="14" name="13 Flecha derecha"/>
          <p:cNvSpPr/>
          <p:nvPr/>
        </p:nvSpPr>
        <p:spPr>
          <a:xfrm rot="5400000">
            <a:off x="7305074" y="3554588"/>
            <a:ext cx="391768" cy="428628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14 Rectángulo"/>
          <p:cNvSpPr/>
          <p:nvPr/>
        </p:nvSpPr>
        <p:spPr>
          <a:xfrm>
            <a:off x="3961892" y="4857760"/>
            <a:ext cx="1895992" cy="7858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GASTO </a:t>
            </a:r>
          </a:p>
          <a:p>
            <a:pPr algn="ctr"/>
            <a:r>
              <a:rPr lang="es-MX" dirty="0" smtClean="0"/>
              <a:t>EJERCIDO</a:t>
            </a:r>
            <a:endParaRPr lang="es-MX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571868" y="5786454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CUANDO SE AUTORIZA EL EJERCICIO DEL GASTO</a:t>
            </a:r>
          </a:p>
          <a:p>
            <a:pPr algn="ctr"/>
            <a:r>
              <a:rPr lang="es-MX" sz="1400" dirty="0" smtClean="0"/>
              <a:t>GENERANDO EL PASIVO</a:t>
            </a:r>
            <a:endParaRPr lang="es-MX" sz="1400" dirty="0"/>
          </a:p>
        </p:txBody>
      </p:sp>
      <p:sp>
        <p:nvSpPr>
          <p:cNvPr id="17" name="16 Flecha doblada"/>
          <p:cNvSpPr/>
          <p:nvPr/>
        </p:nvSpPr>
        <p:spPr>
          <a:xfrm rot="10800000">
            <a:off x="6660232" y="5805264"/>
            <a:ext cx="750099" cy="514694"/>
          </a:xfrm>
          <a:prstGeom prst="ben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11560" y="4869160"/>
            <a:ext cx="1895992" cy="7858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GASTO </a:t>
            </a:r>
          </a:p>
          <a:p>
            <a:pPr algn="ctr"/>
            <a:r>
              <a:rPr lang="es-MX" dirty="0" smtClean="0"/>
              <a:t>PAGADO</a:t>
            </a:r>
            <a:endParaRPr lang="es-MX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51520" y="5733257"/>
            <a:ext cx="2891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CUANDO SE REALIZA EL PAGO A </a:t>
            </a:r>
          </a:p>
          <a:p>
            <a:pPr algn="ctr"/>
            <a:r>
              <a:rPr lang="es-MX" sz="1400" dirty="0" smtClean="0"/>
              <a:t>LOS PROVEEDORES DE LOS BIENES O  SERVICIOS</a:t>
            </a:r>
            <a:endParaRPr lang="es-MX" sz="1400" dirty="0"/>
          </a:p>
        </p:txBody>
      </p:sp>
      <p:sp>
        <p:nvSpPr>
          <p:cNvPr id="20" name="19 Flecha derecha"/>
          <p:cNvSpPr/>
          <p:nvPr/>
        </p:nvSpPr>
        <p:spPr>
          <a:xfrm rot="10800000">
            <a:off x="2771800" y="5085184"/>
            <a:ext cx="785818" cy="428628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1" name="20 Pentágono"/>
          <p:cNvSpPr/>
          <p:nvPr/>
        </p:nvSpPr>
        <p:spPr>
          <a:xfrm>
            <a:off x="500034" y="2000240"/>
            <a:ext cx="1785950" cy="1071570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GASTO </a:t>
            </a:r>
          </a:p>
          <a:p>
            <a:pPr algn="ctr"/>
            <a:r>
              <a:rPr lang="es-MX" dirty="0" smtClean="0"/>
              <a:t>APROBADO</a:t>
            </a:r>
            <a:endParaRPr lang="es-MX" dirty="0"/>
          </a:p>
        </p:txBody>
      </p:sp>
      <p:sp>
        <p:nvSpPr>
          <p:cNvPr id="23" name="22 Flecha derecha"/>
          <p:cNvSpPr/>
          <p:nvPr/>
        </p:nvSpPr>
        <p:spPr>
          <a:xfrm>
            <a:off x="5924762" y="2214554"/>
            <a:ext cx="576064" cy="432048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23 CuadroTexto"/>
          <p:cNvSpPr txBox="1"/>
          <p:nvPr/>
        </p:nvSpPr>
        <p:spPr>
          <a:xfrm>
            <a:off x="285720" y="1428736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MOMENTOS CONTABLES DE LOS EGRESOS</a:t>
            </a:r>
            <a:endParaRPr lang="es-MX" sz="2800" b="1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000100" y="142852"/>
          <a:ext cx="7010400" cy="1357322"/>
        </p:xfrm>
        <a:graphic>
          <a:graphicData uri="http://schemas.openxmlformats.org/presentationml/2006/ole">
            <p:oleObj spid="_x0000_s33794" r:id="rId3" imgW="6653784" imgH="153009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83568" y="1844824"/>
            <a:ext cx="748883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None/>
            </a:pPr>
            <a:r>
              <a:rPr lang="es-MX" sz="2800" b="1" dirty="0" smtClean="0"/>
              <a:t>De la Información Financiera Gubernamental</a:t>
            </a:r>
            <a:r>
              <a:rPr lang="es-MX" sz="2400" b="1" dirty="0" smtClean="0"/>
              <a:t> </a:t>
            </a:r>
          </a:p>
          <a:p>
            <a:pPr lvl="1" algn="just">
              <a:buNone/>
            </a:pPr>
            <a:endParaRPr lang="es-MX" sz="2400" dirty="0" smtClean="0"/>
          </a:p>
          <a:p>
            <a:pPr lvl="1" algn="just">
              <a:buNone/>
            </a:pPr>
            <a:r>
              <a:rPr lang="es-MX" sz="2400" dirty="0" smtClean="0"/>
              <a:t>Art.44 Los estados financieros y la información emanada de la contabilidad deberán sujetarse a criterios de </a:t>
            </a:r>
            <a:r>
              <a:rPr lang="es-MX" sz="2400" b="1" dirty="0" smtClean="0"/>
              <a:t>utilidad, confiabilidad, relevancia, comprensibilidad y de comparación</a:t>
            </a:r>
            <a:r>
              <a:rPr lang="es-MX" sz="2400" dirty="0" smtClean="0"/>
              <a:t>, así como a otros atributos asociados a cada uno de ellos, como oportunidad, veracidad, representatividad, objetividad, suficiencia, posibilidad de predicción e importancia relativa, </a:t>
            </a:r>
            <a:r>
              <a:rPr lang="es-MX" sz="2400" b="1" dirty="0" smtClean="0"/>
              <a:t>CON EL FIN DE ALCANZAR LA MODERNIZACIÓN Y ARMONIZACIÓN QUE DETERMINA LA LEY.</a:t>
            </a:r>
            <a:endParaRPr lang="es-MX" sz="2400" b="1" dirty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142976" y="142852"/>
          <a:ext cx="7010400" cy="1620838"/>
        </p:xfrm>
        <a:graphic>
          <a:graphicData uri="http://schemas.openxmlformats.org/presentationml/2006/ole">
            <p:oleObj spid="_x0000_s34818" r:id="rId3" imgW="6653784" imgH="153009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1143000" y="285750"/>
          <a:ext cx="7010400" cy="1649413"/>
        </p:xfrm>
        <a:graphic>
          <a:graphicData uri="http://schemas.openxmlformats.org/presentationml/2006/ole">
            <p:oleObj spid="_x0000_s79874" r:id="rId3" imgW="6653784" imgH="1530096" progId="">
              <p:embed/>
            </p:oleObj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142976" y="3000372"/>
            <a:ext cx="71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/>
              <a:t>La Ley General de Contabilidad Gubernamental</a:t>
            </a:r>
            <a:r>
              <a:rPr lang="es-MX" sz="2400" dirty="0" smtClean="0"/>
              <a:t>, nace de la facultad que se le otorga al Congreso en el </a:t>
            </a:r>
            <a:r>
              <a:rPr lang="es-MX" sz="2400" b="1" dirty="0" smtClean="0"/>
              <a:t>Art. 73 </a:t>
            </a:r>
            <a:r>
              <a:rPr lang="es-MX" sz="2400" dirty="0" smtClean="0"/>
              <a:t>de la </a:t>
            </a:r>
            <a:r>
              <a:rPr lang="es-MX" sz="2400" b="1" dirty="0" smtClean="0"/>
              <a:t>Constitución Política de los Estados Unidos Mexicanos</a:t>
            </a:r>
            <a:r>
              <a:rPr lang="es-MX" sz="2400" dirty="0" smtClean="0"/>
              <a:t>, para expedir leyes en materia de contabilidad gubernamental a fin de garantizar su armonización a nivel nacional.  </a:t>
            </a:r>
            <a:endParaRPr lang="es-MX" sz="2400" dirty="0"/>
          </a:p>
        </p:txBody>
      </p:sp>
      <p:sp>
        <p:nvSpPr>
          <p:cNvPr id="4" name="3 Rectángulo"/>
          <p:cNvSpPr/>
          <p:nvPr/>
        </p:nvSpPr>
        <p:spPr>
          <a:xfrm>
            <a:off x="1000100" y="2143116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s-ES" sz="2400" b="1" dirty="0" smtClean="0"/>
              <a:t>LEY GENERAL DE CONTABILIDAD GUBERNAMENTAL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14348" y="2214554"/>
            <a:ext cx="7272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None/>
            </a:pPr>
            <a:r>
              <a:rPr lang="es-MX" sz="2800" b="1" dirty="0" smtClean="0"/>
              <a:t>De la Información Financiera Gubernamental </a:t>
            </a:r>
          </a:p>
          <a:p>
            <a:pPr lvl="1" algn="just">
              <a:buNone/>
            </a:pPr>
            <a:endParaRPr lang="es-MX" sz="2400" dirty="0" smtClean="0"/>
          </a:p>
          <a:p>
            <a:pPr lvl="1" algn="just">
              <a:buNone/>
            </a:pPr>
            <a:r>
              <a:rPr lang="es-MX" sz="2400" dirty="0" smtClean="0"/>
              <a:t>Art.67  Los entes públicos deberán registrar en los sistemas respectivos, </a:t>
            </a:r>
            <a:r>
              <a:rPr lang="es-MX" sz="2400" b="1" dirty="0" smtClean="0"/>
              <a:t>los documentos justificativos y comprobatorios</a:t>
            </a:r>
            <a:r>
              <a:rPr lang="es-MX" sz="2400" dirty="0" smtClean="0"/>
              <a:t> que correspondan y demás información asociada a los momentos contables del gasto comprometido y devengado, en términos de las disposiciones que emita el CONAC.</a:t>
            </a:r>
            <a:endParaRPr lang="es-MX" sz="2400" b="1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928662" y="214290"/>
          <a:ext cx="7010400" cy="1620838"/>
        </p:xfrm>
        <a:graphic>
          <a:graphicData uri="http://schemas.openxmlformats.org/presentationml/2006/ole">
            <p:oleObj spid="_x0000_s35842" r:id="rId3" imgW="6653784" imgH="153009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83568" y="1772816"/>
            <a:ext cx="748883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None/>
            </a:pPr>
            <a:r>
              <a:rPr lang="es-MX" sz="2800" b="1" dirty="0" smtClean="0"/>
              <a:t>De las Sanciones </a:t>
            </a:r>
          </a:p>
          <a:p>
            <a:pPr lvl="1" algn="ctr">
              <a:buNone/>
            </a:pPr>
            <a:endParaRPr lang="es-MX" sz="2800" dirty="0" smtClean="0"/>
          </a:p>
          <a:p>
            <a:pPr lvl="1" algn="just">
              <a:buNone/>
            </a:pPr>
            <a:r>
              <a:rPr lang="es-MX" sz="2400" dirty="0" smtClean="0"/>
              <a:t>Articulo 85.- Se sancionará administrativamente a los servidores públicos en los términos de la legislación en materia de responsabilidades administrativas aplicables en cualquiera de los siguientes supuestos:</a:t>
            </a:r>
          </a:p>
          <a:p>
            <a:pPr lvl="1" algn="just">
              <a:buNone/>
            </a:pPr>
            <a:endParaRPr lang="es-MX" sz="2400" dirty="0" smtClean="0"/>
          </a:p>
          <a:p>
            <a:pPr marL="1428750" lvl="2" indent="-514350" algn="just">
              <a:buFont typeface="+mj-lt"/>
              <a:buAutoNum type="romanUcPeriod"/>
            </a:pPr>
            <a:r>
              <a:rPr lang="es-MX" sz="2400" b="1" dirty="0" smtClean="0"/>
              <a:t>Omitan realizar los registros de la contabilidad</a:t>
            </a:r>
            <a:r>
              <a:rPr lang="es-MX" sz="2400" dirty="0" smtClean="0"/>
              <a:t>, </a:t>
            </a:r>
            <a:r>
              <a:rPr lang="es-MX" sz="2400" b="1" dirty="0" smtClean="0"/>
              <a:t>así como la difusión de la información financiera.</a:t>
            </a:r>
            <a:endParaRPr lang="es-MX" sz="2400" dirty="0" smtClean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214414" y="142852"/>
          <a:ext cx="7010400" cy="1620838"/>
        </p:xfrm>
        <a:graphic>
          <a:graphicData uri="http://schemas.openxmlformats.org/presentationml/2006/ole">
            <p:oleObj spid="_x0000_s45058" r:id="rId3" imgW="6653784" imgH="153009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14348" y="3357562"/>
            <a:ext cx="7929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just">
              <a:buFont typeface="+mj-lt"/>
              <a:buAutoNum type="romanUcPeriod"/>
            </a:pPr>
            <a:r>
              <a:rPr lang="es-MX" sz="2400" dirty="0" smtClean="0"/>
              <a:t>Cuando de manera </a:t>
            </a:r>
            <a:r>
              <a:rPr lang="es-MX" sz="2400" b="1" dirty="0" smtClean="0"/>
              <a:t>DOLOSA</a:t>
            </a:r>
            <a:r>
              <a:rPr lang="es-MX" sz="2400" dirty="0" smtClean="0"/>
              <a:t> :</a:t>
            </a:r>
          </a:p>
          <a:p>
            <a:pPr marL="971550" lvl="1" indent="-514350" algn="just"/>
            <a:endParaRPr lang="es-MX" sz="2400" dirty="0" smtClean="0"/>
          </a:p>
          <a:p>
            <a:pPr marL="971550" lvl="1" indent="-514350" algn="just">
              <a:buFont typeface="+mj-lt"/>
              <a:buAutoNum type="alphaLcPeriod"/>
            </a:pPr>
            <a:r>
              <a:rPr lang="es-MX" sz="2400" b="1" dirty="0" smtClean="0"/>
              <a:t>Omitan o alteren los documentos o registros</a:t>
            </a:r>
            <a:endParaRPr lang="es-MX" sz="2400" dirty="0" smtClean="0"/>
          </a:p>
          <a:p>
            <a:pPr marL="971550" lvl="1" indent="-514350" algn="just"/>
            <a:endParaRPr lang="es-MX" sz="2400" dirty="0" smtClean="0"/>
          </a:p>
          <a:p>
            <a:pPr marL="971550" lvl="1" indent="-514350" algn="just"/>
            <a:r>
              <a:rPr lang="es-MX" sz="2400" b="1" dirty="0" smtClean="0"/>
              <a:t>b.  Incumplan con la obligación de difundir la información financiera</a:t>
            </a:r>
            <a:endParaRPr lang="es-MX" sz="2400" dirty="0" smtClean="0"/>
          </a:p>
          <a:p>
            <a:pPr marL="971550" lvl="1" indent="-514350" algn="just">
              <a:buFont typeface="+mj-lt"/>
              <a:buAutoNum type="alphaLcPeriod"/>
            </a:pPr>
            <a:endParaRPr lang="es-MX" sz="2400" b="1" dirty="0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214414" y="357166"/>
          <a:ext cx="7010400" cy="1620838"/>
        </p:xfrm>
        <a:graphic>
          <a:graphicData uri="http://schemas.openxmlformats.org/presentationml/2006/ole">
            <p:oleObj spid="_x0000_s46082" r:id="rId3" imgW="6653784" imgH="1530096" progId="">
              <p:embed/>
            </p:oleObj>
          </a:graphicData>
        </a:graphic>
      </p:graphicFrame>
      <p:sp>
        <p:nvSpPr>
          <p:cNvPr id="4" name="3 Rectángulo"/>
          <p:cNvSpPr/>
          <p:nvPr/>
        </p:nvSpPr>
        <p:spPr>
          <a:xfrm>
            <a:off x="2928926" y="2214554"/>
            <a:ext cx="3195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buNone/>
            </a:pPr>
            <a:r>
              <a:rPr lang="es-MX" sz="2800" b="1" dirty="0" smtClean="0"/>
              <a:t>De las Sanciones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85786" y="2285992"/>
            <a:ext cx="74168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None/>
            </a:pPr>
            <a:r>
              <a:rPr lang="es-MX" sz="2800" b="1" dirty="0" smtClean="0"/>
              <a:t>De las Sanciones </a:t>
            </a:r>
          </a:p>
          <a:p>
            <a:pPr lvl="1" algn="ctr">
              <a:buNone/>
            </a:pPr>
            <a:endParaRPr lang="es-MX" sz="2800" b="1" dirty="0" smtClean="0"/>
          </a:p>
          <a:p>
            <a:pPr marL="971550" lvl="1" indent="-514350" algn="just">
              <a:buAutoNum type="romanUcPeriod" startAt="3"/>
            </a:pPr>
            <a:r>
              <a:rPr lang="es-MX" sz="2400" b="1" dirty="0" smtClean="0"/>
              <a:t>No realizar los registros presupuestarios y contables</a:t>
            </a:r>
            <a:endParaRPr lang="es-MX" sz="2400" dirty="0" smtClean="0"/>
          </a:p>
          <a:p>
            <a:pPr marL="971550" lvl="1" indent="-514350" algn="just"/>
            <a:endParaRPr lang="es-MX" sz="2400" dirty="0" smtClean="0"/>
          </a:p>
          <a:p>
            <a:pPr marL="971550" lvl="1" indent="-514350" algn="just"/>
            <a:r>
              <a:rPr lang="es-MX" sz="2400" b="1" dirty="0" smtClean="0"/>
              <a:t>IV. Causen daños a la hacienda pública o al patrimonio, por la alteración o falsedad de la documentación e información</a:t>
            </a:r>
            <a:endParaRPr lang="es-MX" sz="2400" b="1" dirty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928662" y="214290"/>
          <a:ext cx="7010400" cy="1620838"/>
        </p:xfrm>
        <a:graphic>
          <a:graphicData uri="http://schemas.openxmlformats.org/presentationml/2006/ole">
            <p:oleObj spid="_x0000_s47106" r:id="rId3" imgW="6653784" imgH="153009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14348" y="2143116"/>
            <a:ext cx="74888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None/>
            </a:pPr>
            <a:r>
              <a:rPr lang="es-MX" sz="2800" b="1" dirty="0" smtClean="0"/>
              <a:t>De las Sanciones </a:t>
            </a:r>
          </a:p>
          <a:p>
            <a:pPr marL="971550" lvl="1" indent="-514350" algn="just"/>
            <a:endParaRPr lang="es-MX" sz="2400" dirty="0" smtClean="0"/>
          </a:p>
          <a:p>
            <a:pPr marL="971550" lvl="1" indent="-514350" algn="just"/>
            <a:r>
              <a:rPr lang="es-MX" sz="2400" b="1" dirty="0" smtClean="0"/>
              <a:t>Artículo 86.- </a:t>
            </a:r>
            <a:r>
              <a:rPr lang="es-MX" sz="2400" dirty="0" smtClean="0"/>
              <a:t>Se impondrá una pena de </a:t>
            </a:r>
            <a:r>
              <a:rPr lang="es-MX" sz="2400" b="1" dirty="0" smtClean="0"/>
              <a:t>dos a siete 	      años de prisión, y una multa de mil a 	      quinientos mil días de salario mínimo 	      general</a:t>
            </a:r>
            <a:r>
              <a:rPr lang="es-MX" sz="2400" dirty="0" smtClean="0"/>
              <a:t> vigente en el Distrito Federal, de 	      </a:t>
            </a:r>
            <a:r>
              <a:rPr lang="es-MX" sz="2400" b="1" dirty="0" smtClean="0"/>
              <a:t>$ 67,290.00   a  $33´645,000.00</a:t>
            </a:r>
          </a:p>
          <a:p>
            <a:pPr marL="971550" lvl="1" indent="-514350" algn="just"/>
            <a:endParaRPr lang="es-MX" sz="2400" b="1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214414" y="285728"/>
          <a:ext cx="7010400" cy="1620838"/>
        </p:xfrm>
        <a:graphic>
          <a:graphicData uri="http://schemas.openxmlformats.org/presentationml/2006/ole">
            <p:oleObj spid="_x0000_s48130" r:id="rId3" imgW="6653784" imgH="153009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285750" y="0"/>
          <a:ext cx="8572500" cy="1571625"/>
        </p:xfrm>
        <a:graphic>
          <a:graphicData uri="http://schemas.openxmlformats.org/presentationml/2006/ole">
            <p:oleObj spid="_x0000_s109570" r:id="rId3" imgW="6653784" imgH="1530096" progId="">
              <p:embed/>
            </p:oleObj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428728" y="3286124"/>
          <a:ext cx="5624517" cy="2924520"/>
        </p:xfrm>
        <a:graphic>
          <a:graphicData uri="http://schemas.openxmlformats.org/drawingml/2006/table">
            <a:tbl>
              <a:tblPr/>
              <a:tblGrid>
                <a:gridCol w="3330580"/>
                <a:gridCol w="1007985"/>
                <a:gridCol w="1285952"/>
              </a:tblGrid>
              <a:tr h="605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ENTES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NÚMERO DE ENTES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% DE AVANCE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4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Poder Legislativo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83.33%</a:t>
                      </a:r>
                      <a:endParaRPr lang="es-MX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Poder Ejecutivo 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80.00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Poder Judicial 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83.33%</a:t>
                      </a: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Municipios 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110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61.95%</a:t>
                      </a: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Organismos Públicos Autónomos 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90.00%</a:t>
                      </a: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Institutos Tecnológicos 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45.45%</a:t>
                      </a: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Organismos Públicos Descentralizados 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40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53.66%</a:t>
                      </a: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357158" y="1785926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% DE AVANCE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EN EL ESTADO DE MICHOACÁN, EN CUANTO AL CUMPLIMIENTO A LA LEY GENERAL DE CONTABILIDAD GUBERNAMENTAL, REFERENTE A  LA  ARMONIZACIÓN CONTABLE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285750" y="0"/>
          <a:ext cx="8572500" cy="1571625"/>
        </p:xfrm>
        <a:graphic>
          <a:graphicData uri="http://schemas.openxmlformats.org/presentationml/2006/ole">
            <p:oleObj spid="_x0000_s110594" r:id="rId3" imgW="6653784" imgH="1530096" progId="">
              <p:embed/>
            </p:oleObj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642910" y="2143116"/>
          <a:ext cx="5849686" cy="1226820"/>
        </p:xfrm>
        <a:graphic>
          <a:graphicData uri="http://schemas.openxmlformats.org/drawingml/2006/table">
            <a:tbl>
              <a:tblPr/>
              <a:tblGrid>
                <a:gridCol w="2361860"/>
                <a:gridCol w="1891529"/>
                <a:gridCol w="1596297"/>
              </a:tblGrid>
              <a:tr h="753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MUNICIPIOS 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SISTEMA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DE CONTABILIDAD GUBERNAMENTAL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MUNICIPIOS 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SIN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SISTEMA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DE CONTABILIDAD GUBERNAMENTAL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DE MUNICIPIOS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8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110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113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643174" y="3857628"/>
          <a:ext cx="3571900" cy="287641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571900"/>
              </a:tblGrid>
              <a:tr h="832287">
                <a:tc>
                  <a:txBody>
                    <a:bodyPr/>
                    <a:lstStyle/>
                    <a:p>
                      <a:pPr algn="ctr"/>
                      <a:r>
                        <a:rPr lang="es-MX" sz="1800" kern="1200" dirty="0" smtClean="0"/>
                        <a:t>MUNICIPIOS QUE NO HAN DADO RESPUESTA AL CUESTIONARIO APLICADO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28608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s-MX" sz="1800" dirty="0" err="1"/>
                        <a:t>Charapan</a:t>
                      </a:r>
                      <a:endParaRPr lang="es-MX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7539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s-MX" sz="1800" dirty="0" err="1"/>
                        <a:t>Nahuatzen</a:t>
                      </a:r>
                      <a:endParaRPr lang="es-MX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7539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s-MX" sz="1800" dirty="0" err="1"/>
                        <a:t>Tangamandapio</a:t>
                      </a:r>
                      <a:endParaRPr lang="es-MX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7539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s-MX" sz="1800" dirty="0"/>
                        <a:t>Tepalcatepec</a:t>
                      </a:r>
                      <a:endParaRPr lang="es-MX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7539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s-MX" sz="1800" dirty="0" err="1"/>
                        <a:t>Tingambato</a:t>
                      </a:r>
                      <a:endParaRPr lang="es-MX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7539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s-MX" sz="1800" dirty="0" err="1"/>
                        <a:t>Tzintzuntzan</a:t>
                      </a:r>
                      <a:endParaRPr lang="es-MX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285750" y="0"/>
          <a:ext cx="8572500" cy="1571625"/>
        </p:xfrm>
        <a:graphic>
          <a:graphicData uri="http://schemas.openxmlformats.org/presentationml/2006/ole">
            <p:oleObj spid="_x0000_s114690" r:id="rId3" imgW="6653784" imgH="1530096" progId="">
              <p:embed/>
            </p:oleObj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83568" y="2132856"/>
            <a:ext cx="75608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A t e n t a m e n t e </a:t>
            </a:r>
          </a:p>
          <a:p>
            <a:endParaRPr lang="es-MX" sz="2400" dirty="0" smtClean="0"/>
          </a:p>
          <a:p>
            <a:r>
              <a:rPr lang="es-MX" sz="2400" b="1" dirty="0" smtClean="0"/>
              <a:t>Lic. José Antonio Hernández Aguirre</a:t>
            </a:r>
          </a:p>
          <a:p>
            <a:r>
              <a:rPr lang="es-MX" sz="2400" b="1" dirty="0" smtClean="0"/>
              <a:t>Director de Contabilidad en la Secretaria de Finanzas y Administración del Gobierno del Estado</a:t>
            </a:r>
          </a:p>
          <a:p>
            <a:endParaRPr lang="es-MX" sz="2400" dirty="0" smtClean="0"/>
          </a:p>
          <a:p>
            <a:r>
              <a:rPr lang="es-MX" sz="2400" b="1" dirty="0" smtClean="0"/>
              <a:t>Teléfonos:	3 17 28 13</a:t>
            </a:r>
          </a:p>
          <a:p>
            <a:r>
              <a:rPr lang="es-MX" sz="2400" b="1" dirty="0" smtClean="0"/>
              <a:t>		3 17 28 14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1538" y="2357430"/>
            <a:ext cx="72728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s-ES" sz="2800" b="1" dirty="0" smtClean="0"/>
              <a:t>Ley General de Contabilidad Gubernamental</a:t>
            </a:r>
          </a:p>
          <a:p>
            <a:pPr marL="342900" indent="-342900" algn="just"/>
            <a:endParaRPr lang="es-ES" sz="2400" dirty="0" smtClean="0"/>
          </a:p>
          <a:p>
            <a:pPr marL="342900" indent="-342900" algn="just"/>
            <a:r>
              <a:rPr lang="es-ES" sz="2400" dirty="0" smtClean="0"/>
              <a:t>	El 31 de Diciembre de 2008 fue publicada en el diario Oficial  de la Federación (DOF) la Ley General de Contabilidad Gubernamental (L.G.C.G.), entrando en vigor el </a:t>
            </a:r>
            <a:r>
              <a:rPr lang="es-ES" sz="2400" b="1" dirty="0" smtClean="0"/>
              <a:t>1º de enero de 2009</a:t>
            </a:r>
            <a:r>
              <a:rPr lang="es-ES" b="1" dirty="0" smtClean="0"/>
              <a:t>.</a:t>
            </a:r>
            <a:endParaRPr lang="es-ES" b="1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142976" y="285728"/>
          <a:ext cx="7010400" cy="1649435"/>
        </p:xfrm>
        <a:graphic>
          <a:graphicData uri="http://schemas.openxmlformats.org/presentationml/2006/ole">
            <p:oleObj spid="_x0000_s6146" r:id="rId3" imgW="6653784" imgH="153009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14348" y="2643182"/>
            <a:ext cx="741682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sz="2400" b="1" dirty="0" smtClean="0"/>
              <a:t>     </a:t>
            </a:r>
            <a:r>
              <a:rPr lang="es-ES" sz="2800" b="1" dirty="0" smtClean="0"/>
              <a:t>Ley General de Contabilidad Gubernamental</a:t>
            </a:r>
          </a:p>
          <a:p>
            <a:pPr marL="342900" indent="-342900" algn="just"/>
            <a:endParaRPr lang="es-ES" sz="2400" dirty="0" smtClean="0"/>
          </a:p>
          <a:p>
            <a:pPr marL="342900" indent="-342900" algn="just"/>
            <a:r>
              <a:rPr lang="es-ES" sz="2400" dirty="0" smtClean="0"/>
              <a:t>	El Art.1º Señala que tiene por objeto establecer los </a:t>
            </a:r>
            <a:r>
              <a:rPr lang="es-ES" sz="2400" b="1" dirty="0" smtClean="0"/>
              <a:t>criterios generales </a:t>
            </a:r>
            <a:r>
              <a:rPr lang="es-ES" sz="2400" dirty="0" smtClean="0"/>
              <a:t>que regirán la </a:t>
            </a:r>
            <a:r>
              <a:rPr lang="es-ES" sz="2400" b="1" dirty="0" smtClean="0"/>
              <a:t>contabilidad </a:t>
            </a:r>
            <a:r>
              <a:rPr lang="es-ES" sz="2400" dirty="0" smtClean="0"/>
              <a:t>gubernamental  y la </a:t>
            </a:r>
            <a:r>
              <a:rPr lang="es-ES" sz="2400" b="1" dirty="0" smtClean="0"/>
              <a:t>emisión de información financiera </a:t>
            </a:r>
            <a:r>
              <a:rPr lang="es-ES" sz="2400" dirty="0" smtClean="0"/>
              <a:t>de los entes públicos, con el fin de lograr  su adecuada armonización</a:t>
            </a:r>
            <a:r>
              <a:rPr lang="es-ES" dirty="0" smtClean="0"/>
              <a:t>.  </a:t>
            </a:r>
            <a:endParaRPr lang="es-ES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857224" y="357166"/>
          <a:ext cx="7010400" cy="1620838"/>
        </p:xfrm>
        <a:graphic>
          <a:graphicData uri="http://schemas.openxmlformats.org/presentationml/2006/ole">
            <p:oleObj spid="_x0000_s7170" r:id="rId3" imgW="6653784" imgH="153009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85786" y="1964353"/>
            <a:ext cx="74295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s-MX" sz="2400" dirty="0" smtClean="0"/>
              <a:t>Artículo 1º  Es de </a:t>
            </a:r>
            <a:r>
              <a:rPr lang="es-MX" sz="2400" b="1" dirty="0" smtClean="0"/>
              <a:t>OBSERVANCIA OBLIGATORIA :</a:t>
            </a:r>
          </a:p>
          <a:p>
            <a:pPr lvl="1">
              <a:buNone/>
            </a:pPr>
            <a:endParaRPr lang="es-MX" sz="2400" b="1" dirty="0" smtClean="0"/>
          </a:p>
          <a:p>
            <a:pPr lvl="1">
              <a:buFont typeface="Arial" pitchFamily="34" charset="0"/>
              <a:buChar char="•"/>
            </a:pPr>
            <a:r>
              <a:rPr lang="es-MX" sz="2400" dirty="0" smtClean="0"/>
              <a:t> Poderes Ejecutivo, Legislativo y Judicial</a:t>
            </a:r>
          </a:p>
          <a:p>
            <a:pPr lvl="1"/>
            <a:endParaRPr lang="es-MX" sz="2400" dirty="0" smtClean="0"/>
          </a:p>
          <a:p>
            <a:pPr lvl="1">
              <a:buFont typeface="Arial" pitchFamily="34" charset="0"/>
              <a:buChar char="•"/>
            </a:pPr>
            <a:r>
              <a:rPr lang="es-MX" sz="2400" b="1" dirty="0" smtClean="0"/>
              <a:t> Los Ayuntamientos de los Municipios</a:t>
            </a:r>
          </a:p>
          <a:p>
            <a:pPr lvl="1"/>
            <a:endParaRPr lang="es-MX" sz="2400" b="1" dirty="0" smtClean="0"/>
          </a:p>
          <a:p>
            <a:pPr lvl="1">
              <a:buFont typeface="Arial" pitchFamily="34" charset="0"/>
              <a:buChar char="•"/>
            </a:pPr>
            <a:r>
              <a:rPr lang="es-MX" sz="2400" dirty="0" smtClean="0"/>
              <a:t> Las Entidades </a:t>
            </a:r>
          </a:p>
          <a:p>
            <a:pPr lvl="1"/>
            <a:endParaRPr lang="es-MX" sz="2400" b="1" dirty="0" smtClean="0"/>
          </a:p>
          <a:p>
            <a:pPr lvl="1">
              <a:buFont typeface="Arial" pitchFamily="34" charset="0"/>
              <a:buChar char="•"/>
            </a:pPr>
            <a:r>
              <a:rPr lang="es-MX" sz="2400" dirty="0" smtClean="0"/>
              <a:t> Los Órganos Autónomos </a:t>
            </a:r>
          </a:p>
          <a:p>
            <a:pPr lvl="1"/>
            <a:endParaRPr lang="es-MX" sz="2400" dirty="0" smtClean="0"/>
          </a:p>
          <a:p>
            <a:pPr lvl="1" algn="just"/>
            <a:r>
              <a:rPr lang="es-MX" sz="2400" dirty="0" smtClean="0"/>
              <a:t>Nota: Están obligados a la Armonización Contable todos los Entes que ejerzan </a:t>
            </a:r>
            <a:r>
              <a:rPr lang="es-MX" sz="2400" b="1" dirty="0" smtClean="0"/>
              <a:t>recursos públicos.</a:t>
            </a:r>
          </a:p>
          <a:p>
            <a:pPr lvl="1"/>
            <a:r>
              <a:rPr lang="es-MX" sz="2400" dirty="0" smtClean="0"/>
              <a:t> 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000100" y="285728"/>
          <a:ext cx="7010400" cy="1620838"/>
        </p:xfrm>
        <a:graphic>
          <a:graphicData uri="http://schemas.openxmlformats.org/presentationml/2006/ole">
            <p:oleObj spid="_x0000_s8194" r:id="rId3" imgW="6653784" imgH="153009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83568" y="2492896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None/>
            </a:pPr>
            <a:r>
              <a:rPr lang="es-MX" sz="2400" dirty="0" smtClean="0"/>
              <a:t>Artículo 2.-  Los Entes Públicos aplicarán </a:t>
            </a:r>
            <a:r>
              <a:rPr lang="es-MX" sz="2400" b="1" dirty="0" smtClean="0"/>
              <a:t>la contabilidad </a:t>
            </a:r>
            <a:r>
              <a:rPr lang="es-MX" sz="2400" dirty="0" smtClean="0"/>
              <a:t>para facilitar el </a:t>
            </a:r>
            <a:r>
              <a:rPr lang="es-MX" sz="2400" b="1" dirty="0" smtClean="0"/>
              <a:t>registro y la fiscalización de los activos, pasivos, ingresos, gastos </a:t>
            </a:r>
            <a:r>
              <a:rPr lang="es-MX" sz="2400" dirty="0" smtClean="0"/>
              <a:t>y contribuir a medir la eficacia, economía y eficiencia del gasto e ingresos públicos, la administración de la deuda pública, incluyendo las obligaciones contingentes y el patrimonio del Estado.</a:t>
            </a:r>
            <a:endParaRPr lang="es-MX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071538" y="214290"/>
          <a:ext cx="7010400" cy="1620838"/>
        </p:xfrm>
        <a:graphic>
          <a:graphicData uri="http://schemas.openxmlformats.org/presentationml/2006/ole">
            <p:oleObj spid="_x0000_s9218" r:id="rId3" imgW="6653784" imgH="153009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11560" y="2623552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None/>
            </a:pPr>
            <a:r>
              <a:rPr lang="es-MX" sz="2400" dirty="0" smtClean="0"/>
              <a:t>Art.6  </a:t>
            </a:r>
            <a:r>
              <a:rPr lang="es-MX" sz="2400" b="1" dirty="0" smtClean="0"/>
              <a:t>El Consejo NACIONAL (CONAC) </a:t>
            </a:r>
            <a:r>
              <a:rPr lang="es-MX" sz="2400" dirty="0" smtClean="0"/>
              <a:t>es el órgano de coordinación para la armonización de la contabilidad gubernamental  y tiene por objeto la </a:t>
            </a:r>
            <a:r>
              <a:rPr lang="es-MX" sz="2400" b="1" dirty="0" smtClean="0"/>
              <a:t>emisión de las normas contables y lineamientos </a:t>
            </a:r>
            <a:r>
              <a:rPr lang="es-MX" sz="2400" dirty="0" smtClean="0"/>
              <a:t>para la generación de información financiera que aplicarán los entes públicos. </a:t>
            </a:r>
          </a:p>
          <a:p>
            <a:pPr lvl="1" algn="just">
              <a:buNone/>
            </a:pPr>
            <a:endParaRPr lang="es-MX" sz="2400" b="1" dirty="0" smtClean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000100" y="285728"/>
          <a:ext cx="7010400" cy="1620838"/>
        </p:xfrm>
        <a:graphic>
          <a:graphicData uri="http://schemas.openxmlformats.org/presentationml/2006/ole">
            <p:oleObj spid="_x0000_s11266" r:id="rId3" imgW="6653784" imgH="153009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55576" y="2132856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None/>
            </a:pPr>
            <a:r>
              <a:rPr lang="es-MX" sz="2400" b="1" dirty="0" smtClean="0"/>
              <a:t>El Consejo Estatal para la Armonización Contable del Estado de Michoacán (COEAC), </a:t>
            </a:r>
            <a:r>
              <a:rPr lang="es-MX" sz="2400" dirty="0" smtClean="0"/>
              <a:t>es el órgano de coordinación para la armonización de la contabilidad gubernamental, con la finalidad de </a:t>
            </a:r>
            <a:r>
              <a:rPr lang="es-MX" sz="2400" b="1" dirty="0" smtClean="0"/>
              <a:t>difundir y aplicar las normas contables y lineamientos emitidos por el CONAC,</a:t>
            </a:r>
            <a:r>
              <a:rPr lang="es-MX" sz="2400" dirty="0" smtClean="0"/>
              <a:t> así como de </a:t>
            </a:r>
            <a:r>
              <a:rPr lang="es-MX" sz="2400" b="1" dirty="0" smtClean="0"/>
              <a:t>armonizar la información financiera</a:t>
            </a:r>
            <a:r>
              <a:rPr lang="es-MX" sz="2400" dirty="0" smtClean="0"/>
              <a:t> pública de los poderes Legislativo, Ejecutivo, Judicial Organismos Autónomos y </a:t>
            </a:r>
            <a:r>
              <a:rPr lang="es-MX" sz="2400" b="1" dirty="0" smtClean="0"/>
              <a:t>Municipios del Estado de Michoacán</a:t>
            </a:r>
            <a:r>
              <a:rPr lang="es-MX" sz="2400" dirty="0" smtClean="0"/>
              <a:t> con base a dichas normas y lineamientos.</a:t>
            </a:r>
          </a:p>
          <a:p>
            <a:pPr lvl="1" algn="just">
              <a:buNone/>
            </a:pPr>
            <a:r>
              <a:rPr lang="es-MX" sz="2400" b="1" dirty="0" smtClean="0"/>
              <a:t>El acuerdo de creación fue el 04 de Julio del 2011.</a:t>
            </a:r>
            <a:endParaRPr lang="es-MX" b="1" dirty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142976" y="285728"/>
          <a:ext cx="7010400" cy="1620838"/>
        </p:xfrm>
        <a:graphic>
          <a:graphicData uri="http://schemas.openxmlformats.org/presentationml/2006/ole">
            <p:oleObj spid="_x0000_s12290" r:id="rId3" imgW="6653784" imgH="153009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14348" y="3000372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None/>
            </a:pPr>
            <a:r>
              <a:rPr lang="es-MX" sz="2400" dirty="0" smtClean="0"/>
              <a:t>Art.7 Los Entes Públicos adoptarán e implementarán, con </a:t>
            </a:r>
            <a:r>
              <a:rPr lang="es-MX" sz="2400" b="1" dirty="0" smtClean="0"/>
              <a:t>carácter obligatorio, </a:t>
            </a:r>
            <a:r>
              <a:rPr lang="es-MX" sz="2400" dirty="0" smtClean="0"/>
              <a:t>en el ámbito de sus respectivas competencias, las decisiones que tome el Consejo Nacional, de conformidad con lo dispuesto en el Art.9 de esta Ley, dentro de los plazos que establezca.</a:t>
            </a:r>
            <a:endParaRPr lang="es-MX" sz="2400" b="1" dirty="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071538" y="357166"/>
          <a:ext cx="7010400" cy="1620838"/>
        </p:xfrm>
        <a:graphic>
          <a:graphicData uri="http://schemas.openxmlformats.org/presentationml/2006/ole">
            <p:oleObj spid="_x0000_s13314" r:id="rId3" imgW="6653784" imgH="153009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4421</TotalTime>
  <Words>1313</Words>
  <Application>Microsoft Office PowerPoint</Application>
  <PresentationFormat>Presentación en pantalla (4:3)</PresentationFormat>
  <Paragraphs>172</Paragraphs>
  <Slides>27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Company>SystemNet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MARIACRUZ</dc:creator>
  <cp:lastModifiedBy>ADALBERTO</cp:lastModifiedBy>
  <cp:revision>411</cp:revision>
  <dcterms:created xsi:type="dcterms:W3CDTF">2012-09-06T15:31:27Z</dcterms:created>
  <dcterms:modified xsi:type="dcterms:W3CDTF">2015-12-29T17:27:59Z</dcterms:modified>
</cp:coreProperties>
</file>