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48" r:id="rId2"/>
    <p:sldId id="449" r:id="rId3"/>
    <p:sldId id="454" r:id="rId4"/>
    <p:sldId id="450" r:id="rId5"/>
    <p:sldId id="489" r:id="rId6"/>
    <p:sldId id="451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2" r:id="rId18"/>
    <p:sldId id="501" r:id="rId19"/>
    <p:sldId id="500" r:id="rId20"/>
    <p:sldId id="504" r:id="rId21"/>
    <p:sldId id="505" r:id="rId22"/>
    <p:sldId id="506" r:id="rId23"/>
    <p:sldId id="507" r:id="rId24"/>
    <p:sldId id="508" r:id="rId25"/>
    <p:sldId id="503" r:id="rId26"/>
  </p:sldIdLst>
  <p:sldSz cx="9144000" cy="6858000" type="screen4x3"/>
  <p:notesSz cx="6794500" cy="9906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7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075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C2E7F4D1-E985-4AF9-A1AD-44864954DB9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621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6938"/>
            <a:ext cx="543560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075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52" tIns="46827" rIns="93652" bIns="46827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0B9D90D6-42C9-4349-813C-54B96FF6B4D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38504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MX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Picture 8" descr="pie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42063"/>
            <a:ext cx="91440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Marcador de contenido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Tx/>
              <a:buNone/>
            </a:pPr>
            <a:endParaRPr lang="es-ES" sz="7200" b="1" dirty="0" smtClean="0"/>
          </a:p>
          <a:p>
            <a:pPr algn="ctr">
              <a:buFontTx/>
              <a:buNone/>
            </a:pPr>
            <a:r>
              <a:rPr lang="es-ES" sz="7200" b="1" dirty="0" smtClean="0"/>
              <a:t>EL PROCESO DE FISCALIZACIÓN</a:t>
            </a:r>
          </a:p>
          <a:p>
            <a:pPr algn="r">
              <a:buFontTx/>
              <a:buNone/>
            </a:pPr>
            <a:endParaRPr lang="es-ES" sz="1200" b="1" dirty="0" smtClean="0"/>
          </a:p>
          <a:p>
            <a:pPr algn="r">
              <a:buFontTx/>
              <a:buNone/>
            </a:pPr>
            <a:endParaRPr lang="es-ES" sz="1200" b="1" dirty="0" smtClean="0"/>
          </a:p>
          <a:p>
            <a:pPr algn="r">
              <a:buFontTx/>
              <a:buNone/>
            </a:pPr>
            <a:endParaRPr lang="es-ES" sz="1200" b="1" dirty="0" smtClean="0"/>
          </a:p>
          <a:p>
            <a:pPr algn="r">
              <a:buFontTx/>
              <a:buNone/>
            </a:pPr>
            <a:endParaRPr lang="es-ES" sz="1200" b="1" dirty="0" smtClean="0"/>
          </a:p>
          <a:p>
            <a:pPr algn="r">
              <a:buFontTx/>
              <a:buNone/>
            </a:pPr>
            <a:endParaRPr lang="es-ES" sz="1200" b="1" dirty="0" smtClean="0"/>
          </a:p>
          <a:p>
            <a:pPr algn="r">
              <a:buFontTx/>
              <a:buNone/>
            </a:pPr>
            <a:r>
              <a:rPr lang="es-ES" sz="1200" b="1" dirty="0" smtClean="0"/>
              <a:t>JUNIO DE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CONCLUSIÓN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La auditoría es una técnica al servicio de la fiscalización. Cualquier actividad revisora y de sanción, llevada a cabo por </a:t>
            </a:r>
            <a:r>
              <a:rPr lang="es-MX" sz="2800" dirty="0" smtClean="0"/>
              <a:t>Institución Pública,</a:t>
            </a:r>
            <a:r>
              <a:rPr lang="es-MX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 el fin de verificar el sometimiento de la actividad económico-financiera de cualquier ente del sector público a los principios de legalidad, eficacia y economía es fiscalización. 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ETAPAS DE LA FISCALIZACIÓN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4500562" y="1714488"/>
            <a:ext cx="1928826" cy="128588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ÓRDEN DE FISCALIZACIÓN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1785926"/>
            <a:ext cx="1571636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PLANEACIÓN DE LA FISCALIZACIÓN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00298" y="1785926"/>
            <a:ext cx="1571636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PROGRAMACIÓN DE LA FISCALIZACIÓN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000892" y="1857364"/>
            <a:ext cx="1643074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REQUERIMIENTO DE INFORMACIÓN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57290" y="3214686"/>
            <a:ext cx="1785950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NOTIFICACIÓN DE LAS OBSERVACIONES Y RECOMENDACIONES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000496" y="3286124"/>
            <a:ext cx="1785950" cy="10572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30 DÍAS PARA INFORME DE ACTUACIONES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500826" y="3286124"/>
            <a:ext cx="1857388" cy="10715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HASTA 120 DÍAS PARA ANÁLISIS DEL INFORME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357290" y="4786322"/>
            <a:ext cx="1571636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NOTIFICACIÓN DE OBSERVACIONES NO SOLVENTADAS Y SOLVENTADAS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714744" y="4786322"/>
            <a:ext cx="2000264" cy="10715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PLIEGO DE PRESUNTAS RESPONSABILIDADES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357950" y="4714884"/>
            <a:ext cx="2000264" cy="11430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TURNO A LA UGAJ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PARA INICIO DE PAR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43" name="42 Flecha derecha"/>
          <p:cNvSpPr/>
          <p:nvPr/>
        </p:nvSpPr>
        <p:spPr>
          <a:xfrm>
            <a:off x="2071670" y="2071678"/>
            <a:ext cx="428628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Flecha derecha"/>
          <p:cNvSpPr/>
          <p:nvPr/>
        </p:nvSpPr>
        <p:spPr>
          <a:xfrm>
            <a:off x="4143372" y="2071678"/>
            <a:ext cx="357190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>
            <a:off x="6500826" y="2071678"/>
            <a:ext cx="500066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derecha"/>
          <p:cNvSpPr/>
          <p:nvPr/>
        </p:nvSpPr>
        <p:spPr>
          <a:xfrm>
            <a:off x="571472" y="3571876"/>
            <a:ext cx="764094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derecha"/>
          <p:cNvSpPr/>
          <p:nvPr/>
        </p:nvSpPr>
        <p:spPr>
          <a:xfrm>
            <a:off x="3214678" y="3571876"/>
            <a:ext cx="785818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>
            <a:off x="5857884" y="3643314"/>
            <a:ext cx="642942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Flecha derecha"/>
          <p:cNvSpPr/>
          <p:nvPr/>
        </p:nvSpPr>
        <p:spPr>
          <a:xfrm>
            <a:off x="571472" y="5072074"/>
            <a:ext cx="764094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>
            <a:off x="3000364" y="5143512"/>
            <a:ext cx="714380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Flecha derecha"/>
          <p:cNvSpPr/>
          <p:nvPr/>
        </p:nvSpPr>
        <p:spPr>
          <a:xfrm>
            <a:off x="5786446" y="5072074"/>
            <a:ext cx="571504" cy="484632"/>
          </a:xfrm>
          <a:prstGeom prst="rightArrow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ART. 109 CPEUM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Las faltas administrativas graves serán investigadas y substanciadas por la Auditoría Superior de la Federación y los </a:t>
            </a:r>
            <a:r>
              <a:rPr lang="es-MX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órganos internos de control</a:t>
            </a:r>
            <a:r>
              <a:rPr lang="es-MX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 por sus homólogos en las entidades federativas, según corresponda, y serán resueltas por el Tribunal de Justicia Administrativa que resulte competente. Las demás faltas y sanciones administrativas, serán conocidas y resueltas por los </a:t>
            </a:r>
            <a:r>
              <a:rPr lang="es-MX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órganos internos de control.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ORGNO INTERNO DE CONTROL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s-MX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control interno es un proceso que lleva a cabo la administración de una empresa, y consiste en un conjunto de políticas y procedimientos establecidos para garantizar la consecución de los objetivos específicos de la empresa, en los siguientes aspectos básicos: efectividad y eficiencia de las operaciones; confiabilidad de los reportes financieros, y cumplimiento de las leyes, normas y regulaciones que enmarcan la actuación administrativa.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mejor sistema de control interno es el que no daña las relaciones de la empresa con el cliente y mantiene las relaciones entre el patrón y el empleado en un nivel de alta dignidad humana.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La responsabilidad de la contraloría es brindar información veraz y confiable a la administración, así que su función es estratégica porque en la medida en que exista un control interno eficiente, se dará una mejor calificación de transparencia a la gestión empresarial.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IMPORTANCIA </a:t>
            </a:r>
            <a:br>
              <a:rPr lang="es-MX" b="1" dirty="0" smtClean="0"/>
            </a:br>
            <a:r>
              <a:rPr lang="es-MX" b="1" dirty="0" smtClean="0"/>
              <a:t>DEL CONTROL INTERNO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/>
              <a:t/>
            </a:r>
            <a:br>
              <a:rPr lang="es-MX" dirty="0"/>
            </a:br>
            <a:endParaRPr lang="es-MX" dirty="0" smtClean="0"/>
          </a:p>
          <a:p>
            <a:pPr marL="0" indent="0" algn="ctr">
              <a:buNone/>
            </a:pPr>
            <a:r>
              <a:rPr lang="es-MX" sz="4400" dirty="0" smtClean="0"/>
              <a:t>¿QUÉ ES CORRUPCIÓN?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1531" y="1844824"/>
            <a:ext cx="9040937" cy="323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1. 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f. Acción y efecto de corromper o corromperse.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2. 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f. Alteración o vicio en un libro o escrito.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3. 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f. Vicio o abuso introducido en las cosas no materiales. 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4. 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f. En las organizaciones, especialmente en las públicas,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práctica consistente en la utilización de las funciones y medios de aquellas en provecho,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 económico o de otra índole, de sus gestores.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800" dirty="0">
              <a:latin typeface="inheri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800" dirty="0">
              <a:latin typeface="inheri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Real Academia Española © Todos los derechos reservados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2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 smtClean="0"/>
              <a:t>1.</a:t>
            </a:r>
            <a:r>
              <a:rPr lang="es-MX" b="1" dirty="0"/>
              <a:t> </a:t>
            </a:r>
            <a:r>
              <a:rPr lang="es-MX" dirty="0"/>
              <a:t>Entrega o aceptación de dinero o regalos para conseguir un trato favorable o beneficioso, especialmente si es injusto o </a:t>
            </a:r>
            <a:r>
              <a:rPr lang="es-MX" dirty="0" smtClean="0"/>
              <a:t>ilegal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r>
              <a:rPr lang="es-MX" b="1" dirty="0"/>
              <a:t>2.</a:t>
            </a:r>
            <a:r>
              <a:rPr lang="es-MX" dirty="0"/>
              <a:t> Alteración de la forma o la estructura original y verdadera.</a:t>
            </a:r>
          </a:p>
          <a:p>
            <a:pPr marL="0" indent="0" algn="just">
              <a:buNone/>
            </a:pPr>
            <a:r>
              <a:rPr lang="es-MX" b="1" dirty="0"/>
              <a:t>3.</a:t>
            </a:r>
            <a:r>
              <a:rPr lang="es-MX" dirty="0"/>
              <a:t> Degeneración de la moral y las </a:t>
            </a:r>
            <a:r>
              <a:rPr lang="es-MX" dirty="0" smtClean="0"/>
              <a:t>costumbres</a:t>
            </a:r>
            <a:r>
              <a:rPr lang="es-MX" dirty="0"/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895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Debido al creciente fenómeno de </a:t>
            </a:r>
            <a:r>
              <a:rPr lang="es-MX" b="1" dirty="0" smtClean="0"/>
              <a:t>corrupción </a:t>
            </a:r>
            <a:r>
              <a:rPr lang="es-MX" dirty="0" smtClean="0"/>
              <a:t>en el sector público; la federación, por presión Internacional y de la propia sociedad mexicana, dota de atribuciones a los órganos internos de control, a efecto de contrarrestar referido fenómeno.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7300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143000"/>
          </a:xfrm>
        </p:spPr>
        <p:txBody>
          <a:bodyPr/>
          <a:lstStyle/>
          <a:p>
            <a:pPr>
              <a:defRPr/>
            </a:pPr>
            <a:endParaRPr lang="es-ES" sz="4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FontTx/>
              <a:buNone/>
            </a:pPr>
            <a:endParaRPr lang="es-ES" b="1" dirty="0" smtClean="0"/>
          </a:p>
          <a:p>
            <a:pPr algn="ctr">
              <a:buFontTx/>
              <a:buNone/>
            </a:pPr>
            <a:r>
              <a:rPr lang="es-ES" sz="4000" b="1" dirty="0"/>
              <a:t>¿</a:t>
            </a:r>
            <a:r>
              <a:rPr lang="es-ES" sz="4000" b="1" dirty="0" smtClean="0"/>
              <a:t>QUÉ SIGNIFICA FISCALIZACIÓN?</a:t>
            </a:r>
          </a:p>
          <a:p>
            <a:pPr algn="ctr">
              <a:buFontTx/>
              <a:buNone/>
            </a:pPr>
            <a:endParaRPr lang="es-ES" sz="3600" b="1" dirty="0" smtClean="0"/>
          </a:p>
          <a:p>
            <a:pPr algn="ctr">
              <a:buFontTx/>
              <a:buNone/>
            </a:pPr>
            <a:r>
              <a:rPr lang="es-ES" sz="3600" b="1" dirty="0" smtClean="0"/>
              <a:t>¿SERÁ LO MISMO QUE AUDITORÍA?</a:t>
            </a:r>
          </a:p>
          <a:p>
            <a:pPr algn="just">
              <a:buFontTx/>
              <a:buNone/>
            </a:pPr>
            <a:endParaRPr lang="es-ES" sz="3600" dirty="0" smtClean="0"/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endParaRPr lang="es-ES" sz="2800" dirty="0" smtClean="0"/>
          </a:p>
          <a:p>
            <a:pPr algn="just">
              <a:buFontTx/>
              <a:buNone/>
            </a:pPr>
            <a:endParaRPr lang="es-ES" sz="2800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ESTADÍSTICA DE CORRUPCIÓN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INTERNACIONAL</a:t>
            </a:r>
            <a:endParaRPr lang="es-MX" dirty="0"/>
          </a:p>
          <a:p>
            <a:pPr marL="0" indent="0" algn="ctr">
              <a:buNone/>
            </a:pPr>
            <a:r>
              <a:rPr lang="es-MX" sz="1200" dirty="0"/>
              <a:t>(ORGANIZACIÓN PARA LA TRANSPARENCIA INTERNACIONAL)</a:t>
            </a:r>
          </a:p>
          <a:p>
            <a:pPr marL="0" indent="0" algn="ctr">
              <a:buNone/>
            </a:pPr>
            <a:endParaRPr lang="es-MX" sz="1200" dirty="0" smtClean="0"/>
          </a:p>
          <a:p>
            <a:pPr marL="228600" indent="-228600" algn="ctr">
              <a:buAutoNum type="arabicPeriod"/>
            </a:pPr>
            <a:r>
              <a:rPr lang="es-MX" sz="2000" dirty="0" smtClean="0"/>
              <a:t>Dinamarca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Nueva Zelanda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Finlandia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Suecia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Noruega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Suiza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Singapur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Luxemburgo</a:t>
            </a:r>
          </a:p>
          <a:p>
            <a:pPr marL="228600" indent="-228600" algn="ctr">
              <a:buAutoNum type="arabicPeriod"/>
            </a:pPr>
            <a:r>
              <a:rPr lang="es-MX" sz="2000" dirty="0" smtClean="0"/>
              <a:t>Canadá</a:t>
            </a:r>
          </a:p>
          <a:p>
            <a:pPr marL="0" indent="0" algn="ctr">
              <a:buNone/>
            </a:pPr>
            <a:r>
              <a:rPr lang="es-MX" sz="2000" b="1" dirty="0" smtClean="0"/>
              <a:t>103. República Mexicana</a:t>
            </a:r>
          </a:p>
        </p:txBody>
      </p:sp>
    </p:spTree>
    <p:extLst>
      <p:ext uri="{BB962C8B-B14F-4D97-AF65-F5344CB8AC3E}">
        <p14:creationId xmlns:p14="http://schemas.microsoft.com/office/powerpoint/2010/main" xmlns="" val="41753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OCDE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1400" dirty="0" smtClean="0"/>
              <a:t>(ORGANIZACIÓN PARA LA COOPERACIÓN Y EL DESEARROLLO ECONÓMICO)</a:t>
            </a:r>
            <a:endParaRPr lang="es-MX" sz="1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3310180"/>
              </p:ext>
            </p:extLst>
          </p:nvPr>
        </p:nvGraphicFramePr>
        <p:xfrm>
          <a:off x="481013" y="1419225"/>
          <a:ext cx="7983537" cy="4641850"/>
        </p:xfrm>
        <a:graphic>
          <a:graphicData uri="http://schemas.openxmlformats.org/presentationml/2006/ole">
            <p:oleObj spid="_x0000_s2118" name="Documento" r:id="rId3" imgW="5580737" imgH="326103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398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4000" dirty="0" smtClean="0"/>
              <a:t>DE 34 NACIONES QUE INTEGRAN LA OCDE, LA REPÚBLICA MEXICANA OCUPA EL </a:t>
            </a:r>
            <a:r>
              <a:rPr lang="es-MX" sz="4000" b="1" dirty="0" smtClean="0"/>
              <a:t>PRIMER LUGAR </a:t>
            </a:r>
            <a:r>
              <a:rPr lang="es-MX" sz="4000" b="1" smtClean="0"/>
              <a:t>EN</a:t>
            </a:r>
            <a:r>
              <a:rPr lang="es-MX" sz="4000" smtClean="0"/>
              <a:t> </a:t>
            </a:r>
            <a:r>
              <a:rPr lang="es-MX" sz="4000" b="1" smtClean="0"/>
              <a:t>CORRUPCIÓN.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xmlns="" val="34531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NACIONAL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1600" dirty="0" smtClean="0"/>
              <a:t>INEGI</a:t>
            </a:r>
          </a:p>
          <a:p>
            <a:pPr algn="ctr">
              <a:buNone/>
            </a:pPr>
            <a:r>
              <a:rPr lang="es-MX" sz="1600" dirty="0" smtClean="0"/>
              <a:t>Encuesta </a:t>
            </a:r>
            <a:r>
              <a:rPr lang="es-MX" sz="1600" dirty="0" smtClean="0"/>
              <a:t>Nacional de Calidad e Impacto Gubernamental (ENCIG</a:t>
            </a:r>
            <a:r>
              <a:rPr lang="es-MX" sz="1600" dirty="0" smtClean="0"/>
              <a:t>)</a:t>
            </a:r>
          </a:p>
          <a:p>
            <a:pPr algn="ctr">
              <a:buNone/>
            </a:pPr>
            <a:endParaRPr lang="es-MX" sz="1600" dirty="0" smtClean="0"/>
          </a:p>
          <a:p>
            <a:r>
              <a:rPr lang="es-MX" sz="1600" dirty="0" smtClean="0"/>
              <a:t>1. </a:t>
            </a:r>
            <a:r>
              <a:rPr lang="es-MX" sz="1600" dirty="0" smtClean="0"/>
              <a:t>San Luis </a:t>
            </a:r>
            <a:r>
              <a:rPr lang="es-MX" sz="1600" dirty="0" smtClean="0"/>
              <a:t>Potosí</a:t>
            </a:r>
            <a:endParaRPr lang="es-MX" sz="1600" dirty="0" smtClean="0"/>
          </a:p>
          <a:p>
            <a:r>
              <a:rPr lang="es-MX" sz="1600" dirty="0" smtClean="0"/>
              <a:t>2 </a:t>
            </a:r>
            <a:r>
              <a:rPr lang="es-MX" sz="1600" dirty="0" smtClean="0"/>
              <a:t>. DF</a:t>
            </a:r>
            <a:endParaRPr lang="es-MX" sz="1600" dirty="0" smtClean="0"/>
          </a:p>
          <a:p>
            <a:r>
              <a:rPr lang="es-MX" sz="1600" dirty="0" smtClean="0"/>
              <a:t>3 </a:t>
            </a:r>
            <a:r>
              <a:rPr lang="es-MX" sz="1600" dirty="0" smtClean="0"/>
              <a:t>. Edo</a:t>
            </a:r>
            <a:r>
              <a:rPr lang="es-MX" sz="1600" dirty="0" smtClean="0"/>
              <a:t>. De México</a:t>
            </a:r>
          </a:p>
          <a:p>
            <a:r>
              <a:rPr lang="es-MX" sz="1600" dirty="0" smtClean="0"/>
              <a:t>4. Chihuahua</a:t>
            </a:r>
            <a:endParaRPr lang="es-MX" sz="1600" dirty="0" smtClean="0"/>
          </a:p>
          <a:p>
            <a:r>
              <a:rPr lang="es-MX" sz="1600" dirty="0" smtClean="0"/>
              <a:t>5 </a:t>
            </a:r>
            <a:r>
              <a:rPr lang="es-MX" sz="1600" dirty="0" smtClean="0"/>
              <a:t>. Quintana </a:t>
            </a:r>
            <a:r>
              <a:rPr lang="es-MX" sz="1600" dirty="0" smtClean="0"/>
              <a:t>Roo</a:t>
            </a:r>
          </a:p>
          <a:p>
            <a:r>
              <a:rPr lang="es-MX" sz="1600" dirty="0" smtClean="0"/>
              <a:t>6 </a:t>
            </a:r>
            <a:r>
              <a:rPr lang="es-MX" sz="1600" dirty="0" smtClean="0"/>
              <a:t>. Tabasco</a:t>
            </a:r>
            <a:endParaRPr lang="es-MX" sz="1600" dirty="0" smtClean="0"/>
          </a:p>
          <a:p>
            <a:r>
              <a:rPr lang="es-MX" sz="1600" dirty="0" smtClean="0"/>
              <a:t>7 </a:t>
            </a:r>
            <a:r>
              <a:rPr lang="es-MX" sz="1600" dirty="0" smtClean="0"/>
              <a:t>. Jalisco</a:t>
            </a:r>
            <a:endParaRPr lang="es-MX" sz="1600" dirty="0" smtClean="0"/>
          </a:p>
          <a:p>
            <a:r>
              <a:rPr lang="es-MX" sz="1600" dirty="0" smtClean="0"/>
              <a:t>8.  </a:t>
            </a:r>
            <a:r>
              <a:rPr lang="es-MX" sz="1600" dirty="0" smtClean="0"/>
              <a:t>Tlaxcala</a:t>
            </a:r>
          </a:p>
          <a:p>
            <a:r>
              <a:rPr lang="es-MX" sz="1600" b="1" dirty="0" smtClean="0"/>
              <a:t>9.  </a:t>
            </a:r>
            <a:r>
              <a:rPr lang="es-MX" sz="1600" b="1" dirty="0" smtClean="0"/>
              <a:t>Michoacán</a:t>
            </a:r>
          </a:p>
          <a:p>
            <a:r>
              <a:rPr lang="es-MX" sz="1600" dirty="0" smtClean="0"/>
              <a:t>10. </a:t>
            </a:r>
            <a:r>
              <a:rPr lang="es-MX" sz="1600" dirty="0" smtClean="0"/>
              <a:t>Oaxaca</a:t>
            </a:r>
          </a:p>
          <a:p>
            <a:pPr algn="just">
              <a:buNone/>
            </a:pP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PERCEPCIÓN DE CORRUPCIÓN POR SECTORES E INSTITUCIONES PÚBLICAS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1200" dirty="0" smtClean="0"/>
              <a:t>1. Policía: 89.7%</a:t>
            </a:r>
          </a:p>
          <a:p>
            <a:r>
              <a:rPr lang="es-MX" sz="1200" dirty="0" smtClean="0"/>
              <a:t>2. Partidos políticos: 84.4%</a:t>
            </a:r>
          </a:p>
          <a:p>
            <a:r>
              <a:rPr lang="es-MX" sz="1200" dirty="0" smtClean="0"/>
              <a:t>3. Ministerio público: 78.4%</a:t>
            </a:r>
          </a:p>
          <a:p>
            <a:r>
              <a:rPr lang="es-MX" sz="1200" b="1" dirty="0" smtClean="0"/>
              <a:t>4. Gobiernos estatales: 77.2%</a:t>
            </a:r>
          </a:p>
          <a:p>
            <a:r>
              <a:rPr lang="es-MX" sz="1200" dirty="0" smtClean="0"/>
              <a:t>5. Diputados y senadores: 77.0%</a:t>
            </a:r>
          </a:p>
          <a:p>
            <a:r>
              <a:rPr lang="es-MX" sz="1200" dirty="0" smtClean="0"/>
              <a:t>6. Gobierno municipales: 75.8%</a:t>
            </a:r>
          </a:p>
          <a:p>
            <a:r>
              <a:rPr lang="es-MX" sz="1200" dirty="0" smtClean="0"/>
              <a:t>7. Gobierno federal: 75.6%</a:t>
            </a:r>
          </a:p>
          <a:p>
            <a:r>
              <a:rPr lang="es-MX" sz="1200" dirty="0" smtClean="0"/>
              <a:t>8. Instituciones electorales: 66.5%</a:t>
            </a:r>
          </a:p>
          <a:p>
            <a:r>
              <a:rPr lang="es-MX" sz="1200" dirty="0" smtClean="0"/>
              <a:t>9. Sindicatos: 66.4%</a:t>
            </a:r>
          </a:p>
          <a:p>
            <a:r>
              <a:rPr lang="es-MX" sz="1200" dirty="0" smtClean="0"/>
              <a:t>10. Jueces y magistrados: 65.0%</a:t>
            </a:r>
          </a:p>
          <a:p>
            <a:r>
              <a:rPr lang="es-MX" sz="1200" dirty="0" smtClean="0"/>
              <a:t>11. Empresarios: 63.5%</a:t>
            </a:r>
          </a:p>
          <a:p>
            <a:r>
              <a:rPr lang="es-MX" sz="1200" dirty="0" smtClean="0"/>
              <a:t>12. Medios de comunicación: 62.3%</a:t>
            </a:r>
          </a:p>
          <a:p>
            <a:r>
              <a:rPr lang="es-MX" sz="1200" dirty="0" smtClean="0"/>
              <a:t>13. Hospitales públicos: 43.6%</a:t>
            </a:r>
          </a:p>
          <a:p>
            <a:r>
              <a:rPr lang="es-MX" sz="1200" dirty="0" smtClean="0"/>
              <a:t>14. Universidades públicas: 42.0%</a:t>
            </a:r>
          </a:p>
          <a:p>
            <a:r>
              <a:rPr lang="es-MX" sz="1200" dirty="0" smtClean="0"/>
              <a:t>15. Escuelas públicas: 37.2%</a:t>
            </a:r>
          </a:p>
          <a:p>
            <a:r>
              <a:rPr lang="es-MX" sz="1200" dirty="0" smtClean="0"/>
              <a:t>16. Ejército y Marina: 33.9%</a:t>
            </a:r>
          </a:p>
          <a:p>
            <a:r>
              <a:rPr lang="es-MX" sz="1200" dirty="0" smtClean="0"/>
              <a:t>17. Instituciones religiosas: 29.4%</a:t>
            </a:r>
          </a:p>
          <a:p>
            <a:r>
              <a:rPr lang="es-MX" sz="1200" dirty="0" smtClean="0"/>
              <a:t>18. Compañeros de trabajo: 26.5%</a:t>
            </a:r>
          </a:p>
          <a:p>
            <a:r>
              <a:rPr lang="es-MX" sz="1200" dirty="0" smtClean="0"/>
              <a:t>19. Vecinos: 19.6%</a:t>
            </a:r>
          </a:p>
          <a:p>
            <a:r>
              <a:rPr lang="es-MX" sz="1200" dirty="0" smtClean="0"/>
              <a:t>20. Familiares: 17.5%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¡GRACIAS POR SU PARTICIPACIÓN!</a:t>
            </a:r>
            <a:br>
              <a:rPr lang="es-MX" b="1" dirty="0" smtClean="0"/>
            </a:br>
            <a:r>
              <a:rPr lang="es-MX" b="1" dirty="0" smtClean="0"/>
              <a:t>AVISOS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s-MX" b="1" dirty="0" smtClean="0"/>
              <a:t>CAMBIO DE DOMICILIO DE LA ASM: </a:t>
            </a:r>
            <a:r>
              <a:rPr lang="es-MX" dirty="0" smtClean="0"/>
              <a:t>Av. Guadalupe Victoria, número 245, Zona Centro de Morelia, Michoacán, C.P. 58000.</a:t>
            </a:r>
          </a:p>
          <a:p>
            <a:r>
              <a:rPr lang="es-MX" b="1" dirty="0" smtClean="0"/>
              <a:t>CAPACITACIÓN SOBRE “CONTROL INTERNO”: </a:t>
            </a:r>
            <a:r>
              <a:rPr lang="es-MX" dirty="0"/>
              <a:t>D</a:t>
            </a:r>
            <a:r>
              <a:rPr lang="es-MX" dirty="0" smtClean="0"/>
              <a:t>ías 28 y 29 de junio; y, 30 de junio y 01 julio de 2016. (</a:t>
            </a:r>
            <a:r>
              <a:rPr lang="es-MX" sz="2000" dirty="0" smtClean="0"/>
              <a:t>TEL. 3124158, Dirección de Capacitación, Quejas y Apoyo a las Entidades de la AENCC</a:t>
            </a:r>
            <a:r>
              <a:rPr lang="es-MX" dirty="0" smtClean="0"/>
              <a:t>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920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CONCEPTOS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1. </a:t>
            </a:r>
            <a:r>
              <a:rPr lang="es-MX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</a:t>
            </a: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Hacer el oficio de fiscal.</a:t>
            </a:r>
          </a:p>
          <a:p>
            <a:r>
              <a:rPr lang="es-MX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2. </a:t>
            </a:r>
            <a:r>
              <a:rPr lang="es-MX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</a:t>
            </a: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Criticar y traer a juicio las acciones u obras de alguien.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MX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 Academia Española © Todos los derechos reservados</a:t>
            </a:r>
            <a:endParaRPr lang="es-MX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LA ASF DICE: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acción de fiscalizar es sinónima de auditar, de vigilar a detalle. En el caso de la ASF su función es la de vigilar el buen uso del patrimonio público. La revisión de la aplicación de recursos y programas públicos comprueba que los montos lleguen al destino programado y que las acciones de gobierno se cumplan conforme a lo legalmente establecido.</a:t>
            </a:r>
          </a:p>
          <a:p>
            <a:pPr>
              <a:buNone/>
            </a:pPr>
            <a:endParaRPr lang="es-MX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término "superior" indica que la ASF es la máxima autoridad y última instancia del país encargada de realizar las auditorías a los fondos públicos. Por esta razón, sus observaciones y acciones son finales y las dependencias públicas están obligadas a responder a ellas.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SEGÚN LA LFRCF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s-MX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Fiscalización o fiscalización superior: </a:t>
            </a:r>
            <a:r>
              <a:rPr lang="es-MX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facultad de la Auditoría Superior de la Federación para revisar y evaluar el contenido de la Cuenta Pública;</a:t>
            </a: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SEGÚN LA LFSEMO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4438"/>
            <a:ext cx="832964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Fiscalización.- 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Es la revisión y evaluación que en forma simultánea o posterior, independiente y autónoma  realiza la Auditoría superior para verificar si los ingresos, el manejo, la custodia y aplicación de fondos y  recursos púbicos, se ajustaron a la normatividad que regula su operación y si se cumplieron los objetivos y metas contenidos en los programas estatales y municipales; así como para evaluar el desempeño institucional y de los  servidores públicos que administraron, ejercieron y aplicaron los recursos públicos;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Título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511175"/>
          </a:xfrm>
        </p:spPr>
        <p:txBody>
          <a:bodyPr/>
          <a:lstStyle/>
          <a:p>
            <a:r>
              <a:rPr lang="es-MX" b="1" dirty="0" smtClean="0"/>
              <a:t>AUDITORÍA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1. </a:t>
            </a:r>
            <a:r>
              <a:rPr lang="es-MX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</a:t>
            </a: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Examinar la gestión económica de una entidad a fin de comprobar si se ajusta a lo establecido por ley o costumbre.</a:t>
            </a:r>
          </a:p>
          <a:p>
            <a:pPr>
              <a:buNone/>
            </a:pPr>
            <a:endParaRPr lang="es-MX" sz="18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s-MX" sz="1800" i="1" dirty="0" smtClean="0"/>
          </a:p>
          <a:p>
            <a:pPr>
              <a:buNone/>
            </a:pPr>
            <a:r>
              <a:rPr lang="es-MX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 Academia Española © Todos los derechos reservados</a:t>
            </a:r>
            <a:endParaRPr lang="es-MX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s-MX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Inspección o verificación de la contabilidad de una empresa o una entidad, realizada por un auditor con el fin de comprobar si sus cuentas reflejan el patrimonio, la situación financiera y los resultados obtenidos por dicha empresa o entidad en un determinado ejercicio.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DIFERENCIAS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España, la principal diferencia es que la fiscalización es al sector público y la auditoría al sector privado.</a:t>
            </a:r>
          </a:p>
          <a:p>
            <a:pPr algn="just">
              <a:buNone/>
            </a:pP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Otra es que la fiscalización es externa, y la auditoría interna.</a:t>
            </a:r>
          </a:p>
          <a:p>
            <a:pPr>
              <a:buNone/>
            </a:pPr>
            <a:r>
              <a:rPr lang="es-MX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9056</TotalTime>
  <Words>976</Words>
  <Application>Microsoft Office PowerPoint</Application>
  <PresentationFormat>Presentación en pantalla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Diseño predeterminado</vt:lpstr>
      <vt:lpstr>Documento</vt:lpstr>
      <vt:lpstr>Diapositiva 1</vt:lpstr>
      <vt:lpstr>Diapositiva 2</vt:lpstr>
      <vt:lpstr>CONCEPTOS</vt:lpstr>
      <vt:lpstr>LA ASF DICE:</vt:lpstr>
      <vt:lpstr>SEGÚN LA LFRCF</vt:lpstr>
      <vt:lpstr>SEGÚN LA LFSEMO</vt:lpstr>
      <vt:lpstr>AUDITORÍA</vt:lpstr>
      <vt:lpstr>Diapositiva 8</vt:lpstr>
      <vt:lpstr>DIFERENCIAS </vt:lpstr>
      <vt:lpstr>CONCLUSIÓN</vt:lpstr>
      <vt:lpstr>ETAPAS DE LA FISCALIZACIÓN</vt:lpstr>
      <vt:lpstr>ART. 109 CPEUM</vt:lpstr>
      <vt:lpstr>ORGNO INTERNO DE CONTROL</vt:lpstr>
      <vt:lpstr>Diapositiva 14</vt:lpstr>
      <vt:lpstr>Diapositiva 15</vt:lpstr>
      <vt:lpstr>IMPORTANCIA  DEL CONTROL INTERNO</vt:lpstr>
      <vt:lpstr>Diapositiva 17</vt:lpstr>
      <vt:lpstr>Diapositiva 18</vt:lpstr>
      <vt:lpstr>Diapositiva 19</vt:lpstr>
      <vt:lpstr>ESTADÍSTICA DE CORRUPCIÓN</vt:lpstr>
      <vt:lpstr>OCDE (ORGANIZACIÓN PARA LA COOPERACIÓN Y EL DESEARROLLO ECONÓMICO)</vt:lpstr>
      <vt:lpstr>Diapositiva 22</vt:lpstr>
      <vt:lpstr>NACIONAL</vt:lpstr>
      <vt:lpstr>PERCEPCIÓN DE CORRUPCIÓN POR SECTORES E INSTITUCIONES PÚBLICAS</vt:lpstr>
      <vt:lpstr>¡GRACIAS POR SU PARTICIPACIÓN! AVISOS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REUNIÓN  CON AUTORIDADES MUNICIPALES TRIENIO 2008 – 2011</dc:title>
  <dc:creator>MONSERRAT</dc:creator>
  <cp:lastModifiedBy>TOSHIBA</cp:lastModifiedBy>
  <cp:revision>667</cp:revision>
  <dcterms:created xsi:type="dcterms:W3CDTF">2008-01-17T18:56:51Z</dcterms:created>
  <dcterms:modified xsi:type="dcterms:W3CDTF">2016-06-14T02:53:39Z</dcterms:modified>
</cp:coreProperties>
</file>