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7"/>
  </p:notesMasterIdLst>
  <p:handoutMasterIdLst>
    <p:handoutMasterId r:id="rId68"/>
  </p:handoutMasterIdLst>
  <p:sldIdLst>
    <p:sldId id="256" r:id="rId2"/>
    <p:sldId id="257" r:id="rId3"/>
    <p:sldId id="259" r:id="rId4"/>
    <p:sldId id="258" r:id="rId5"/>
    <p:sldId id="260" r:id="rId6"/>
    <p:sldId id="261" r:id="rId7"/>
    <p:sldId id="262" r:id="rId8"/>
    <p:sldId id="263" r:id="rId9"/>
    <p:sldId id="271"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2" r:id="rId6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082CEFDF-51AA-4FA0-A326-77D81A525221}">
          <p14:sldIdLst>
            <p14:sldId id="256"/>
            <p14:sldId id="257"/>
            <p14:sldId id="259"/>
            <p14:sldId id="258"/>
            <p14:sldId id="260"/>
            <p14:sldId id="261"/>
            <p14:sldId id="262"/>
            <p14:sldId id="263"/>
            <p14:sldId id="271"/>
            <p14:sldId id="264"/>
            <p14:sldId id="265"/>
            <p14:sldId id="266"/>
            <p14:sldId id="267"/>
            <p14:sldId id="268"/>
            <p14:sldId id="269"/>
            <p14:sldId id="270"/>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1"/>
            <p14:sldId id="290"/>
            <p14:sldId id="292"/>
            <p14:sldId id="293"/>
            <p14:sldId id="294"/>
            <p14:sldId id="295"/>
            <p14:sldId id="296"/>
            <p14:sldId id="297"/>
            <p14:sldId id="298"/>
            <p14:sldId id="299"/>
            <p14:sldId id="300"/>
            <p14:sldId id="301"/>
            <p14:sldId id="302"/>
            <p14:sldId id="303"/>
            <p14:sldId id="304"/>
            <p14:sldId id="305"/>
            <p14:sldId id="306"/>
            <p14:sldId id="307"/>
            <p14:sldId id="309"/>
            <p14:sldId id="310"/>
            <p14:sldId id="311"/>
            <p14:sldId id="312"/>
            <p14:sldId id="313"/>
            <p14:sldId id="314"/>
            <p14:sldId id="315"/>
            <p14:sldId id="316"/>
            <p14:sldId id="317"/>
            <p14:sldId id="318"/>
            <p14:sldId id="319"/>
            <p14:sldId id="320"/>
            <p14:sldId id="32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75" d="100"/>
          <a:sy n="75" d="100"/>
        </p:scale>
        <p:origin x="-1254"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95D5B-5F0B-42A4-A290-41A1D5E705B3}" type="doc">
      <dgm:prSet loTypeId="urn:microsoft.com/office/officeart/2005/8/layout/lProcess2" loCatId="list" qsTypeId="urn:microsoft.com/office/officeart/2005/8/quickstyle/3d2" qsCatId="3D" csTypeId="urn:microsoft.com/office/officeart/2005/8/colors/accent0_1" csCatId="mainScheme" phldr="1"/>
      <dgm:spPr/>
      <dgm:t>
        <a:bodyPr/>
        <a:lstStyle/>
        <a:p>
          <a:endParaRPr lang="es-MX"/>
        </a:p>
      </dgm:t>
    </dgm:pt>
    <dgm:pt modelId="{7A9EA2D1-78D4-470E-A3EA-6029086EDF31}">
      <dgm:prSet phldrT="[Texto]" custT="1"/>
      <dgm:spPr>
        <a:xfrm>
          <a:off x="3708" y="0"/>
          <a:ext cx="3566961" cy="3451225"/>
        </a:xfrm>
        <a:prstGeom prst="roundRect">
          <a:avLst>
            <a:gd name="adj" fmla="val 10000"/>
          </a:avLst>
        </a:prstGeom>
        <a:gradFill rotWithShape="0">
          <a:gsLst>
            <a:gs pos="0">
              <a:sysClr val="windowText" lastClr="000000">
                <a:tint val="40000"/>
                <a:hueOff val="0"/>
                <a:satOff val="0"/>
                <a:lumOff val="0"/>
                <a:alphaOff val="0"/>
                <a:shade val="51000"/>
                <a:satMod val="130000"/>
              </a:sysClr>
            </a:gs>
            <a:gs pos="80000">
              <a:sysClr val="windowText" lastClr="000000">
                <a:tint val="40000"/>
                <a:hueOff val="0"/>
                <a:satOff val="0"/>
                <a:lumOff val="0"/>
                <a:alphaOff val="0"/>
                <a:shade val="93000"/>
                <a:satMod val="130000"/>
              </a:sysClr>
            </a:gs>
            <a:gs pos="100000">
              <a:sysClr val="windowText" lastClr="000000">
                <a:tint val="40000"/>
                <a:hueOff val="0"/>
                <a:satOff val="0"/>
                <a:lumOff val="0"/>
                <a:alphaOff val="0"/>
                <a:shade val="94000"/>
                <a:satMod val="135000"/>
              </a:sys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ctr"/>
          <a:r>
            <a:rPr lang="es-MX" sz="1800">
              <a:solidFill>
                <a:sysClr val="windowText" lastClr="000000">
                  <a:hueOff val="0"/>
                  <a:satOff val="0"/>
                  <a:lumOff val="0"/>
                  <a:alphaOff val="0"/>
                </a:sysClr>
              </a:solidFill>
              <a:latin typeface="Arial" pitchFamily="34" charset="0"/>
              <a:ea typeface="+mn-ea"/>
              <a:cs typeface="Arial" pitchFamily="34" charset="0"/>
            </a:rPr>
            <a:t>Dificultades técnicas</a:t>
          </a:r>
        </a:p>
      </dgm:t>
    </dgm:pt>
    <dgm:pt modelId="{30FEEDFB-E292-4B76-9178-0A5EA87ABE02}" type="parTrans" cxnId="{3B77CCEC-A933-470C-BC31-E3EEA80792A6}">
      <dgm:prSet/>
      <dgm:spPr/>
      <dgm:t>
        <a:bodyPr/>
        <a:lstStyle/>
        <a:p>
          <a:pPr algn="ctr"/>
          <a:endParaRPr lang="es-MX">
            <a:latin typeface="Arial" pitchFamily="34" charset="0"/>
            <a:cs typeface="Arial" pitchFamily="34" charset="0"/>
          </a:endParaRPr>
        </a:p>
      </dgm:t>
    </dgm:pt>
    <dgm:pt modelId="{357B3D7F-E62F-4500-A3C9-AC9897CC686B}" type="sibTrans" cxnId="{3B77CCEC-A933-470C-BC31-E3EEA80792A6}">
      <dgm:prSet/>
      <dgm:spPr/>
      <dgm:t>
        <a:bodyPr/>
        <a:lstStyle/>
        <a:p>
          <a:pPr algn="ctr"/>
          <a:endParaRPr lang="es-MX">
            <a:latin typeface="Arial" pitchFamily="34" charset="0"/>
            <a:cs typeface="Arial" pitchFamily="34" charset="0"/>
          </a:endParaRPr>
        </a:p>
      </dgm:t>
    </dgm:pt>
    <dgm:pt modelId="{A6755D58-C59D-413E-99EE-EF8189F1D9A4}">
      <dgm:prSet phldrT="[Texto]" custT="1"/>
      <dgm:spPr>
        <a:xfrm>
          <a:off x="360404" y="1035536"/>
          <a:ext cx="2853569" cy="331346"/>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Formulación de objetivos y desagregación de metas</a:t>
          </a:r>
        </a:p>
      </dgm:t>
    </dgm:pt>
    <dgm:pt modelId="{11536308-154C-4627-841C-1A4E95FECABB}" type="parTrans" cxnId="{0752BC6C-1A99-480D-A255-3F77C23C163E}">
      <dgm:prSet/>
      <dgm:spPr/>
      <dgm:t>
        <a:bodyPr/>
        <a:lstStyle/>
        <a:p>
          <a:pPr algn="ctr"/>
          <a:endParaRPr lang="es-MX">
            <a:latin typeface="Arial" pitchFamily="34" charset="0"/>
            <a:cs typeface="Arial" pitchFamily="34" charset="0"/>
          </a:endParaRPr>
        </a:p>
      </dgm:t>
    </dgm:pt>
    <dgm:pt modelId="{920422C5-4094-4753-AA45-7123E7B1394C}" type="sibTrans" cxnId="{0752BC6C-1A99-480D-A255-3F77C23C163E}">
      <dgm:prSet/>
      <dgm:spPr/>
      <dgm:t>
        <a:bodyPr/>
        <a:lstStyle/>
        <a:p>
          <a:pPr algn="ctr"/>
          <a:endParaRPr lang="es-MX">
            <a:latin typeface="Arial" pitchFamily="34" charset="0"/>
            <a:cs typeface="Arial" pitchFamily="34" charset="0"/>
          </a:endParaRPr>
        </a:p>
      </dgm:t>
    </dgm:pt>
    <dgm:pt modelId="{E8F9A2B6-61D7-426E-B773-51A40694C908}">
      <dgm:prSet phldrT="[Texto]" custT="1"/>
      <dgm:spPr>
        <a:xfrm>
          <a:off x="360404" y="1417858"/>
          <a:ext cx="2853569" cy="331346"/>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Medición de resultados a largo plazo</a:t>
          </a:r>
        </a:p>
      </dgm:t>
    </dgm:pt>
    <dgm:pt modelId="{FBEC89C1-D8B3-486D-878C-E822A1C599FD}" type="parTrans" cxnId="{6AB91302-2C58-4C2F-BBF9-0BE26183CD72}">
      <dgm:prSet/>
      <dgm:spPr/>
      <dgm:t>
        <a:bodyPr/>
        <a:lstStyle/>
        <a:p>
          <a:pPr algn="ctr"/>
          <a:endParaRPr lang="es-MX">
            <a:latin typeface="Arial" pitchFamily="34" charset="0"/>
            <a:cs typeface="Arial" pitchFamily="34" charset="0"/>
          </a:endParaRPr>
        </a:p>
      </dgm:t>
    </dgm:pt>
    <dgm:pt modelId="{29088408-9FE6-4AF0-AED8-1535E95D1FAB}" type="sibTrans" cxnId="{6AB91302-2C58-4C2F-BBF9-0BE26183CD72}">
      <dgm:prSet/>
      <dgm:spPr/>
      <dgm:t>
        <a:bodyPr/>
        <a:lstStyle/>
        <a:p>
          <a:pPr algn="ctr"/>
          <a:endParaRPr lang="es-MX">
            <a:latin typeface="Arial" pitchFamily="34" charset="0"/>
            <a:cs typeface="Arial" pitchFamily="34" charset="0"/>
          </a:endParaRPr>
        </a:p>
      </dgm:t>
    </dgm:pt>
    <dgm:pt modelId="{502847FA-D943-42E3-953B-0C4B83868C30}">
      <dgm:prSet phldrT="[Texto]" custT="1"/>
      <dgm:spPr>
        <a:xfrm>
          <a:off x="3838192" y="0"/>
          <a:ext cx="3566961" cy="3451225"/>
        </a:xfrm>
        <a:prstGeom prst="roundRect">
          <a:avLst>
            <a:gd name="adj" fmla="val 10000"/>
          </a:avLst>
        </a:prstGeom>
        <a:gradFill rotWithShape="0">
          <a:gsLst>
            <a:gs pos="0">
              <a:sysClr val="windowText" lastClr="000000">
                <a:tint val="40000"/>
                <a:hueOff val="0"/>
                <a:satOff val="0"/>
                <a:lumOff val="0"/>
                <a:alphaOff val="0"/>
                <a:shade val="51000"/>
                <a:satMod val="130000"/>
              </a:sysClr>
            </a:gs>
            <a:gs pos="80000">
              <a:sysClr val="windowText" lastClr="000000">
                <a:tint val="40000"/>
                <a:hueOff val="0"/>
                <a:satOff val="0"/>
                <a:lumOff val="0"/>
                <a:alphaOff val="0"/>
                <a:shade val="93000"/>
                <a:satMod val="130000"/>
              </a:sysClr>
            </a:gs>
            <a:gs pos="100000">
              <a:sysClr val="windowText" lastClr="000000">
                <a:tint val="40000"/>
                <a:hueOff val="0"/>
                <a:satOff val="0"/>
                <a:lumOff val="0"/>
                <a:alphaOff val="0"/>
                <a:shade val="94000"/>
                <a:satMod val="135000"/>
              </a:sys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ctr"/>
          <a:r>
            <a:rPr lang="es-MX" sz="1800">
              <a:solidFill>
                <a:sysClr val="windowText" lastClr="000000">
                  <a:hueOff val="0"/>
                  <a:satOff val="0"/>
                  <a:lumOff val="0"/>
                  <a:alphaOff val="0"/>
                </a:sysClr>
              </a:solidFill>
              <a:latin typeface="Arial" pitchFamily="34" charset="0"/>
              <a:ea typeface="+mn-ea"/>
              <a:cs typeface="Arial" pitchFamily="34" charset="0"/>
            </a:rPr>
            <a:t>Dificultades operativas</a:t>
          </a:r>
        </a:p>
      </dgm:t>
    </dgm:pt>
    <dgm:pt modelId="{0EB99321-949D-44F4-AED6-3E5020222C3A}" type="parTrans" cxnId="{E39E7D27-C4B2-48E9-976C-7D1EA066CE44}">
      <dgm:prSet/>
      <dgm:spPr/>
      <dgm:t>
        <a:bodyPr/>
        <a:lstStyle/>
        <a:p>
          <a:pPr algn="ctr"/>
          <a:endParaRPr lang="es-MX">
            <a:latin typeface="Arial" pitchFamily="34" charset="0"/>
            <a:cs typeface="Arial" pitchFamily="34" charset="0"/>
          </a:endParaRPr>
        </a:p>
      </dgm:t>
    </dgm:pt>
    <dgm:pt modelId="{FB7CDBFC-7576-4EE3-A396-5FA1047247FE}" type="sibTrans" cxnId="{E39E7D27-C4B2-48E9-976C-7D1EA066CE44}">
      <dgm:prSet/>
      <dgm:spPr/>
      <dgm:t>
        <a:bodyPr/>
        <a:lstStyle/>
        <a:p>
          <a:pPr algn="ctr"/>
          <a:endParaRPr lang="es-MX">
            <a:latin typeface="Arial" pitchFamily="34" charset="0"/>
            <a:cs typeface="Arial" pitchFamily="34" charset="0"/>
          </a:endParaRPr>
        </a:p>
      </dgm:t>
    </dgm:pt>
    <dgm:pt modelId="{2742A1D2-23AB-427C-850A-BE913855A40A}">
      <dgm:prSet phldrT="[Texto]" custT="1"/>
      <dgm:spPr>
        <a:xfrm>
          <a:off x="4194888" y="1035662"/>
          <a:ext cx="2853569" cy="678027"/>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No existe una unidad evaluadora o no tiene incidencia suficiente en el resto de las unidades</a:t>
          </a:r>
        </a:p>
      </dgm:t>
    </dgm:pt>
    <dgm:pt modelId="{3A516315-F784-4A76-901A-82A997797AC6}" type="parTrans" cxnId="{7B1339D0-26FC-4D84-BE4D-DA627C38E0F6}">
      <dgm:prSet/>
      <dgm:spPr/>
      <dgm:t>
        <a:bodyPr/>
        <a:lstStyle/>
        <a:p>
          <a:pPr algn="ctr"/>
          <a:endParaRPr lang="es-MX">
            <a:latin typeface="Arial" pitchFamily="34" charset="0"/>
            <a:cs typeface="Arial" pitchFamily="34" charset="0"/>
          </a:endParaRPr>
        </a:p>
      </dgm:t>
    </dgm:pt>
    <dgm:pt modelId="{49AF225F-7259-492E-BD9D-A1A6017840C2}" type="sibTrans" cxnId="{7B1339D0-26FC-4D84-BE4D-DA627C38E0F6}">
      <dgm:prSet/>
      <dgm:spPr/>
      <dgm:t>
        <a:bodyPr/>
        <a:lstStyle/>
        <a:p>
          <a:pPr algn="ctr"/>
          <a:endParaRPr lang="es-MX">
            <a:latin typeface="Arial" pitchFamily="34" charset="0"/>
            <a:cs typeface="Arial" pitchFamily="34" charset="0"/>
          </a:endParaRPr>
        </a:p>
      </dgm:t>
    </dgm:pt>
    <dgm:pt modelId="{674C8E4D-C59B-453C-9454-D8D2ABBCAA20}">
      <dgm:prSet phldrT="[Texto]" custT="1"/>
      <dgm:spPr>
        <a:xfrm>
          <a:off x="4194888" y="1818001"/>
          <a:ext cx="2853569" cy="678027"/>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Recursos insuficientes</a:t>
          </a:r>
        </a:p>
      </dgm:t>
    </dgm:pt>
    <dgm:pt modelId="{39FA7516-4968-4E7A-8EE4-E2BD24E4ADD2}" type="parTrans" cxnId="{39177007-94FC-490B-8089-EB4A9A120D31}">
      <dgm:prSet/>
      <dgm:spPr/>
      <dgm:t>
        <a:bodyPr/>
        <a:lstStyle/>
        <a:p>
          <a:pPr algn="ctr"/>
          <a:endParaRPr lang="es-MX">
            <a:latin typeface="Arial" pitchFamily="34" charset="0"/>
            <a:cs typeface="Arial" pitchFamily="34" charset="0"/>
          </a:endParaRPr>
        </a:p>
      </dgm:t>
    </dgm:pt>
    <dgm:pt modelId="{60C0F5FA-1D99-4A04-862E-DFFC9D5769B6}" type="sibTrans" cxnId="{39177007-94FC-490B-8089-EB4A9A120D31}">
      <dgm:prSet/>
      <dgm:spPr/>
      <dgm:t>
        <a:bodyPr/>
        <a:lstStyle/>
        <a:p>
          <a:pPr algn="ctr"/>
          <a:endParaRPr lang="es-MX">
            <a:latin typeface="Arial" pitchFamily="34" charset="0"/>
            <a:cs typeface="Arial" pitchFamily="34" charset="0"/>
          </a:endParaRPr>
        </a:p>
      </dgm:t>
    </dgm:pt>
    <dgm:pt modelId="{2E6CBF46-D094-43DB-B4E7-53471D5F921A}">
      <dgm:prSet phldrT="[Texto]" custT="1"/>
      <dgm:spPr>
        <a:xfrm>
          <a:off x="360404" y="1800181"/>
          <a:ext cx="2853569" cy="331346"/>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Construcción de fórmulas</a:t>
          </a:r>
        </a:p>
      </dgm:t>
    </dgm:pt>
    <dgm:pt modelId="{26A045A6-0D32-4998-9DB6-732D511B185F}" type="parTrans" cxnId="{838128C4-82A9-4B97-AC15-E3A642607AFB}">
      <dgm:prSet/>
      <dgm:spPr/>
      <dgm:t>
        <a:bodyPr/>
        <a:lstStyle/>
        <a:p>
          <a:pPr algn="ctr"/>
          <a:endParaRPr lang="es-MX">
            <a:latin typeface="Arial" pitchFamily="34" charset="0"/>
            <a:cs typeface="Arial" pitchFamily="34" charset="0"/>
          </a:endParaRPr>
        </a:p>
      </dgm:t>
    </dgm:pt>
    <dgm:pt modelId="{D793768C-FDEA-46A3-8DFB-6685F4769733}" type="sibTrans" cxnId="{838128C4-82A9-4B97-AC15-E3A642607AFB}">
      <dgm:prSet/>
      <dgm:spPr/>
      <dgm:t>
        <a:bodyPr/>
        <a:lstStyle/>
        <a:p>
          <a:pPr algn="ctr"/>
          <a:endParaRPr lang="es-MX">
            <a:latin typeface="Arial" pitchFamily="34" charset="0"/>
            <a:cs typeface="Arial" pitchFamily="34" charset="0"/>
          </a:endParaRPr>
        </a:p>
      </dgm:t>
    </dgm:pt>
    <dgm:pt modelId="{C25ACC67-DB9C-48F2-8D25-0DA62F023463}">
      <dgm:prSet phldrT="[Texto]" custT="1"/>
      <dgm:spPr>
        <a:xfrm>
          <a:off x="360404" y="2182503"/>
          <a:ext cx="2853569" cy="331346"/>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Comparación de datos nuevos con datos existentes</a:t>
          </a:r>
        </a:p>
      </dgm:t>
    </dgm:pt>
    <dgm:pt modelId="{0E9CAB25-0A66-4BFC-9E36-B53BC0E8A031}" type="parTrans" cxnId="{4F345AE2-6B1E-4901-B1DC-9706F5B0AF10}">
      <dgm:prSet/>
      <dgm:spPr/>
      <dgm:t>
        <a:bodyPr/>
        <a:lstStyle/>
        <a:p>
          <a:pPr algn="ctr"/>
          <a:endParaRPr lang="es-MX">
            <a:latin typeface="Arial" pitchFamily="34" charset="0"/>
            <a:cs typeface="Arial" pitchFamily="34" charset="0"/>
          </a:endParaRPr>
        </a:p>
      </dgm:t>
    </dgm:pt>
    <dgm:pt modelId="{106280AE-5A09-4CF4-B736-13C6A399C50A}" type="sibTrans" cxnId="{4F345AE2-6B1E-4901-B1DC-9706F5B0AF10}">
      <dgm:prSet/>
      <dgm:spPr/>
      <dgm:t>
        <a:bodyPr/>
        <a:lstStyle/>
        <a:p>
          <a:pPr algn="ctr"/>
          <a:endParaRPr lang="es-MX">
            <a:latin typeface="Arial" pitchFamily="34" charset="0"/>
            <a:cs typeface="Arial" pitchFamily="34" charset="0"/>
          </a:endParaRPr>
        </a:p>
      </dgm:t>
    </dgm:pt>
    <dgm:pt modelId="{AC524DF0-992C-4905-B338-B818B6D0685C}">
      <dgm:prSet phldrT="[Texto]" custT="1"/>
      <dgm:spPr>
        <a:xfrm>
          <a:off x="360404" y="2564826"/>
          <a:ext cx="2853569" cy="331346"/>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Ponderación de indicadores</a:t>
          </a:r>
        </a:p>
      </dgm:t>
    </dgm:pt>
    <dgm:pt modelId="{975BC284-13C6-4E7E-9187-0D48E7B44959}" type="parTrans" cxnId="{3E43EEFA-2BED-45BE-9519-676915D847FD}">
      <dgm:prSet/>
      <dgm:spPr/>
      <dgm:t>
        <a:bodyPr/>
        <a:lstStyle/>
        <a:p>
          <a:pPr algn="ctr"/>
          <a:endParaRPr lang="es-MX">
            <a:latin typeface="Arial" pitchFamily="34" charset="0"/>
            <a:cs typeface="Arial" pitchFamily="34" charset="0"/>
          </a:endParaRPr>
        </a:p>
      </dgm:t>
    </dgm:pt>
    <dgm:pt modelId="{F6E5A08D-6284-4683-B4EE-56A9604C3DA3}" type="sibTrans" cxnId="{3E43EEFA-2BED-45BE-9519-676915D847FD}">
      <dgm:prSet/>
      <dgm:spPr/>
      <dgm:t>
        <a:bodyPr/>
        <a:lstStyle/>
        <a:p>
          <a:pPr algn="ctr"/>
          <a:endParaRPr lang="es-MX">
            <a:latin typeface="Arial" pitchFamily="34" charset="0"/>
            <a:cs typeface="Arial" pitchFamily="34" charset="0"/>
          </a:endParaRPr>
        </a:p>
      </dgm:t>
    </dgm:pt>
    <dgm:pt modelId="{779336ED-C02C-4C76-B3E0-5723580DA18A}">
      <dgm:prSet phldrT="[Texto]" custT="1"/>
      <dgm:spPr>
        <a:xfrm>
          <a:off x="360404" y="2947148"/>
          <a:ext cx="2853569" cy="331346"/>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Medición de bienes y servicios</a:t>
          </a:r>
        </a:p>
      </dgm:t>
    </dgm:pt>
    <dgm:pt modelId="{2A76E252-0075-47D9-85D7-BB0CE976E370}" type="parTrans" cxnId="{BE117283-B0CD-488B-9D4A-0F2FF349C362}">
      <dgm:prSet/>
      <dgm:spPr/>
      <dgm:t>
        <a:bodyPr/>
        <a:lstStyle/>
        <a:p>
          <a:pPr algn="ctr"/>
          <a:endParaRPr lang="es-MX">
            <a:latin typeface="Arial" pitchFamily="34" charset="0"/>
            <a:cs typeface="Arial" pitchFamily="34" charset="0"/>
          </a:endParaRPr>
        </a:p>
      </dgm:t>
    </dgm:pt>
    <dgm:pt modelId="{49F41D4C-2C11-4DA7-BB8E-DC973891CDD8}" type="sibTrans" cxnId="{BE117283-B0CD-488B-9D4A-0F2FF349C362}">
      <dgm:prSet/>
      <dgm:spPr/>
      <dgm:t>
        <a:bodyPr/>
        <a:lstStyle/>
        <a:p>
          <a:pPr algn="ctr"/>
          <a:endParaRPr lang="es-MX">
            <a:latin typeface="Arial" pitchFamily="34" charset="0"/>
            <a:cs typeface="Arial" pitchFamily="34" charset="0"/>
          </a:endParaRPr>
        </a:p>
      </dgm:t>
    </dgm:pt>
    <dgm:pt modelId="{199906BD-3678-4351-AEFB-5DDDEDD2732A}">
      <dgm:prSet phldrT="[Texto]" custT="1"/>
      <dgm:spPr>
        <a:xfrm>
          <a:off x="4194888" y="2600341"/>
          <a:ext cx="2853569" cy="678027"/>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r>
            <a:rPr lang="es-MX" sz="1500" b="1" dirty="0">
              <a:solidFill>
                <a:sysClr val="windowText" lastClr="000000">
                  <a:hueOff val="0"/>
                  <a:satOff val="0"/>
                  <a:lumOff val="0"/>
                  <a:alphaOff val="0"/>
                </a:sysClr>
              </a:solidFill>
              <a:latin typeface="Arial" pitchFamily="34" charset="0"/>
              <a:ea typeface="+mn-ea"/>
              <a:cs typeface="Arial" pitchFamily="34" charset="0"/>
            </a:rPr>
            <a:t>La institución o dependencia no considera que la implementación de indicadores tenga algún valor agregado</a:t>
          </a:r>
        </a:p>
      </dgm:t>
    </dgm:pt>
    <dgm:pt modelId="{1924A4C4-C9F3-405F-A206-793A6E5575CD}" type="parTrans" cxnId="{A70C010E-C3E2-4681-A07C-D5E9AE9A5131}">
      <dgm:prSet/>
      <dgm:spPr/>
      <dgm:t>
        <a:bodyPr/>
        <a:lstStyle/>
        <a:p>
          <a:pPr algn="ctr"/>
          <a:endParaRPr lang="es-MX">
            <a:latin typeface="Arial" pitchFamily="34" charset="0"/>
            <a:cs typeface="Arial" pitchFamily="34" charset="0"/>
          </a:endParaRPr>
        </a:p>
      </dgm:t>
    </dgm:pt>
    <dgm:pt modelId="{144EF5A6-489A-41A3-8DB4-4ED7E32DB6CA}" type="sibTrans" cxnId="{A70C010E-C3E2-4681-A07C-D5E9AE9A5131}">
      <dgm:prSet/>
      <dgm:spPr/>
      <dgm:t>
        <a:bodyPr/>
        <a:lstStyle/>
        <a:p>
          <a:pPr algn="ctr"/>
          <a:endParaRPr lang="es-MX">
            <a:latin typeface="Arial" pitchFamily="34" charset="0"/>
            <a:cs typeface="Arial" pitchFamily="34" charset="0"/>
          </a:endParaRPr>
        </a:p>
      </dgm:t>
    </dgm:pt>
    <dgm:pt modelId="{C571951A-F7FC-4F32-9598-5C0F87E0903B}" type="pres">
      <dgm:prSet presAssocID="{C4495D5B-5F0B-42A4-A290-41A1D5E705B3}" presName="theList" presStyleCnt="0">
        <dgm:presLayoutVars>
          <dgm:dir/>
          <dgm:animLvl val="lvl"/>
          <dgm:resizeHandles val="exact"/>
        </dgm:presLayoutVars>
      </dgm:prSet>
      <dgm:spPr/>
      <dgm:t>
        <a:bodyPr/>
        <a:lstStyle/>
        <a:p>
          <a:endParaRPr lang="es-MX"/>
        </a:p>
      </dgm:t>
    </dgm:pt>
    <dgm:pt modelId="{2F6477E1-D553-4A5D-9696-677C4598E816}" type="pres">
      <dgm:prSet presAssocID="{7A9EA2D1-78D4-470E-A3EA-6029086EDF31}" presName="compNode" presStyleCnt="0"/>
      <dgm:spPr/>
    </dgm:pt>
    <dgm:pt modelId="{F1C2F86F-FE74-4674-AEA7-8CF97AA0BC7F}" type="pres">
      <dgm:prSet presAssocID="{7A9EA2D1-78D4-470E-A3EA-6029086EDF31}" presName="aNode" presStyleLbl="bgShp" presStyleIdx="0" presStyleCnt="2"/>
      <dgm:spPr>
        <a:prstGeom prst="roundRect">
          <a:avLst>
            <a:gd name="adj" fmla="val 10000"/>
          </a:avLst>
        </a:prstGeom>
      </dgm:spPr>
      <dgm:t>
        <a:bodyPr/>
        <a:lstStyle/>
        <a:p>
          <a:endParaRPr lang="es-MX"/>
        </a:p>
      </dgm:t>
    </dgm:pt>
    <dgm:pt modelId="{056F9CB0-0C73-478D-BEBB-9D887672C8EB}" type="pres">
      <dgm:prSet presAssocID="{7A9EA2D1-78D4-470E-A3EA-6029086EDF31}" presName="textNode" presStyleLbl="bgShp" presStyleIdx="0" presStyleCnt="2"/>
      <dgm:spPr/>
      <dgm:t>
        <a:bodyPr/>
        <a:lstStyle/>
        <a:p>
          <a:endParaRPr lang="es-MX"/>
        </a:p>
      </dgm:t>
    </dgm:pt>
    <dgm:pt modelId="{DA0F5285-52BF-4826-9A5D-AE264EA55B35}" type="pres">
      <dgm:prSet presAssocID="{7A9EA2D1-78D4-470E-A3EA-6029086EDF31}" presName="compChildNode" presStyleCnt="0"/>
      <dgm:spPr/>
    </dgm:pt>
    <dgm:pt modelId="{F2CB0BFA-FB4B-4CD4-8160-238A42E52792}" type="pres">
      <dgm:prSet presAssocID="{7A9EA2D1-78D4-470E-A3EA-6029086EDF31}" presName="theInnerList" presStyleCnt="0"/>
      <dgm:spPr/>
    </dgm:pt>
    <dgm:pt modelId="{FBE8C56A-AAFF-459B-8F77-E63313603B7C}" type="pres">
      <dgm:prSet presAssocID="{A6755D58-C59D-413E-99EE-EF8189F1D9A4}" presName="childNode" presStyleLbl="node1" presStyleIdx="0" presStyleCnt="9">
        <dgm:presLayoutVars>
          <dgm:bulletEnabled val="1"/>
        </dgm:presLayoutVars>
      </dgm:prSet>
      <dgm:spPr>
        <a:prstGeom prst="roundRect">
          <a:avLst>
            <a:gd name="adj" fmla="val 10000"/>
          </a:avLst>
        </a:prstGeom>
      </dgm:spPr>
      <dgm:t>
        <a:bodyPr/>
        <a:lstStyle/>
        <a:p>
          <a:endParaRPr lang="es-MX"/>
        </a:p>
      </dgm:t>
    </dgm:pt>
    <dgm:pt modelId="{6461C972-BD05-4B33-B6DB-D899DC7982E9}" type="pres">
      <dgm:prSet presAssocID="{A6755D58-C59D-413E-99EE-EF8189F1D9A4}" presName="aSpace2" presStyleCnt="0"/>
      <dgm:spPr/>
    </dgm:pt>
    <dgm:pt modelId="{820A7B8B-6117-4AFB-AAED-5797CB76ED35}" type="pres">
      <dgm:prSet presAssocID="{E8F9A2B6-61D7-426E-B773-51A40694C908}" presName="childNode" presStyleLbl="node1" presStyleIdx="1" presStyleCnt="9">
        <dgm:presLayoutVars>
          <dgm:bulletEnabled val="1"/>
        </dgm:presLayoutVars>
      </dgm:prSet>
      <dgm:spPr>
        <a:prstGeom prst="roundRect">
          <a:avLst>
            <a:gd name="adj" fmla="val 10000"/>
          </a:avLst>
        </a:prstGeom>
      </dgm:spPr>
      <dgm:t>
        <a:bodyPr/>
        <a:lstStyle/>
        <a:p>
          <a:endParaRPr lang="es-MX"/>
        </a:p>
      </dgm:t>
    </dgm:pt>
    <dgm:pt modelId="{7990ED09-B331-49A0-B9E7-4A182FC6C4DA}" type="pres">
      <dgm:prSet presAssocID="{E8F9A2B6-61D7-426E-B773-51A40694C908}" presName="aSpace2" presStyleCnt="0"/>
      <dgm:spPr/>
    </dgm:pt>
    <dgm:pt modelId="{055259DF-F8C9-4A2D-A31B-99199EBA1D25}" type="pres">
      <dgm:prSet presAssocID="{2E6CBF46-D094-43DB-B4E7-53471D5F921A}" presName="childNode" presStyleLbl="node1" presStyleIdx="2" presStyleCnt="9">
        <dgm:presLayoutVars>
          <dgm:bulletEnabled val="1"/>
        </dgm:presLayoutVars>
      </dgm:prSet>
      <dgm:spPr>
        <a:prstGeom prst="roundRect">
          <a:avLst>
            <a:gd name="adj" fmla="val 10000"/>
          </a:avLst>
        </a:prstGeom>
      </dgm:spPr>
      <dgm:t>
        <a:bodyPr/>
        <a:lstStyle/>
        <a:p>
          <a:endParaRPr lang="es-MX"/>
        </a:p>
      </dgm:t>
    </dgm:pt>
    <dgm:pt modelId="{F9EF09D6-4720-43EA-89BC-BF1CEF4E9C0F}" type="pres">
      <dgm:prSet presAssocID="{2E6CBF46-D094-43DB-B4E7-53471D5F921A}" presName="aSpace2" presStyleCnt="0"/>
      <dgm:spPr/>
    </dgm:pt>
    <dgm:pt modelId="{6C143F1C-FDD9-4D06-8247-D75A86B9AFAD}" type="pres">
      <dgm:prSet presAssocID="{C25ACC67-DB9C-48F2-8D25-0DA62F023463}" presName="childNode" presStyleLbl="node1" presStyleIdx="3" presStyleCnt="9">
        <dgm:presLayoutVars>
          <dgm:bulletEnabled val="1"/>
        </dgm:presLayoutVars>
      </dgm:prSet>
      <dgm:spPr>
        <a:prstGeom prst="roundRect">
          <a:avLst>
            <a:gd name="adj" fmla="val 10000"/>
          </a:avLst>
        </a:prstGeom>
      </dgm:spPr>
      <dgm:t>
        <a:bodyPr/>
        <a:lstStyle/>
        <a:p>
          <a:endParaRPr lang="es-MX"/>
        </a:p>
      </dgm:t>
    </dgm:pt>
    <dgm:pt modelId="{316CD478-2040-47B0-A1C1-B4540DF07D38}" type="pres">
      <dgm:prSet presAssocID="{C25ACC67-DB9C-48F2-8D25-0DA62F023463}" presName="aSpace2" presStyleCnt="0"/>
      <dgm:spPr/>
    </dgm:pt>
    <dgm:pt modelId="{CEB03B54-7B56-48C8-B8F2-AB3BA5231722}" type="pres">
      <dgm:prSet presAssocID="{AC524DF0-992C-4905-B338-B818B6D0685C}" presName="childNode" presStyleLbl="node1" presStyleIdx="4" presStyleCnt="9">
        <dgm:presLayoutVars>
          <dgm:bulletEnabled val="1"/>
        </dgm:presLayoutVars>
      </dgm:prSet>
      <dgm:spPr>
        <a:prstGeom prst="roundRect">
          <a:avLst>
            <a:gd name="adj" fmla="val 10000"/>
          </a:avLst>
        </a:prstGeom>
      </dgm:spPr>
      <dgm:t>
        <a:bodyPr/>
        <a:lstStyle/>
        <a:p>
          <a:endParaRPr lang="es-MX"/>
        </a:p>
      </dgm:t>
    </dgm:pt>
    <dgm:pt modelId="{73FEDF7D-2594-4736-86A2-EABDC980E80B}" type="pres">
      <dgm:prSet presAssocID="{AC524DF0-992C-4905-B338-B818B6D0685C}" presName="aSpace2" presStyleCnt="0"/>
      <dgm:spPr/>
    </dgm:pt>
    <dgm:pt modelId="{A2277FDF-E44B-4B42-91EF-2B1F6B0BF6B0}" type="pres">
      <dgm:prSet presAssocID="{779336ED-C02C-4C76-B3E0-5723580DA18A}" presName="childNode" presStyleLbl="node1" presStyleIdx="5" presStyleCnt="9">
        <dgm:presLayoutVars>
          <dgm:bulletEnabled val="1"/>
        </dgm:presLayoutVars>
      </dgm:prSet>
      <dgm:spPr>
        <a:prstGeom prst="roundRect">
          <a:avLst>
            <a:gd name="adj" fmla="val 10000"/>
          </a:avLst>
        </a:prstGeom>
      </dgm:spPr>
      <dgm:t>
        <a:bodyPr/>
        <a:lstStyle/>
        <a:p>
          <a:endParaRPr lang="es-MX"/>
        </a:p>
      </dgm:t>
    </dgm:pt>
    <dgm:pt modelId="{090FED50-DE48-44F7-82B9-F2266C2A8A93}" type="pres">
      <dgm:prSet presAssocID="{7A9EA2D1-78D4-470E-A3EA-6029086EDF31}" presName="aSpace" presStyleCnt="0"/>
      <dgm:spPr/>
    </dgm:pt>
    <dgm:pt modelId="{AC95FBBE-25D7-42F8-980B-5B89A8E139A2}" type="pres">
      <dgm:prSet presAssocID="{502847FA-D943-42E3-953B-0C4B83868C30}" presName="compNode" presStyleCnt="0"/>
      <dgm:spPr/>
    </dgm:pt>
    <dgm:pt modelId="{BDFFA282-88A4-4A18-93D5-FD61AA1DDBC0}" type="pres">
      <dgm:prSet presAssocID="{502847FA-D943-42E3-953B-0C4B83868C30}" presName="aNode" presStyleLbl="bgShp" presStyleIdx="1" presStyleCnt="2"/>
      <dgm:spPr>
        <a:prstGeom prst="roundRect">
          <a:avLst>
            <a:gd name="adj" fmla="val 10000"/>
          </a:avLst>
        </a:prstGeom>
      </dgm:spPr>
      <dgm:t>
        <a:bodyPr/>
        <a:lstStyle/>
        <a:p>
          <a:endParaRPr lang="es-MX"/>
        </a:p>
      </dgm:t>
    </dgm:pt>
    <dgm:pt modelId="{2AAB40F4-EA34-4728-A24A-72D6B39FC70B}" type="pres">
      <dgm:prSet presAssocID="{502847FA-D943-42E3-953B-0C4B83868C30}" presName="textNode" presStyleLbl="bgShp" presStyleIdx="1" presStyleCnt="2"/>
      <dgm:spPr/>
      <dgm:t>
        <a:bodyPr/>
        <a:lstStyle/>
        <a:p>
          <a:endParaRPr lang="es-MX"/>
        </a:p>
      </dgm:t>
    </dgm:pt>
    <dgm:pt modelId="{37536F5A-5C68-4222-81D0-A892334A301E}" type="pres">
      <dgm:prSet presAssocID="{502847FA-D943-42E3-953B-0C4B83868C30}" presName="compChildNode" presStyleCnt="0"/>
      <dgm:spPr/>
    </dgm:pt>
    <dgm:pt modelId="{31C72DAF-442A-4A7A-A812-82DBE71E0E3A}" type="pres">
      <dgm:prSet presAssocID="{502847FA-D943-42E3-953B-0C4B83868C30}" presName="theInnerList" presStyleCnt="0"/>
      <dgm:spPr/>
    </dgm:pt>
    <dgm:pt modelId="{1CC4C21F-459A-4567-BA3E-F154B42FC5DB}" type="pres">
      <dgm:prSet presAssocID="{2742A1D2-23AB-427C-850A-BE913855A40A}" presName="childNode" presStyleLbl="node1" presStyleIdx="6" presStyleCnt="9">
        <dgm:presLayoutVars>
          <dgm:bulletEnabled val="1"/>
        </dgm:presLayoutVars>
      </dgm:prSet>
      <dgm:spPr>
        <a:prstGeom prst="roundRect">
          <a:avLst>
            <a:gd name="adj" fmla="val 10000"/>
          </a:avLst>
        </a:prstGeom>
      </dgm:spPr>
      <dgm:t>
        <a:bodyPr/>
        <a:lstStyle/>
        <a:p>
          <a:endParaRPr lang="es-MX"/>
        </a:p>
      </dgm:t>
    </dgm:pt>
    <dgm:pt modelId="{92A9196A-7DF1-471E-9F8C-A6C4B5B82151}" type="pres">
      <dgm:prSet presAssocID="{2742A1D2-23AB-427C-850A-BE913855A40A}" presName="aSpace2" presStyleCnt="0"/>
      <dgm:spPr/>
    </dgm:pt>
    <dgm:pt modelId="{8B117F36-288B-4D31-8510-72425A2BD033}" type="pres">
      <dgm:prSet presAssocID="{674C8E4D-C59B-453C-9454-D8D2ABBCAA20}" presName="childNode" presStyleLbl="node1" presStyleIdx="7" presStyleCnt="9">
        <dgm:presLayoutVars>
          <dgm:bulletEnabled val="1"/>
        </dgm:presLayoutVars>
      </dgm:prSet>
      <dgm:spPr>
        <a:prstGeom prst="roundRect">
          <a:avLst>
            <a:gd name="adj" fmla="val 10000"/>
          </a:avLst>
        </a:prstGeom>
      </dgm:spPr>
      <dgm:t>
        <a:bodyPr/>
        <a:lstStyle/>
        <a:p>
          <a:endParaRPr lang="es-MX"/>
        </a:p>
      </dgm:t>
    </dgm:pt>
    <dgm:pt modelId="{1527EA81-0DFC-43E4-9A7E-252F1D1BD2A9}" type="pres">
      <dgm:prSet presAssocID="{674C8E4D-C59B-453C-9454-D8D2ABBCAA20}" presName="aSpace2" presStyleCnt="0"/>
      <dgm:spPr/>
    </dgm:pt>
    <dgm:pt modelId="{A1CDA3C2-13E6-4227-8504-DFCE80D7E46B}" type="pres">
      <dgm:prSet presAssocID="{199906BD-3678-4351-AEFB-5DDDEDD2732A}" presName="childNode" presStyleLbl="node1" presStyleIdx="8" presStyleCnt="9">
        <dgm:presLayoutVars>
          <dgm:bulletEnabled val="1"/>
        </dgm:presLayoutVars>
      </dgm:prSet>
      <dgm:spPr>
        <a:prstGeom prst="roundRect">
          <a:avLst>
            <a:gd name="adj" fmla="val 10000"/>
          </a:avLst>
        </a:prstGeom>
      </dgm:spPr>
      <dgm:t>
        <a:bodyPr/>
        <a:lstStyle/>
        <a:p>
          <a:endParaRPr lang="es-MX"/>
        </a:p>
      </dgm:t>
    </dgm:pt>
  </dgm:ptLst>
  <dgm:cxnLst>
    <dgm:cxn modelId="{F5E91F63-4DE0-41EF-A863-1FCF99CDF7F0}" type="presOf" srcId="{C4495D5B-5F0B-42A4-A290-41A1D5E705B3}" destId="{C571951A-F7FC-4F32-9598-5C0F87E0903B}" srcOrd="0" destOrd="0" presId="urn:microsoft.com/office/officeart/2005/8/layout/lProcess2"/>
    <dgm:cxn modelId="{39177007-94FC-490B-8089-EB4A9A120D31}" srcId="{502847FA-D943-42E3-953B-0C4B83868C30}" destId="{674C8E4D-C59B-453C-9454-D8D2ABBCAA20}" srcOrd="1" destOrd="0" parTransId="{39FA7516-4968-4E7A-8EE4-E2BD24E4ADD2}" sibTransId="{60C0F5FA-1D99-4A04-862E-DFFC9D5769B6}"/>
    <dgm:cxn modelId="{0752BC6C-1A99-480D-A255-3F77C23C163E}" srcId="{7A9EA2D1-78D4-470E-A3EA-6029086EDF31}" destId="{A6755D58-C59D-413E-99EE-EF8189F1D9A4}" srcOrd="0" destOrd="0" parTransId="{11536308-154C-4627-841C-1A4E95FECABB}" sibTransId="{920422C5-4094-4753-AA45-7123E7B1394C}"/>
    <dgm:cxn modelId="{777F730E-4BE0-4EF3-89F9-B1AD343E55E1}" type="presOf" srcId="{2E6CBF46-D094-43DB-B4E7-53471D5F921A}" destId="{055259DF-F8C9-4A2D-A31B-99199EBA1D25}" srcOrd="0" destOrd="0" presId="urn:microsoft.com/office/officeart/2005/8/layout/lProcess2"/>
    <dgm:cxn modelId="{BE117283-B0CD-488B-9D4A-0F2FF349C362}" srcId="{7A9EA2D1-78D4-470E-A3EA-6029086EDF31}" destId="{779336ED-C02C-4C76-B3E0-5723580DA18A}" srcOrd="5" destOrd="0" parTransId="{2A76E252-0075-47D9-85D7-BB0CE976E370}" sibTransId="{49F41D4C-2C11-4DA7-BB8E-DC973891CDD8}"/>
    <dgm:cxn modelId="{4F345AE2-6B1E-4901-B1DC-9706F5B0AF10}" srcId="{7A9EA2D1-78D4-470E-A3EA-6029086EDF31}" destId="{C25ACC67-DB9C-48F2-8D25-0DA62F023463}" srcOrd="3" destOrd="0" parTransId="{0E9CAB25-0A66-4BFC-9E36-B53BC0E8A031}" sibTransId="{106280AE-5A09-4CF4-B736-13C6A399C50A}"/>
    <dgm:cxn modelId="{6AB91302-2C58-4C2F-BBF9-0BE26183CD72}" srcId="{7A9EA2D1-78D4-470E-A3EA-6029086EDF31}" destId="{E8F9A2B6-61D7-426E-B773-51A40694C908}" srcOrd="1" destOrd="0" parTransId="{FBEC89C1-D8B3-486D-878C-E822A1C599FD}" sibTransId="{29088408-9FE6-4AF0-AED8-1535E95D1FAB}"/>
    <dgm:cxn modelId="{9B3A1C9B-AB86-470E-8715-8A0A28E9DF26}" type="presOf" srcId="{A6755D58-C59D-413E-99EE-EF8189F1D9A4}" destId="{FBE8C56A-AAFF-459B-8F77-E63313603B7C}" srcOrd="0" destOrd="0" presId="urn:microsoft.com/office/officeart/2005/8/layout/lProcess2"/>
    <dgm:cxn modelId="{9EABF902-9844-4818-8999-475D6468BF1E}" type="presOf" srcId="{AC524DF0-992C-4905-B338-B818B6D0685C}" destId="{CEB03B54-7B56-48C8-B8F2-AB3BA5231722}" srcOrd="0" destOrd="0" presId="urn:microsoft.com/office/officeart/2005/8/layout/lProcess2"/>
    <dgm:cxn modelId="{E39E7D27-C4B2-48E9-976C-7D1EA066CE44}" srcId="{C4495D5B-5F0B-42A4-A290-41A1D5E705B3}" destId="{502847FA-D943-42E3-953B-0C4B83868C30}" srcOrd="1" destOrd="0" parTransId="{0EB99321-949D-44F4-AED6-3E5020222C3A}" sibTransId="{FB7CDBFC-7576-4EE3-A396-5FA1047247FE}"/>
    <dgm:cxn modelId="{838128C4-82A9-4B97-AC15-E3A642607AFB}" srcId="{7A9EA2D1-78D4-470E-A3EA-6029086EDF31}" destId="{2E6CBF46-D094-43DB-B4E7-53471D5F921A}" srcOrd="2" destOrd="0" parTransId="{26A045A6-0D32-4998-9DB6-732D511B185F}" sibTransId="{D793768C-FDEA-46A3-8DFB-6685F4769733}"/>
    <dgm:cxn modelId="{7B1339D0-26FC-4D84-BE4D-DA627C38E0F6}" srcId="{502847FA-D943-42E3-953B-0C4B83868C30}" destId="{2742A1D2-23AB-427C-850A-BE913855A40A}" srcOrd="0" destOrd="0" parTransId="{3A516315-F784-4A76-901A-82A997797AC6}" sibTransId="{49AF225F-7259-492E-BD9D-A1A6017840C2}"/>
    <dgm:cxn modelId="{3B77CCEC-A933-470C-BC31-E3EEA80792A6}" srcId="{C4495D5B-5F0B-42A4-A290-41A1D5E705B3}" destId="{7A9EA2D1-78D4-470E-A3EA-6029086EDF31}" srcOrd="0" destOrd="0" parTransId="{30FEEDFB-E292-4B76-9178-0A5EA87ABE02}" sibTransId="{357B3D7F-E62F-4500-A3C9-AC9897CC686B}"/>
    <dgm:cxn modelId="{CE2C3CBF-D163-4CB5-896E-8376FEF125AF}" type="presOf" srcId="{2742A1D2-23AB-427C-850A-BE913855A40A}" destId="{1CC4C21F-459A-4567-BA3E-F154B42FC5DB}" srcOrd="0" destOrd="0" presId="urn:microsoft.com/office/officeart/2005/8/layout/lProcess2"/>
    <dgm:cxn modelId="{9BAFDC69-F1EB-4ACC-8736-8001E11DAFA4}" type="presOf" srcId="{C25ACC67-DB9C-48F2-8D25-0DA62F023463}" destId="{6C143F1C-FDD9-4D06-8247-D75A86B9AFAD}" srcOrd="0" destOrd="0" presId="urn:microsoft.com/office/officeart/2005/8/layout/lProcess2"/>
    <dgm:cxn modelId="{E45A8896-C980-42F4-9463-887BCA3520EC}" type="presOf" srcId="{779336ED-C02C-4C76-B3E0-5723580DA18A}" destId="{A2277FDF-E44B-4B42-91EF-2B1F6B0BF6B0}" srcOrd="0" destOrd="0" presId="urn:microsoft.com/office/officeart/2005/8/layout/lProcess2"/>
    <dgm:cxn modelId="{6D040119-33A6-44F8-8DA4-9336C968864E}" type="presOf" srcId="{199906BD-3678-4351-AEFB-5DDDEDD2732A}" destId="{A1CDA3C2-13E6-4227-8504-DFCE80D7E46B}" srcOrd="0" destOrd="0" presId="urn:microsoft.com/office/officeart/2005/8/layout/lProcess2"/>
    <dgm:cxn modelId="{3E43EEFA-2BED-45BE-9519-676915D847FD}" srcId="{7A9EA2D1-78D4-470E-A3EA-6029086EDF31}" destId="{AC524DF0-992C-4905-B338-B818B6D0685C}" srcOrd="4" destOrd="0" parTransId="{975BC284-13C6-4E7E-9187-0D48E7B44959}" sibTransId="{F6E5A08D-6284-4683-B4EE-56A9604C3DA3}"/>
    <dgm:cxn modelId="{CB74078F-802F-45B0-AA9C-7D0A50935473}" type="presOf" srcId="{7A9EA2D1-78D4-470E-A3EA-6029086EDF31}" destId="{F1C2F86F-FE74-4674-AEA7-8CF97AA0BC7F}" srcOrd="0" destOrd="0" presId="urn:microsoft.com/office/officeart/2005/8/layout/lProcess2"/>
    <dgm:cxn modelId="{A70C010E-C3E2-4681-A07C-D5E9AE9A5131}" srcId="{502847FA-D943-42E3-953B-0C4B83868C30}" destId="{199906BD-3678-4351-AEFB-5DDDEDD2732A}" srcOrd="2" destOrd="0" parTransId="{1924A4C4-C9F3-405F-A206-793A6E5575CD}" sibTransId="{144EF5A6-489A-41A3-8DB4-4ED7E32DB6CA}"/>
    <dgm:cxn modelId="{5540E510-BFA2-4A3D-BA84-E460366F6905}" type="presOf" srcId="{674C8E4D-C59B-453C-9454-D8D2ABBCAA20}" destId="{8B117F36-288B-4D31-8510-72425A2BD033}" srcOrd="0" destOrd="0" presId="urn:microsoft.com/office/officeart/2005/8/layout/lProcess2"/>
    <dgm:cxn modelId="{D3E68C1F-B090-4E20-9BF2-506131E95734}" type="presOf" srcId="{502847FA-D943-42E3-953B-0C4B83868C30}" destId="{BDFFA282-88A4-4A18-93D5-FD61AA1DDBC0}" srcOrd="0" destOrd="0" presId="urn:microsoft.com/office/officeart/2005/8/layout/lProcess2"/>
    <dgm:cxn modelId="{2CD4C5C3-370F-4313-BABA-7508CA7E30E0}" type="presOf" srcId="{E8F9A2B6-61D7-426E-B773-51A40694C908}" destId="{820A7B8B-6117-4AFB-AAED-5797CB76ED35}" srcOrd="0" destOrd="0" presId="urn:microsoft.com/office/officeart/2005/8/layout/lProcess2"/>
    <dgm:cxn modelId="{F169542A-A154-40BA-8257-5805264317DA}" type="presOf" srcId="{502847FA-D943-42E3-953B-0C4B83868C30}" destId="{2AAB40F4-EA34-4728-A24A-72D6B39FC70B}" srcOrd="1" destOrd="0" presId="urn:microsoft.com/office/officeart/2005/8/layout/lProcess2"/>
    <dgm:cxn modelId="{730FE355-9776-47FC-ACF3-18D19565ECDA}" type="presOf" srcId="{7A9EA2D1-78D4-470E-A3EA-6029086EDF31}" destId="{056F9CB0-0C73-478D-BEBB-9D887672C8EB}" srcOrd="1" destOrd="0" presId="urn:microsoft.com/office/officeart/2005/8/layout/lProcess2"/>
    <dgm:cxn modelId="{3A7A447A-C73A-4D4A-A872-7247351580A1}" type="presParOf" srcId="{C571951A-F7FC-4F32-9598-5C0F87E0903B}" destId="{2F6477E1-D553-4A5D-9696-677C4598E816}" srcOrd="0" destOrd="0" presId="urn:microsoft.com/office/officeart/2005/8/layout/lProcess2"/>
    <dgm:cxn modelId="{29CE4CF4-404E-404F-B498-D8D689BC7817}" type="presParOf" srcId="{2F6477E1-D553-4A5D-9696-677C4598E816}" destId="{F1C2F86F-FE74-4674-AEA7-8CF97AA0BC7F}" srcOrd="0" destOrd="0" presId="urn:microsoft.com/office/officeart/2005/8/layout/lProcess2"/>
    <dgm:cxn modelId="{D5A0BBFF-824F-4C73-BFC0-21C9EB1D6992}" type="presParOf" srcId="{2F6477E1-D553-4A5D-9696-677C4598E816}" destId="{056F9CB0-0C73-478D-BEBB-9D887672C8EB}" srcOrd="1" destOrd="0" presId="urn:microsoft.com/office/officeart/2005/8/layout/lProcess2"/>
    <dgm:cxn modelId="{52FA2C99-BD4B-4491-84F2-00CE408ADB40}" type="presParOf" srcId="{2F6477E1-D553-4A5D-9696-677C4598E816}" destId="{DA0F5285-52BF-4826-9A5D-AE264EA55B35}" srcOrd="2" destOrd="0" presId="urn:microsoft.com/office/officeart/2005/8/layout/lProcess2"/>
    <dgm:cxn modelId="{1E6EAA1F-6229-40D0-A64F-C9F7F2E9C211}" type="presParOf" srcId="{DA0F5285-52BF-4826-9A5D-AE264EA55B35}" destId="{F2CB0BFA-FB4B-4CD4-8160-238A42E52792}" srcOrd="0" destOrd="0" presId="urn:microsoft.com/office/officeart/2005/8/layout/lProcess2"/>
    <dgm:cxn modelId="{9637BC81-02B9-4156-893D-C151987A7E7F}" type="presParOf" srcId="{F2CB0BFA-FB4B-4CD4-8160-238A42E52792}" destId="{FBE8C56A-AAFF-459B-8F77-E63313603B7C}" srcOrd="0" destOrd="0" presId="urn:microsoft.com/office/officeart/2005/8/layout/lProcess2"/>
    <dgm:cxn modelId="{700A9821-C810-489F-85B9-4886EAC65109}" type="presParOf" srcId="{F2CB0BFA-FB4B-4CD4-8160-238A42E52792}" destId="{6461C972-BD05-4B33-B6DB-D899DC7982E9}" srcOrd="1" destOrd="0" presId="urn:microsoft.com/office/officeart/2005/8/layout/lProcess2"/>
    <dgm:cxn modelId="{11823237-63DF-4271-9BA9-2D6BD5928CD7}" type="presParOf" srcId="{F2CB0BFA-FB4B-4CD4-8160-238A42E52792}" destId="{820A7B8B-6117-4AFB-AAED-5797CB76ED35}" srcOrd="2" destOrd="0" presId="urn:microsoft.com/office/officeart/2005/8/layout/lProcess2"/>
    <dgm:cxn modelId="{A2D9919B-C8FC-424C-9D01-B83EC706AD0D}" type="presParOf" srcId="{F2CB0BFA-FB4B-4CD4-8160-238A42E52792}" destId="{7990ED09-B331-49A0-B9E7-4A182FC6C4DA}" srcOrd="3" destOrd="0" presId="urn:microsoft.com/office/officeart/2005/8/layout/lProcess2"/>
    <dgm:cxn modelId="{A3416DDB-EC08-4DC0-A226-C473B78899A5}" type="presParOf" srcId="{F2CB0BFA-FB4B-4CD4-8160-238A42E52792}" destId="{055259DF-F8C9-4A2D-A31B-99199EBA1D25}" srcOrd="4" destOrd="0" presId="urn:microsoft.com/office/officeart/2005/8/layout/lProcess2"/>
    <dgm:cxn modelId="{D1AC32FA-C1E5-43A6-8A05-DB8743C26945}" type="presParOf" srcId="{F2CB0BFA-FB4B-4CD4-8160-238A42E52792}" destId="{F9EF09D6-4720-43EA-89BC-BF1CEF4E9C0F}" srcOrd="5" destOrd="0" presId="urn:microsoft.com/office/officeart/2005/8/layout/lProcess2"/>
    <dgm:cxn modelId="{7E5934D7-5F83-4032-89BE-AED985F09DB2}" type="presParOf" srcId="{F2CB0BFA-FB4B-4CD4-8160-238A42E52792}" destId="{6C143F1C-FDD9-4D06-8247-D75A86B9AFAD}" srcOrd="6" destOrd="0" presId="urn:microsoft.com/office/officeart/2005/8/layout/lProcess2"/>
    <dgm:cxn modelId="{2F5E34C8-8DF0-4BAB-BDC3-DDFFA3BEBE6B}" type="presParOf" srcId="{F2CB0BFA-FB4B-4CD4-8160-238A42E52792}" destId="{316CD478-2040-47B0-A1C1-B4540DF07D38}" srcOrd="7" destOrd="0" presId="urn:microsoft.com/office/officeart/2005/8/layout/lProcess2"/>
    <dgm:cxn modelId="{9CAA6F78-2A22-47B7-890D-A53CEAEE097C}" type="presParOf" srcId="{F2CB0BFA-FB4B-4CD4-8160-238A42E52792}" destId="{CEB03B54-7B56-48C8-B8F2-AB3BA5231722}" srcOrd="8" destOrd="0" presId="urn:microsoft.com/office/officeart/2005/8/layout/lProcess2"/>
    <dgm:cxn modelId="{2C1A4B7B-6A86-4B5A-BCC4-E4FBD512B63A}" type="presParOf" srcId="{F2CB0BFA-FB4B-4CD4-8160-238A42E52792}" destId="{73FEDF7D-2594-4736-86A2-EABDC980E80B}" srcOrd="9" destOrd="0" presId="urn:microsoft.com/office/officeart/2005/8/layout/lProcess2"/>
    <dgm:cxn modelId="{BFFE32AE-AE18-4438-AD70-8A726C61C624}" type="presParOf" srcId="{F2CB0BFA-FB4B-4CD4-8160-238A42E52792}" destId="{A2277FDF-E44B-4B42-91EF-2B1F6B0BF6B0}" srcOrd="10" destOrd="0" presId="urn:microsoft.com/office/officeart/2005/8/layout/lProcess2"/>
    <dgm:cxn modelId="{2D1E62A3-E89C-4226-9943-05152EB1A465}" type="presParOf" srcId="{C571951A-F7FC-4F32-9598-5C0F87E0903B}" destId="{090FED50-DE48-44F7-82B9-F2266C2A8A93}" srcOrd="1" destOrd="0" presId="urn:microsoft.com/office/officeart/2005/8/layout/lProcess2"/>
    <dgm:cxn modelId="{D5595078-343E-44BF-90F9-11C0D95A8F79}" type="presParOf" srcId="{C571951A-F7FC-4F32-9598-5C0F87E0903B}" destId="{AC95FBBE-25D7-42F8-980B-5B89A8E139A2}" srcOrd="2" destOrd="0" presId="urn:microsoft.com/office/officeart/2005/8/layout/lProcess2"/>
    <dgm:cxn modelId="{9EC89ED0-E540-43F1-81E6-0026863A8DBA}" type="presParOf" srcId="{AC95FBBE-25D7-42F8-980B-5B89A8E139A2}" destId="{BDFFA282-88A4-4A18-93D5-FD61AA1DDBC0}" srcOrd="0" destOrd="0" presId="urn:microsoft.com/office/officeart/2005/8/layout/lProcess2"/>
    <dgm:cxn modelId="{B58780B3-06B4-4254-8D95-01BBE41AD5F7}" type="presParOf" srcId="{AC95FBBE-25D7-42F8-980B-5B89A8E139A2}" destId="{2AAB40F4-EA34-4728-A24A-72D6B39FC70B}" srcOrd="1" destOrd="0" presId="urn:microsoft.com/office/officeart/2005/8/layout/lProcess2"/>
    <dgm:cxn modelId="{13E0F4D4-2674-4085-9BF9-5C9EDB41BF05}" type="presParOf" srcId="{AC95FBBE-25D7-42F8-980B-5B89A8E139A2}" destId="{37536F5A-5C68-4222-81D0-A892334A301E}" srcOrd="2" destOrd="0" presId="urn:microsoft.com/office/officeart/2005/8/layout/lProcess2"/>
    <dgm:cxn modelId="{9FBAE00E-C922-4D63-B686-2254A2FFA411}" type="presParOf" srcId="{37536F5A-5C68-4222-81D0-A892334A301E}" destId="{31C72DAF-442A-4A7A-A812-82DBE71E0E3A}" srcOrd="0" destOrd="0" presId="urn:microsoft.com/office/officeart/2005/8/layout/lProcess2"/>
    <dgm:cxn modelId="{AFA3CDEE-A3EE-4D3C-9590-DD8E055C42ED}" type="presParOf" srcId="{31C72DAF-442A-4A7A-A812-82DBE71E0E3A}" destId="{1CC4C21F-459A-4567-BA3E-F154B42FC5DB}" srcOrd="0" destOrd="0" presId="urn:microsoft.com/office/officeart/2005/8/layout/lProcess2"/>
    <dgm:cxn modelId="{FCBBEF43-ABDB-4BC3-9FD0-CB4FF68425ED}" type="presParOf" srcId="{31C72DAF-442A-4A7A-A812-82DBE71E0E3A}" destId="{92A9196A-7DF1-471E-9F8C-A6C4B5B82151}" srcOrd="1" destOrd="0" presId="urn:microsoft.com/office/officeart/2005/8/layout/lProcess2"/>
    <dgm:cxn modelId="{33B9857B-67B7-4CB8-9D3D-95467DF0A977}" type="presParOf" srcId="{31C72DAF-442A-4A7A-A812-82DBE71E0E3A}" destId="{8B117F36-288B-4D31-8510-72425A2BD033}" srcOrd="2" destOrd="0" presId="urn:microsoft.com/office/officeart/2005/8/layout/lProcess2"/>
    <dgm:cxn modelId="{50551D9F-D69B-4DEF-97B5-DF694C330D52}" type="presParOf" srcId="{31C72DAF-442A-4A7A-A812-82DBE71E0E3A}" destId="{1527EA81-0DFC-43E4-9A7E-252F1D1BD2A9}" srcOrd="3" destOrd="0" presId="urn:microsoft.com/office/officeart/2005/8/layout/lProcess2"/>
    <dgm:cxn modelId="{6B32BF0E-5F3B-4F88-9855-AEF535AF2211}" type="presParOf" srcId="{31C72DAF-442A-4A7A-A812-82DBE71E0E3A}" destId="{A1CDA3C2-13E6-4227-8504-DFCE80D7E46B}"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2F86F-FE74-4674-AEA7-8CF97AA0BC7F}">
      <dsp:nvSpPr>
        <dsp:cNvPr id="0" name=""/>
        <dsp:cNvSpPr/>
      </dsp:nvSpPr>
      <dsp:spPr>
        <a:xfrm>
          <a:off x="4252" y="0"/>
          <a:ext cx="4090813" cy="3888432"/>
        </a:xfrm>
        <a:prstGeom prst="roundRect">
          <a:avLst>
            <a:gd name="adj" fmla="val 10000"/>
          </a:avLst>
        </a:prstGeom>
        <a:gradFill rotWithShape="0">
          <a:gsLst>
            <a:gs pos="0">
              <a:sysClr val="windowText" lastClr="000000">
                <a:tint val="40000"/>
                <a:hueOff val="0"/>
                <a:satOff val="0"/>
                <a:lumOff val="0"/>
                <a:alphaOff val="0"/>
                <a:shade val="51000"/>
                <a:satMod val="130000"/>
              </a:sysClr>
            </a:gs>
            <a:gs pos="80000">
              <a:sysClr val="windowText" lastClr="000000">
                <a:tint val="40000"/>
                <a:hueOff val="0"/>
                <a:satOff val="0"/>
                <a:lumOff val="0"/>
                <a:alphaOff val="0"/>
                <a:shade val="93000"/>
                <a:satMod val="130000"/>
              </a:sysClr>
            </a:gs>
            <a:gs pos="100000">
              <a:sysClr val="windowText" lastClr="000000">
                <a:tint val="40000"/>
                <a:hueOff val="0"/>
                <a:satOff val="0"/>
                <a:lumOff val="0"/>
                <a:alphaOff val="0"/>
                <a:shade val="94000"/>
                <a:satMod val="135000"/>
              </a:sys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solidFill>
                <a:sysClr val="windowText" lastClr="000000">
                  <a:hueOff val="0"/>
                  <a:satOff val="0"/>
                  <a:lumOff val="0"/>
                  <a:alphaOff val="0"/>
                </a:sysClr>
              </a:solidFill>
              <a:latin typeface="Arial" pitchFamily="34" charset="0"/>
              <a:ea typeface="+mn-ea"/>
              <a:cs typeface="Arial" pitchFamily="34" charset="0"/>
            </a:rPr>
            <a:t>Dificultades técnicas</a:t>
          </a:r>
        </a:p>
      </dsp:txBody>
      <dsp:txXfrm>
        <a:off x="38418" y="34166"/>
        <a:ext cx="4022481" cy="1098197"/>
      </dsp:txXfrm>
    </dsp:sp>
    <dsp:sp modelId="{FBE8C56A-AAFF-459B-8F77-E63313603B7C}">
      <dsp:nvSpPr>
        <dsp:cNvPr id="0" name=""/>
        <dsp:cNvSpPr/>
      </dsp:nvSpPr>
      <dsp:spPr>
        <a:xfrm>
          <a:off x="413334" y="1166719"/>
          <a:ext cx="3272651" cy="3733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Formulación de objetivos y desagregación de metas</a:t>
          </a:r>
        </a:p>
      </dsp:txBody>
      <dsp:txXfrm>
        <a:off x="424268" y="1177653"/>
        <a:ext cx="3250783" cy="351453"/>
      </dsp:txXfrm>
    </dsp:sp>
    <dsp:sp modelId="{820A7B8B-6117-4AFB-AAED-5797CB76ED35}">
      <dsp:nvSpPr>
        <dsp:cNvPr id="0" name=""/>
        <dsp:cNvSpPr/>
      </dsp:nvSpPr>
      <dsp:spPr>
        <a:xfrm>
          <a:off x="413334" y="1597475"/>
          <a:ext cx="3272651" cy="3733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Medición de resultados a largo plazo</a:t>
          </a:r>
        </a:p>
      </dsp:txBody>
      <dsp:txXfrm>
        <a:off x="424268" y="1608409"/>
        <a:ext cx="3250783" cy="351453"/>
      </dsp:txXfrm>
    </dsp:sp>
    <dsp:sp modelId="{055259DF-F8C9-4A2D-A31B-99199EBA1D25}">
      <dsp:nvSpPr>
        <dsp:cNvPr id="0" name=""/>
        <dsp:cNvSpPr/>
      </dsp:nvSpPr>
      <dsp:spPr>
        <a:xfrm>
          <a:off x="413334" y="2028231"/>
          <a:ext cx="3272651" cy="3733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Construcción de fórmulas</a:t>
          </a:r>
        </a:p>
      </dsp:txBody>
      <dsp:txXfrm>
        <a:off x="424268" y="2039165"/>
        <a:ext cx="3250783" cy="351453"/>
      </dsp:txXfrm>
    </dsp:sp>
    <dsp:sp modelId="{6C143F1C-FDD9-4D06-8247-D75A86B9AFAD}">
      <dsp:nvSpPr>
        <dsp:cNvPr id="0" name=""/>
        <dsp:cNvSpPr/>
      </dsp:nvSpPr>
      <dsp:spPr>
        <a:xfrm>
          <a:off x="413334" y="2458987"/>
          <a:ext cx="3272651" cy="3733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Comparación de datos nuevos con datos existentes</a:t>
          </a:r>
        </a:p>
      </dsp:txBody>
      <dsp:txXfrm>
        <a:off x="424268" y="2469921"/>
        <a:ext cx="3250783" cy="351453"/>
      </dsp:txXfrm>
    </dsp:sp>
    <dsp:sp modelId="{CEB03B54-7B56-48C8-B8F2-AB3BA5231722}">
      <dsp:nvSpPr>
        <dsp:cNvPr id="0" name=""/>
        <dsp:cNvSpPr/>
      </dsp:nvSpPr>
      <dsp:spPr>
        <a:xfrm>
          <a:off x="413334" y="2889742"/>
          <a:ext cx="3272651" cy="3733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Ponderación de indicadores</a:t>
          </a:r>
        </a:p>
      </dsp:txBody>
      <dsp:txXfrm>
        <a:off x="424268" y="2900676"/>
        <a:ext cx="3250783" cy="351453"/>
      </dsp:txXfrm>
    </dsp:sp>
    <dsp:sp modelId="{A2277FDF-E44B-4B42-91EF-2B1F6B0BF6B0}">
      <dsp:nvSpPr>
        <dsp:cNvPr id="0" name=""/>
        <dsp:cNvSpPr/>
      </dsp:nvSpPr>
      <dsp:spPr>
        <a:xfrm>
          <a:off x="413334" y="3320498"/>
          <a:ext cx="3272651" cy="3733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Medición de bienes y servicios</a:t>
          </a:r>
        </a:p>
      </dsp:txBody>
      <dsp:txXfrm>
        <a:off x="424268" y="3331432"/>
        <a:ext cx="3250783" cy="351453"/>
      </dsp:txXfrm>
    </dsp:sp>
    <dsp:sp modelId="{BDFFA282-88A4-4A18-93D5-FD61AA1DDBC0}">
      <dsp:nvSpPr>
        <dsp:cNvPr id="0" name=""/>
        <dsp:cNvSpPr/>
      </dsp:nvSpPr>
      <dsp:spPr>
        <a:xfrm>
          <a:off x="4401877" y="0"/>
          <a:ext cx="4090813" cy="3888432"/>
        </a:xfrm>
        <a:prstGeom prst="roundRect">
          <a:avLst>
            <a:gd name="adj" fmla="val 10000"/>
          </a:avLst>
        </a:prstGeom>
        <a:gradFill rotWithShape="0">
          <a:gsLst>
            <a:gs pos="0">
              <a:sysClr val="windowText" lastClr="000000">
                <a:tint val="40000"/>
                <a:hueOff val="0"/>
                <a:satOff val="0"/>
                <a:lumOff val="0"/>
                <a:alphaOff val="0"/>
                <a:shade val="51000"/>
                <a:satMod val="130000"/>
              </a:sysClr>
            </a:gs>
            <a:gs pos="80000">
              <a:sysClr val="windowText" lastClr="000000">
                <a:tint val="40000"/>
                <a:hueOff val="0"/>
                <a:satOff val="0"/>
                <a:lumOff val="0"/>
                <a:alphaOff val="0"/>
                <a:shade val="93000"/>
                <a:satMod val="130000"/>
              </a:sysClr>
            </a:gs>
            <a:gs pos="100000">
              <a:sysClr val="windowText" lastClr="000000">
                <a:tint val="40000"/>
                <a:hueOff val="0"/>
                <a:satOff val="0"/>
                <a:lumOff val="0"/>
                <a:alphaOff val="0"/>
                <a:shade val="94000"/>
                <a:satMod val="135000"/>
              </a:sys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kern="1200">
              <a:solidFill>
                <a:sysClr val="windowText" lastClr="000000">
                  <a:hueOff val="0"/>
                  <a:satOff val="0"/>
                  <a:lumOff val="0"/>
                  <a:alphaOff val="0"/>
                </a:sysClr>
              </a:solidFill>
              <a:latin typeface="Arial" pitchFamily="34" charset="0"/>
              <a:ea typeface="+mn-ea"/>
              <a:cs typeface="Arial" pitchFamily="34" charset="0"/>
            </a:rPr>
            <a:t>Dificultades operativas</a:t>
          </a:r>
        </a:p>
      </dsp:txBody>
      <dsp:txXfrm>
        <a:off x="4436043" y="34166"/>
        <a:ext cx="4022481" cy="1098197"/>
      </dsp:txXfrm>
    </dsp:sp>
    <dsp:sp modelId="{1CC4C21F-459A-4567-BA3E-F154B42FC5DB}">
      <dsp:nvSpPr>
        <dsp:cNvPr id="0" name=""/>
        <dsp:cNvSpPr/>
      </dsp:nvSpPr>
      <dsp:spPr>
        <a:xfrm>
          <a:off x="4810958" y="1166861"/>
          <a:ext cx="3272651" cy="7639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No existe una unidad evaluadora o no tiene incidencia suficiente en el resto de las unidades</a:t>
          </a:r>
        </a:p>
      </dsp:txBody>
      <dsp:txXfrm>
        <a:off x="4833332" y="1189235"/>
        <a:ext cx="3227903" cy="719173"/>
      </dsp:txXfrm>
    </dsp:sp>
    <dsp:sp modelId="{8B117F36-288B-4D31-8510-72425A2BD033}">
      <dsp:nvSpPr>
        <dsp:cNvPr id="0" name=""/>
        <dsp:cNvSpPr/>
      </dsp:nvSpPr>
      <dsp:spPr>
        <a:xfrm>
          <a:off x="4810958" y="2048309"/>
          <a:ext cx="3272651" cy="7639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Recursos insuficientes</a:t>
          </a:r>
        </a:p>
      </dsp:txBody>
      <dsp:txXfrm>
        <a:off x="4833332" y="2070683"/>
        <a:ext cx="3227903" cy="719173"/>
      </dsp:txXfrm>
    </dsp:sp>
    <dsp:sp modelId="{A1CDA3C2-13E6-4227-8504-DFCE80D7E46B}">
      <dsp:nvSpPr>
        <dsp:cNvPr id="0" name=""/>
        <dsp:cNvSpPr/>
      </dsp:nvSpPr>
      <dsp:spPr>
        <a:xfrm>
          <a:off x="4810958" y="2929756"/>
          <a:ext cx="3272651" cy="763921"/>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s-MX" sz="1500" b="1" kern="1200" dirty="0">
              <a:solidFill>
                <a:sysClr val="windowText" lastClr="000000">
                  <a:hueOff val="0"/>
                  <a:satOff val="0"/>
                  <a:lumOff val="0"/>
                  <a:alphaOff val="0"/>
                </a:sysClr>
              </a:solidFill>
              <a:latin typeface="Arial" pitchFamily="34" charset="0"/>
              <a:ea typeface="+mn-ea"/>
              <a:cs typeface="Arial" pitchFamily="34" charset="0"/>
            </a:rPr>
            <a:t>La institución o dependencia no considera que la implementación de indicadores tenga algún valor agregado</a:t>
          </a:r>
        </a:p>
      </dsp:txBody>
      <dsp:txXfrm>
        <a:off x="4833332" y="2952130"/>
        <a:ext cx="3227903" cy="71917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D204E2-12A7-4BC6-9DDA-2F9EC1C07FF3}" type="datetimeFigureOut">
              <a:rPr lang="es-MX" smtClean="0"/>
              <a:t>13/01/2016</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B33C6D-4C90-47DD-B011-749710457311}" type="slidenum">
              <a:rPr lang="es-MX" smtClean="0"/>
              <a:t>‹Nº›</a:t>
            </a:fld>
            <a:endParaRPr lang="es-MX"/>
          </a:p>
        </p:txBody>
      </p:sp>
    </p:spTree>
    <p:extLst>
      <p:ext uri="{BB962C8B-B14F-4D97-AF65-F5344CB8AC3E}">
        <p14:creationId xmlns:p14="http://schemas.microsoft.com/office/powerpoint/2010/main" val="19287316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1C007E-8185-45EE-8DDE-BD2FB52299AD}" type="datetimeFigureOut">
              <a:rPr lang="es-MX" smtClean="0"/>
              <a:t>13/01/2016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7FE232-F009-4D23-824E-3DA7250B3406}" type="slidenum">
              <a:rPr lang="es-MX" smtClean="0"/>
              <a:t>‹Nº›</a:t>
            </a:fld>
            <a:endParaRPr lang="es-MX"/>
          </a:p>
        </p:txBody>
      </p:sp>
    </p:spTree>
    <p:extLst>
      <p:ext uri="{BB962C8B-B14F-4D97-AF65-F5344CB8AC3E}">
        <p14:creationId xmlns:p14="http://schemas.microsoft.com/office/powerpoint/2010/main" val="360281841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A47FE232-F009-4D23-824E-3DA7250B3406}" type="slidenum">
              <a:rPr lang="es-MX" smtClean="0"/>
              <a:t>1</a:t>
            </a:fld>
            <a:endParaRPr lang="es-MX"/>
          </a:p>
        </p:txBody>
      </p:sp>
      <p:sp>
        <p:nvSpPr>
          <p:cNvPr id="5" name="4 Marcador de encabezado"/>
          <p:cNvSpPr>
            <a:spLocks noGrp="1"/>
          </p:cNvSpPr>
          <p:nvPr>
            <p:ph type="hdr" sz="quarter" idx="11"/>
          </p:nvPr>
        </p:nvSpPr>
        <p:spPr/>
        <p:txBody>
          <a:bodyPr/>
          <a:lstStyle/>
          <a:p>
            <a:endParaRPr lang="es-MX"/>
          </a:p>
        </p:txBody>
      </p:sp>
    </p:spTree>
    <p:extLst>
      <p:ext uri="{BB962C8B-B14F-4D97-AF65-F5344CB8AC3E}">
        <p14:creationId xmlns:p14="http://schemas.microsoft.com/office/powerpoint/2010/main" val="172692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encabezado"/>
          <p:cNvSpPr>
            <a:spLocks noGrp="1"/>
          </p:cNvSpPr>
          <p:nvPr>
            <p:ph type="hdr" sz="quarter" idx="10"/>
          </p:nvPr>
        </p:nvSpPr>
        <p:spPr/>
        <p:txBody>
          <a:bodyPr/>
          <a:lstStyle/>
          <a:p>
            <a:endParaRPr lang="es-MX"/>
          </a:p>
        </p:txBody>
      </p:sp>
      <p:sp>
        <p:nvSpPr>
          <p:cNvPr id="5" name="4 Marcador de número de diapositiva"/>
          <p:cNvSpPr>
            <a:spLocks noGrp="1"/>
          </p:cNvSpPr>
          <p:nvPr>
            <p:ph type="sldNum" sz="quarter" idx="11"/>
          </p:nvPr>
        </p:nvSpPr>
        <p:spPr/>
        <p:txBody>
          <a:bodyPr/>
          <a:lstStyle/>
          <a:p>
            <a:fld id="{A47FE232-F009-4D23-824E-3DA7250B3406}" type="slidenum">
              <a:rPr lang="es-MX" smtClean="0"/>
              <a:t>3</a:t>
            </a:fld>
            <a:endParaRPr lang="es-MX"/>
          </a:p>
        </p:txBody>
      </p:sp>
    </p:spTree>
    <p:extLst>
      <p:ext uri="{BB962C8B-B14F-4D97-AF65-F5344CB8AC3E}">
        <p14:creationId xmlns:p14="http://schemas.microsoft.com/office/powerpoint/2010/main" val="4131413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6021B3B-6DA6-4A82-98A5-5BCE0408850B}" type="datetimeFigureOut">
              <a:rPr lang="es-MX" smtClean="0"/>
              <a:t>13/01/2016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C8F3D3-BA74-474A-B3B1-C363039D27D1}"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6021B3B-6DA6-4A82-98A5-5BCE0408850B}" type="datetimeFigureOut">
              <a:rPr lang="es-MX" smtClean="0"/>
              <a:t>13/01/2016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C8F3D3-BA74-474A-B3B1-C363039D27D1}"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021B3B-6DA6-4A82-98A5-5BCE0408850B}" type="datetimeFigureOut">
              <a:rPr lang="es-MX" smtClean="0"/>
              <a:t>13/01/2016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C8F3D3-BA74-474A-B3B1-C363039D27D1}" type="slidenum">
              <a:rPr lang="es-MX" smtClean="0"/>
              <a:t>‹Nº›</a:t>
            </a:fld>
            <a:endParaRPr lang="es-MX"/>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6021B3B-6DA6-4A82-98A5-5BCE0408850B}" type="datetimeFigureOut">
              <a:rPr lang="es-MX" smtClean="0"/>
              <a:t>13/01/2016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C8F3D3-BA74-474A-B3B1-C363039D27D1}" type="slidenum">
              <a:rPr lang="es-MX" smtClean="0"/>
              <a:t>‹Nº›</a:t>
            </a:fld>
            <a:endParaRPr lang="es-MX"/>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6021B3B-6DA6-4A82-98A5-5BCE0408850B}" type="datetimeFigureOut">
              <a:rPr lang="es-MX" smtClean="0"/>
              <a:t>13/01/2016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C8F3D3-BA74-474A-B3B1-C363039D27D1}"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C6021B3B-6DA6-4A82-98A5-5BCE0408850B}" type="datetimeFigureOut">
              <a:rPr lang="es-MX" smtClean="0"/>
              <a:t>13/01/2016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FC8F3D3-BA74-474A-B3B1-C363039D27D1}" type="slidenum">
              <a:rPr lang="es-MX" smtClean="0"/>
              <a:t>‹Nº›</a:t>
            </a:fld>
            <a:endParaRPr lang="es-MX"/>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6021B3B-6DA6-4A82-98A5-5BCE0408850B}" type="datetimeFigureOut">
              <a:rPr lang="es-MX" smtClean="0"/>
              <a:t>13/01/2016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FC8F3D3-BA74-474A-B3B1-C363039D27D1}"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6021B3B-6DA6-4A82-98A5-5BCE0408850B}" type="datetimeFigureOut">
              <a:rPr lang="es-MX" smtClean="0"/>
              <a:t>13/01/2016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FC8F3D3-BA74-474A-B3B1-C363039D27D1}"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6021B3B-6DA6-4A82-98A5-5BCE0408850B}" type="datetimeFigureOut">
              <a:rPr lang="es-MX" smtClean="0"/>
              <a:t>13/01/2016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FC8F3D3-BA74-474A-B3B1-C363039D27D1}"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6021B3B-6DA6-4A82-98A5-5BCE0408850B}" type="datetimeFigureOut">
              <a:rPr lang="es-MX" smtClean="0"/>
              <a:t>13/01/2016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FC8F3D3-BA74-474A-B3B1-C363039D27D1}" type="slidenum">
              <a:rPr lang="es-MX" smtClean="0"/>
              <a:t>‹Nº›</a:t>
            </a:fld>
            <a:endParaRPr lang="es-MX"/>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6021B3B-6DA6-4A82-98A5-5BCE0408850B}" type="datetimeFigureOut">
              <a:rPr lang="es-MX" smtClean="0"/>
              <a:t>13/01/2016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FC8F3D3-BA74-474A-B3B1-C363039D27D1}" type="slidenum">
              <a:rPr lang="es-MX" smtClean="0"/>
              <a:t>‹Nº›</a:t>
            </a:fld>
            <a:endParaRPr lang="es-MX"/>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6021B3B-6DA6-4A82-98A5-5BCE0408850B}" type="datetimeFigureOut">
              <a:rPr lang="es-MX" smtClean="0"/>
              <a:t>13/01/2016</a:t>
            </a:fld>
            <a:endParaRPr lang="es-MX"/>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MX"/>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FC8F3D3-BA74-474A-B3B1-C363039D27D1}" type="slidenum">
              <a:rPr lang="es-MX" smtClean="0"/>
              <a:t>‹Nº›</a:t>
            </a:fld>
            <a:endParaRPr lang="es-MX"/>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g"/><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inegi.org.mx/sistemas/bie/" TargetMode="External"/><Relationship Id="rId2" Type="http://schemas.openxmlformats.org/officeDocument/2006/relationships/hyperlink" Target="http://www.snieg.mx/cni/?bi=1"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www.inafed.gob.mx/es/inafed/inafed_programas_reglasoperacion" TargetMode="External"/><Relationship Id="rId4" Type="http://schemas.openxmlformats.org/officeDocument/2006/relationships/hyperlink" Target="http://www.inafed.gob.mx/es/inafed/Publicaciones_en_Linea"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67544" y="1628800"/>
            <a:ext cx="8208912" cy="4536504"/>
          </a:xfrm>
        </p:spPr>
        <p:txBody>
          <a:bodyPr>
            <a:normAutofit/>
          </a:bodyPr>
          <a:lstStyle/>
          <a:p>
            <a:pPr marL="0" indent="0" algn="ctr">
              <a:buNone/>
            </a:pPr>
            <a:endParaRPr lang="es-MX" sz="4400" b="1" dirty="0" smtClean="0"/>
          </a:p>
          <a:p>
            <a:pPr marL="0" indent="0" algn="ctr">
              <a:buNone/>
            </a:pPr>
            <a:r>
              <a:rPr lang="es-MX" sz="4400" b="1" dirty="0" smtClean="0"/>
              <a:t>CRITERIOS </a:t>
            </a:r>
            <a:r>
              <a:rPr lang="es-MX" sz="4400" b="1" dirty="0"/>
              <a:t>BÁSICOS DEL MODELO DE CONTROL INTERNO PARA LOS ENTES PÚBLICOS ESTATALES Y MUNICIPALES </a:t>
            </a:r>
            <a:endParaRPr lang="es-MX" sz="4400"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6503025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4149080"/>
            <a:ext cx="7408333" cy="1728192"/>
          </a:xfrm>
        </p:spPr>
        <p:txBody>
          <a:bodyPr>
            <a:normAutofit fontScale="70000" lnSpcReduction="20000"/>
          </a:bodyPr>
          <a:lstStyle/>
          <a:p>
            <a:pPr marL="0" lvl="0" indent="0">
              <a:buNone/>
            </a:pPr>
            <a:r>
              <a:rPr lang="es-MX" sz="4300" b="1" dirty="0" smtClean="0"/>
              <a:t>1. Segregación </a:t>
            </a:r>
            <a:r>
              <a:rPr lang="es-MX" sz="4300" b="1" dirty="0"/>
              <a:t>de </a:t>
            </a:r>
            <a:r>
              <a:rPr lang="es-MX" sz="4300" b="1" dirty="0" smtClean="0"/>
              <a:t>funciones:</a:t>
            </a:r>
            <a:endParaRPr lang="es-MX" sz="4300" dirty="0"/>
          </a:p>
          <a:p>
            <a:pPr marL="0" indent="0" algn="just">
              <a:buNone/>
            </a:pPr>
            <a:r>
              <a:rPr lang="es-MX" sz="4300" dirty="0" smtClean="0"/>
              <a:t>Un </a:t>
            </a:r>
            <a:r>
              <a:rPr lang="es-MX" sz="4300" dirty="0"/>
              <a:t>solo funcionario no debe de tener el control sobre una transacción desde su inicio hasta su conclusión.</a:t>
            </a:r>
          </a:p>
          <a:p>
            <a:pPr marL="0" indent="0">
              <a:buNone/>
            </a:pPr>
            <a:endParaRPr lang="es-MX" dirty="0"/>
          </a:p>
        </p:txBody>
      </p:sp>
      <p:sp>
        <p:nvSpPr>
          <p:cNvPr id="2" name="1 Título"/>
          <p:cNvSpPr>
            <a:spLocks noGrp="1"/>
          </p:cNvSpPr>
          <p:nvPr>
            <p:ph type="title"/>
          </p:nvPr>
        </p:nvSpPr>
        <p:spPr>
          <a:xfrm>
            <a:off x="539552" y="2492896"/>
            <a:ext cx="8229600" cy="1080120"/>
          </a:xfrm>
        </p:spPr>
        <p:txBody>
          <a:bodyPr>
            <a:normAutofit/>
          </a:bodyPr>
          <a:lstStyle/>
          <a:p>
            <a:r>
              <a:rPr lang="es-MX" sz="3500" dirty="0" smtClean="0"/>
              <a:t> </a:t>
            </a:r>
            <a:r>
              <a:rPr lang="es-MX" sz="3200" dirty="0" smtClean="0">
                <a:solidFill>
                  <a:schemeClr val="tx1"/>
                </a:solidFill>
              </a:rPr>
              <a:t>Fundamentos del Control Interno</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89661206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45418" y="3861048"/>
            <a:ext cx="7408333" cy="1728192"/>
          </a:xfrm>
        </p:spPr>
        <p:txBody>
          <a:bodyPr>
            <a:normAutofit fontScale="92500" lnSpcReduction="10000"/>
          </a:bodyPr>
          <a:lstStyle/>
          <a:p>
            <a:pPr marL="0" lvl="0" indent="0">
              <a:buNone/>
            </a:pPr>
            <a:r>
              <a:rPr lang="es-MX" sz="3000" b="1" dirty="0" smtClean="0"/>
              <a:t>2.  Autocontrol</a:t>
            </a:r>
            <a:endParaRPr lang="es-MX" sz="3000" dirty="0"/>
          </a:p>
          <a:p>
            <a:pPr marL="0" indent="0" algn="just">
              <a:buNone/>
            </a:pPr>
            <a:r>
              <a:rPr lang="es-MX" sz="3000" dirty="0"/>
              <a:t>Cada quien es capaz de mejorar sus controles, si bien éstos deben establecerse desde el nivel directivo.</a:t>
            </a:r>
          </a:p>
          <a:p>
            <a:pPr marL="0" indent="0">
              <a:buNone/>
            </a:pPr>
            <a:endParaRPr lang="es-MX" dirty="0"/>
          </a:p>
        </p:txBody>
      </p:sp>
      <p:sp>
        <p:nvSpPr>
          <p:cNvPr id="2" name="1 Título"/>
          <p:cNvSpPr>
            <a:spLocks noGrp="1"/>
          </p:cNvSpPr>
          <p:nvPr>
            <p:ph type="title"/>
          </p:nvPr>
        </p:nvSpPr>
        <p:spPr>
          <a:xfrm>
            <a:off x="611560" y="2492896"/>
            <a:ext cx="8229600" cy="1252728"/>
          </a:xfrm>
        </p:spPr>
        <p:txBody>
          <a:bodyPr>
            <a:normAutofit/>
          </a:bodyPr>
          <a:lstStyle/>
          <a:p>
            <a:r>
              <a:rPr lang="es-MX" sz="3200" dirty="0">
                <a:solidFill>
                  <a:schemeClr val="tx1"/>
                </a:solidFill>
              </a:rPr>
              <a:t>Fundamentos del Control </a:t>
            </a:r>
            <a:r>
              <a:rPr lang="es-MX" sz="3200" dirty="0" smtClean="0">
                <a:solidFill>
                  <a:schemeClr val="tx1"/>
                </a:solidFill>
              </a:rPr>
              <a:t/>
            </a:r>
            <a:br>
              <a:rPr lang="es-MX" sz="3200" dirty="0" smtClean="0">
                <a:solidFill>
                  <a:schemeClr val="tx1"/>
                </a:solidFill>
              </a:rPr>
            </a:br>
            <a:r>
              <a:rPr lang="es-MX" sz="3200" dirty="0" smtClean="0">
                <a:solidFill>
                  <a:schemeClr val="tx1"/>
                </a:solidFill>
              </a:rPr>
              <a:t>Interno</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1136410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45418" y="3861048"/>
            <a:ext cx="7408333" cy="2088232"/>
          </a:xfrm>
        </p:spPr>
        <p:txBody>
          <a:bodyPr>
            <a:normAutofit/>
          </a:bodyPr>
          <a:lstStyle/>
          <a:p>
            <a:pPr marL="0" lvl="0" indent="0">
              <a:buNone/>
            </a:pPr>
            <a:r>
              <a:rPr lang="es-MX" sz="3000" b="1" dirty="0" smtClean="0"/>
              <a:t>3. De </a:t>
            </a:r>
            <a:r>
              <a:rPr lang="es-MX" sz="3000" b="1" dirty="0"/>
              <a:t>arriba hacia </a:t>
            </a:r>
            <a:r>
              <a:rPr lang="es-MX" sz="3000" b="1" dirty="0" smtClean="0"/>
              <a:t>abajo</a:t>
            </a:r>
            <a:endParaRPr lang="es-MX" sz="3000" dirty="0" smtClean="0"/>
          </a:p>
          <a:p>
            <a:pPr marL="0" indent="0" algn="just">
              <a:buNone/>
            </a:pPr>
            <a:r>
              <a:rPr lang="es-MX" sz="3000" dirty="0" smtClean="0"/>
              <a:t>Ningún </a:t>
            </a:r>
            <a:r>
              <a:rPr lang="es-MX" sz="3000" dirty="0"/>
              <a:t>control puede funcionar de abajo hacia arriba, es decir desde los cargos operativos hacia los directivos.</a:t>
            </a:r>
          </a:p>
          <a:p>
            <a:pPr marL="0" indent="0">
              <a:buNone/>
            </a:pPr>
            <a:endParaRPr lang="es-MX" sz="3000" dirty="0"/>
          </a:p>
        </p:txBody>
      </p:sp>
      <p:sp>
        <p:nvSpPr>
          <p:cNvPr id="2" name="1 Título"/>
          <p:cNvSpPr>
            <a:spLocks noGrp="1"/>
          </p:cNvSpPr>
          <p:nvPr>
            <p:ph type="title"/>
          </p:nvPr>
        </p:nvSpPr>
        <p:spPr>
          <a:xfrm>
            <a:off x="611560" y="2492896"/>
            <a:ext cx="8229600" cy="1252728"/>
          </a:xfrm>
        </p:spPr>
        <p:txBody>
          <a:bodyPr>
            <a:normAutofit/>
          </a:bodyPr>
          <a:lstStyle/>
          <a:p>
            <a:r>
              <a:rPr lang="es-MX" sz="3200" dirty="0">
                <a:solidFill>
                  <a:schemeClr val="tx1"/>
                </a:solidFill>
              </a:rPr>
              <a:t>Fundamentos del Control </a:t>
            </a:r>
            <a:r>
              <a:rPr lang="es-MX" sz="3200" dirty="0" smtClean="0">
                <a:solidFill>
                  <a:schemeClr val="tx1"/>
                </a:solidFill>
              </a:rPr>
              <a:t/>
            </a:r>
            <a:br>
              <a:rPr lang="es-MX" sz="3200" dirty="0" smtClean="0">
                <a:solidFill>
                  <a:schemeClr val="tx1"/>
                </a:solidFill>
              </a:rPr>
            </a:br>
            <a:r>
              <a:rPr lang="es-MX" sz="3200" dirty="0" smtClean="0">
                <a:solidFill>
                  <a:schemeClr val="tx1"/>
                </a:solidFill>
              </a:rPr>
              <a:t>Interno</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07640153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45418" y="3861048"/>
            <a:ext cx="7408333" cy="1944216"/>
          </a:xfrm>
        </p:spPr>
        <p:txBody>
          <a:bodyPr>
            <a:normAutofit/>
          </a:bodyPr>
          <a:lstStyle/>
          <a:p>
            <a:pPr marL="0" lvl="0" indent="0">
              <a:buNone/>
            </a:pPr>
            <a:r>
              <a:rPr lang="es-MX" sz="3000" b="1" dirty="0" smtClean="0"/>
              <a:t>4. Costo </a:t>
            </a:r>
            <a:r>
              <a:rPr lang="es-MX" sz="3000" b="1" dirty="0"/>
              <a:t>menor que su beneficio</a:t>
            </a:r>
            <a:endParaRPr lang="es-MX" sz="3000" dirty="0"/>
          </a:p>
          <a:p>
            <a:pPr marL="0" indent="0" algn="just">
              <a:buNone/>
            </a:pPr>
            <a:r>
              <a:rPr lang="es-MX" sz="3000" dirty="0" smtClean="0"/>
              <a:t>El </a:t>
            </a:r>
            <a:r>
              <a:rPr lang="es-MX" sz="3000" dirty="0"/>
              <a:t>valor que agrega debe de ser </a:t>
            </a:r>
            <a:r>
              <a:rPr lang="es-MX" sz="3000" dirty="0" smtClean="0"/>
              <a:t>superior </a:t>
            </a:r>
            <a:r>
              <a:rPr lang="es-MX" sz="3000" dirty="0"/>
              <a:t>al costo que </a:t>
            </a:r>
            <a:r>
              <a:rPr lang="es-MX" sz="3000" dirty="0" smtClean="0"/>
              <a:t>conlleva</a:t>
            </a:r>
            <a:endParaRPr lang="es-MX" sz="3000" dirty="0"/>
          </a:p>
        </p:txBody>
      </p:sp>
      <p:sp>
        <p:nvSpPr>
          <p:cNvPr id="2" name="1 Título"/>
          <p:cNvSpPr>
            <a:spLocks noGrp="1"/>
          </p:cNvSpPr>
          <p:nvPr>
            <p:ph type="title"/>
          </p:nvPr>
        </p:nvSpPr>
        <p:spPr>
          <a:xfrm>
            <a:off x="628600" y="2492896"/>
            <a:ext cx="8229600" cy="1252728"/>
          </a:xfrm>
        </p:spPr>
        <p:txBody>
          <a:bodyPr>
            <a:normAutofit/>
          </a:bodyPr>
          <a:lstStyle/>
          <a:p>
            <a:r>
              <a:rPr lang="es-MX" sz="3200" dirty="0">
                <a:solidFill>
                  <a:schemeClr val="tx1"/>
                </a:solidFill>
              </a:rPr>
              <a:t>Fundamentos del Control </a:t>
            </a:r>
            <a:r>
              <a:rPr lang="es-MX" sz="3200" dirty="0" smtClean="0">
                <a:solidFill>
                  <a:schemeClr val="tx1"/>
                </a:solidFill>
              </a:rPr>
              <a:t/>
            </a:r>
            <a:br>
              <a:rPr lang="es-MX" sz="3200" dirty="0" smtClean="0">
                <a:solidFill>
                  <a:schemeClr val="tx1"/>
                </a:solidFill>
              </a:rPr>
            </a:br>
            <a:r>
              <a:rPr lang="es-MX" sz="3200" dirty="0" smtClean="0">
                <a:solidFill>
                  <a:schemeClr val="tx1"/>
                </a:solidFill>
              </a:rPr>
              <a:t>Interno</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64994000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45418" y="3789040"/>
            <a:ext cx="7408333" cy="1689637"/>
          </a:xfrm>
        </p:spPr>
        <p:txBody>
          <a:bodyPr>
            <a:normAutofit/>
          </a:bodyPr>
          <a:lstStyle/>
          <a:p>
            <a:pPr marL="0" lvl="0" indent="0">
              <a:buNone/>
            </a:pPr>
            <a:r>
              <a:rPr lang="es-MX" sz="3000" b="1" dirty="0" smtClean="0"/>
              <a:t>5. Eficacia</a:t>
            </a:r>
            <a:endParaRPr lang="es-MX" sz="3000" dirty="0"/>
          </a:p>
          <a:p>
            <a:pPr marL="0" indent="0" algn="just">
              <a:buNone/>
            </a:pPr>
            <a:r>
              <a:rPr lang="es-MX" sz="3000" dirty="0" smtClean="0"/>
              <a:t>Asegurar </a:t>
            </a:r>
            <a:r>
              <a:rPr lang="es-MX" sz="3000" dirty="0"/>
              <a:t>el logro de los objetivos de la organización</a:t>
            </a:r>
          </a:p>
        </p:txBody>
      </p:sp>
      <p:sp>
        <p:nvSpPr>
          <p:cNvPr id="2" name="1 Título"/>
          <p:cNvSpPr>
            <a:spLocks noGrp="1"/>
          </p:cNvSpPr>
          <p:nvPr>
            <p:ph type="title"/>
          </p:nvPr>
        </p:nvSpPr>
        <p:spPr>
          <a:xfrm>
            <a:off x="539552" y="2492896"/>
            <a:ext cx="8229600" cy="1252728"/>
          </a:xfrm>
        </p:spPr>
        <p:txBody>
          <a:bodyPr>
            <a:normAutofit/>
          </a:bodyPr>
          <a:lstStyle/>
          <a:p>
            <a:r>
              <a:rPr lang="es-MX" sz="3200" dirty="0">
                <a:solidFill>
                  <a:schemeClr val="tx1"/>
                </a:solidFill>
              </a:rPr>
              <a:t>Fundamentos del Control </a:t>
            </a:r>
            <a:r>
              <a:rPr lang="es-MX" sz="3200" dirty="0" smtClean="0">
                <a:solidFill>
                  <a:schemeClr val="tx1"/>
                </a:solidFill>
              </a:rPr>
              <a:t/>
            </a:r>
            <a:br>
              <a:rPr lang="es-MX" sz="3200" dirty="0" smtClean="0">
                <a:solidFill>
                  <a:schemeClr val="tx1"/>
                </a:solidFill>
              </a:rPr>
            </a:br>
            <a:r>
              <a:rPr lang="es-MX" sz="3200" dirty="0" smtClean="0">
                <a:solidFill>
                  <a:schemeClr val="tx1"/>
                </a:solidFill>
              </a:rPr>
              <a:t>Interno</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49489110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45418" y="4005064"/>
            <a:ext cx="7408333" cy="1800200"/>
          </a:xfrm>
        </p:spPr>
        <p:txBody>
          <a:bodyPr/>
          <a:lstStyle/>
          <a:p>
            <a:pPr marL="0" lvl="0" indent="0">
              <a:buNone/>
            </a:pPr>
            <a:r>
              <a:rPr lang="es-MX" sz="3000" b="1" dirty="0" smtClean="0"/>
              <a:t>6. Confiabilidad</a:t>
            </a:r>
            <a:endParaRPr lang="es-MX" sz="3000" dirty="0"/>
          </a:p>
          <a:p>
            <a:pPr marL="0" indent="0" algn="just">
              <a:buNone/>
            </a:pPr>
            <a:r>
              <a:rPr lang="es-MX" sz="3000" dirty="0" smtClean="0"/>
              <a:t>La </a:t>
            </a:r>
            <a:r>
              <a:rPr lang="es-MX" sz="3000" dirty="0"/>
              <a:t>información que se genere del Control Interno es correcta</a:t>
            </a:r>
          </a:p>
        </p:txBody>
      </p:sp>
      <p:sp>
        <p:nvSpPr>
          <p:cNvPr id="2" name="1 Título"/>
          <p:cNvSpPr>
            <a:spLocks noGrp="1"/>
          </p:cNvSpPr>
          <p:nvPr>
            <p:ph type="title"/>
          </p:nvPr>
        </p:nvSpPr>
        <p:spPr>
          <a:xfrm>
            <a:off x="914400" y="2492896"/>
            <a:ext cx="8229600" cy="1252728"/>
          </a:xfrm>
        </p:spPr>
        <p:txBody>
          <a:bodyPr>
            <a:normAutofit/>
          </a:bodyPr>
          <a:lstStyle/>
          <a:p>
            <a:r>
              <a:rPr lang="es-MX" sz="3200" dirty="0">
                <a:solidFill>
                  <a:schemeClr val="tx1"/>
                </a:solidFill>
              </a:rPr>
              <a:t>Fundamentos del Control </a:t>
            </a:r>
            <a:r>
              <a:rPr lang="es-MX" sz="3200" dirty="0" smtClean="0">
                <a:solidFill>
                  <a:schemeClr val="tx1"/>
                </a:solidFill>
              </a:rPr>
              <a:t/>
            </a:r>
            <a:br>
              <a:rPr lang="es-MX" sz="3200" dirty="0" smtClean="0">
                <a:solidFill>
                  <a:schemeClr val="tx1"/>
                </a:solidFill>
              </a:rPr>
            </a:br>
            <a:r>
              <a:rPr lang="es-MX" sz="3200" dirty="0" smtClean="0">
                <a:solidFill>
                  <a:schemeClr val="tx1"/>
                </a:solidFill>
              </a:rPr>
              <a:t>Interno</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84442244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61120" y="4153032"/>
            <a:ext cx="7408333" cy="2121685"/>
          </a:xfrm>
        </p:spPr>
        <p:txBody>
          <a:bodyPr/>
          <a:lstStyle/>
          <a:p>
            <a:pPr marL="0" lvl="0" indent="0">
              <a:buNone/>
            </a:pPr>
            <a:r>
              <a:rPr lang="es-MX" sz="3000" b="1" dirty="0" smtClean="0"/>
              <a:t>7. Documentación</a:t>
            </a:r>
            <a:endParaRPr lang="es-MX" sz="3000" dirty="0"/>
          </a:p>
          <a:p>
            <a:pPr marL="0" indent="0" algn="just">
              <a:buNone/>
            </a:pPr>
            <a:r>
              <a:rPr lang="es-MX" sz="3000" dirty="0" smtClean="0"/>
              <a:t>Las </a:t>
            </a:r>
            <a:r>
              <a:rPr lang="es-MX" sz="3000" dirty="0"/>
              <a:t>operaciones deben ser claras y completamente documentadas</a:t>
            </a:r>
          </a:p>
        </p:txBody>
      </p:sp>
      <p:sp>
        <p:nvSpPr>
          <p:cNvPr id="2" name="1 Título"/>
          <p:cNvSpPr>
            <a:spLocks noGrp="1"/>
          </p:cNvSpPr>
          <p:nvPr>
            <p:ph type="title"/>
          </p:nvPr>
        </p:nvSpPr>
        <p:spPr>
          <a:xfrm>
            <a:off x="467544" y="2492896"/>
            <a:ext cx="8229600" cy="1252728"/>
          </a:xfrm>
        </p:spPr>
        <p:txBody>
          <a:bodyPr>
            <a:normAutofit/>
          </a:bodyPr>
          <a:lstStyle/>
          <a:p>
            <a:r>
              <a:rPr lang="es-MX" sz="3200" dirty="0">
                <a:solidFill>
                  <a:schemeClr val="tx1"/>
                </a:solidFill>
              </a:rPr>
              <a:t>Fundamentos del Control </a:t>
            </a:r>
            <a:r>
              <a:rPr lang="es-MX" sz="3200" dirty="0" smtClean="0">
                <a:solidFill>
                  <a:schemeClr val="tx1"/>
                </a:solidFill>
              </a:rPr>
              <a:t/>
            </a:r>
            <a:br>
              <a:rPr lang="es-MX" sz="3200" dirty="0" smtClean="0">
                <a:solidFill>
                  <a:schemeClr val="tx1"/>
                </a:solidFill>
              </a:rPr>
            </a:br>
            <a:r>
              <a:rPr lang="es-MX" sz="3200" dirty="0" smtClean="0">
                <a:solidFill>
                  <a:schemeClr val="tx1"/>
                </a:solidFill>
              </a:rPr>
              <a:t>Interno</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65615189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68896" y="2204864"/>
            <a:ext cx="8229600" cy="720080"/>
          </a:xfrm>
        </p:spPr>
        <p:txBody>
          <a:bodyPr>
            <a:normAutofit fontScale="90000"/>
          </a:bodyPr>
          <a:lstStyle/>
          <a:p>
            <a:r>
              <a:rPr lang="es-MX" dirty="0" smtClean="0"/>
              <a:t> </a:t>
            </a:r>
            <a:r>
              <a:rPr lang="es-MX" sz="3600" dirty="0" smtClean="0">
                <a:solidFill>
                  <a:schemeClr val="tx1"/>
                </a:solidFill>
              </a:rPr>
              <a:t>Componentes del Modelo de Control Interno</a:t>
            </a:r>
            <a:endParaRPr lang="es-MX" sz="3600" dirty="0">
              <a:solidFill>
                <a:schemeClr val="tx1"/>
              </a:solidFill>
            </a:endParaRPr>
          </a:p>
        </p:txBody>
      </p:sp>
      <p:sp>
        <p:nvSpPr>
          <p:cNvPr id="8" name="7 Elipse"/>
          <p:cNvSpPr/>
          <p:nvPr/>
        </p:nvSpPr>
        <p:spPr>
          <a:xfrm>
            <a:off x="3635896" y="4140801"/>
            <a:ext cx="1512168" cy="136815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2100" b="1" dirty="0" smtClean="0">
                <a:solidFill>
                  <a:schemeClr val="tx1">
                    <a:lumMod val="75000"/>
                    <a:lumOff val="25000"/>
                  </a:schemeClr>
                </a:solidFill>
              </a:rPr>
              <a:t>Control Interno</a:t>
            </a:r>
            <a:endParaRPr lang="es-MX" sz="2100" b="1" dirty="0">
              <a:solidFill>
                <a:schemeClr val="tx1">
                  <a:lumMod val="75000"/>
                  <a:lumOff val="25000"/>
                </a:schemeClr>
              </a:solidFill>
            </a:endParaRPr>
          </a:p>
        </p:txBody>
      </p:sp>
      <p:sp>
        <p:nvSpPr>
          <p:cNvPr id="14" name="13 Flecha abajo"/>
          <p:cNvSpPr/>
          <p:nvPr/>
        </p:nvSpPr>
        <p:spPr>
          <a:xfrm rot="10953512">
            <a:off x="4227095" y="5585101"/>
            <a:ext cx="344905" cy="50819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16" name="15 Rectángulo redondeado"/>
          <p:cNvSpPr/>
          <p:nvPr/>
        </p:nvSpPr>
        <p:spPr>
          <a:xfrm>
            <a:off x="4499992" y="3284984"/>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Ambiente de Control</a:t>
            </a:r>
            <a:endParaRPr lang="es-MX" b="1" dirty="0">
              <a:solidFill>
                <a:schemeClr val="tx1">
                  <a:lumMod val="75000"/>
                  <a:lumOff val="25000"/>
                </a:schemeClr>
              </a:solidFill>
            </a:endParaRPr>
          </a:p>
        </p:txBody>
      </p:sp>
      <p:sp>
        <p:nvSpPr>
          <p:cNvPr id="18" name="17 Flecha abajo"/>
          <p:cNvSpPr/>
          <p:nvPr/>
        </p:nvSpPr>
        <p:spPr>
          <a:xfrm rot="2049375" flipH="1">
            <a:off x="4752204" y="3714821"/>
            <a:ext cx="404395" cy="50819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19" name="18 Flecha abajo"/>
          <p:cNvSpPr/>
          <p:nvPr/>
        </p:nvSpPr>
        <p:spPr>
          <a:xfrm rot="5400000">
            <a:off x="5301717" y="4571492"/>
            <a:ext cx="344905" cy="50819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23" name="22 Rectángulo redondeado"/>
          <p:cNvSpPr/>
          <p:nvPr/>
        </p:nvSpPr>
        <p:spPr>
          <a:xfrm>
            <a:off x="2987824" y="6237312"/>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Actividades de Control</a:t>
            </a:r>
            <a:endParaRPr lang="es-MX" b="1" dirty="0">
              <a:solidFill>
                <a:schemeClr val="tx1">
                  <a:lumMod val="75000"/>
                  <a:lumOff val="25000"/>
                </a:schemeClr>
              </a:solidFill>
            </a:endParaRPr>
          </a:p>
        </p:txBody>
      </p:sp>
      <p:sp>
        <p:nvSpPr>
          <p:cNvPr id="24" name="23 Flecha abajo"/>
          <p:cNvSpPr/>
          <p:nvPr/>
        </p:nvSpPr>
        <p:spPr>
          <a:xfrm rot="16200000">
            <a:off x="3137338" y="4571491"/>
            <a:ext cx="344905" cy="50819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26" name="25 Rectángulo redondeado"/>
          <p:cNvSpPr/>
          <p:nvPr/>
        </p:nvSpPr>
        <p:spPr>
          <a:xfrm>
            <a:off x="539552" y="4509120"/>
            <a:ext cx="2376264"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Información y Comunicación</a:t>
            </a:r>
            <a:endParaRPr lang="es-MX" b="1" dirty="0">
              <a:solidFill>
                <a:schemeClr val="tx1">
                  <a:lumMod val="75000"/>
                  <a:lumOff val="25000"/>
                </a:schemeClr>
              </a:solidFill>
            </a:endParaRPr>
          </a:p>
        </p:txBody>
      </p:sp>
      <p:sp>
        <p:nvSpPr>
          <p:cNvPr id="27" name="26 Rectángulo redondeado"/>
          <p:cNvSpPr/>
          <p:nvPr/>
        </p:nvSpPr>
        <p:spPr>
          <a:xfrm>
            <a:off x="1259632" y="3284984"/>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Supervisión</a:t>
            </a:r>
            <a:endParaRPr lang="es-MX" b="1" dirty="0">
              <a:solidFill>
                <a:schemeClr val="tx1">
                  <a:lumMod val="75000"/>
                  <a:lumOff val="25000"/>
                </a:schemeClr>
              </a:solidFill>
            </a:endParaRPr>
          </a:p>
        </p:txBody>
      </p:sp>
      <p:sp>
        <p:nvSpPr>
          <p:cNvPr id="28" name="27 Flecha abajo"/>
          <p:cNvSpPr/>
          <p:nvPr/>
        </p:nvSpPr>
        <p:spPr>
          <a:xfrm rot="18883829" flipH="1">
            <a:off x="3617712" y="3715140"/>
            <a:ext cx="404395" cy="508195"/>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29" name="28 Rectángulo redondeado"/>
          <p:cNvSpPr/>
          <p:nvPr/>
        </p:nvSpPr>
        <p:spPr>
          <a:xfrm>
            <a:off x="5868144" y="4509120"/>
            <a:ext cx="2376264" cy="64807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a:solidFill>
                  <a:schemeClr val="tx1">
                    <a:lumMod val="75000"/>
                    <a:lumOff val="25000"/>
                  </a:schemeClr>
                </a:solidFill>
              </a:rPr>
              <a:t>Administración de Riesgos</a:t>
            </a:r>
          </a:p>
        </p:txBody>
      </p:sp>
      <p:pic>
        <p:nvPicPr>
          <p:cNvPr id="15" name="1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47459998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132856"/>
            <a:ext cx="8363272" cy="4725144"/>
          </a:xfrm>
        </p:spPr>
        <p:txBody>
          <a:bodyPr>
            <a:normAutofit fontScale="32500" lnSpcReduction="20000"/>
          </a:bodyPr>
          <a:lstStyle/>
          <a:p>
            <a:pPr marL="0" indent="0" algn="ctr">
              <a:buNone/>
            </a:pPr>
            <a:r>
              <a:rPr lang="es-MX" sz="8000" dirty="0" smtClean="0">
                <a:solidFill>
                  <a:schemeClr val="tx1"/>
                </a:solidFill>
                <a:latin typeface="+mj-lt"/>
              </a:rPr>
              <a:t>Modelo </a:t>
            </a:r>
            <a:r>
              <a:rPr lang="es-MX" sz="8000" dirty="0">
                <a:solidFill>
                  <a:schemeClr val="tx1"/>
                </a:solidFill>
                <a:latin typeface="+mj-lt"/>
              </a:rPr>
              <a:t>de Control </a:t>
            </a:r>
            <a:r>
              <a:rPr lang="es-MX" sz="8000" dirty="0" smtClean="0">
                <a:solidFill>
                  <a:schemeClr val="tx1"/>
                </a:solidFill>
                <a:latin typeface="+mj-lt"/>
              </a:rPr>
              <a:t>Interno Componentes</a:t>
            </a:r>
            <a:endParaRPr lang="es-MX" sz="8000" b="1" dirty="0">
              <a:solidFill>
                <a:schemeClr val="tx1"/>
              </a:solidFill>
              <a:latin typeface="+mj-lt"/>
            </a:endParaRPr>
          </a:p>
          <a:p>
            <a:pPr marL="0" indent="0" algn="ctr">
              <a:buNone/>
            </a:pPr>
            <a:endParaRPr lang="es-MX" sz="3100" b="1" dirty="0" smtClean="0"/>
          </a:p>
          <a:p>
            <a:pPr marL="0" indent="0" algn="ctr">
              <a:buNone/>
            </a:pPr>
            <a:r>
              <a:rPr lang="es-MX" sz="6000" b="1" dirty="0" smtClean="0"/>
              <a:t>Ambiente </a:t>
            </a:r>
            <a:r>
              <a:rPr lang="es-MX" sz="6000" b="1" dirty="0"/>
              <a:t>de </a:t>
            </a:r>
            <a:r>
              <a:rPr lang="es-MX" sz="6000" b="1" dirty="0" smtClean="0"/>
              <a:t>Control</a:t>
            </a:r>
          </a:p>
          <a:p>
            <a:pPr marL="0" indent="0" algn="ctr">
              <a:buNone/>
            </a:pPr>
            <a:endParaRPr lang="es-MX" sz="2600" dirty="0" smtClean="0"/>
          </a:p>
          <a:p>
            <a:pPr marL="0" indent="0" algn="just">
              <a:buNone/>
            </a:pPr>
            <a:r>
              <a:rPr lang="es-MX" sz="6800" dirty="0" smtClean="0"/>
              <a:t>Es la base del Control Interno. Específicamente, </a:t>
            </a:r>
            <a:r>
              <a:rPr lang="es-MX" sz="6800" u="sng" dirty="0" smtClean="0"/>
              <a:t>es el conjunto de estructuras, procesos y normativa</a:t>
            </a:r>
            <a:r>
              <a:rPr lang="es-MX" sz="6800" dirty="0" smtClean="0"/>
              <a:t> que propicia que los distintos elementos del Control Interno se lleven a cabo en las dependencias estatales y en los Ayuntamientos.</a:t>
            </a:r>
          </a:p>
          <a:p>
            <a:pPr marL="0" indent="0" algn="just">
              <a:buNone/>
            </a:pPr>
            <a:r>
              <a:rPr lang="es-MX" sz="6800" dirty="0" smtClean="0"/>
              <a:t>Comprende la definición de la estructura organizacional, la delimitación de responsabilidades y el compromiso de los funcionarios con el servicio público. En este sentido, es el personal directivo (Titular, primer y segundo mando en la estructura jerárquica) el responsable de coordinar y supervisar las operaciones diarias, de mantener vigentes los manuales de organización y de procedimientos, de la correcta administración de los recursos humanos, materiales y financieros, así como de implantar líneas de comunicación al interior de la estructura.</a:t>
            </a:r>
          </a:p>
          <a:p>
            <a:pPr marL="0" indent="0" algn="just">
              <a:buNone/>
            </a:pPr>
            <a:endParaRPr lang="es-MX" sz="5500" dirty="0"/>
          </a:p>
          <a:p>
            <a:pPr marL="0" indent="0">
              <a:buNone/>
            </a:pPr>
            <a:endParaRPr lang="es-MX" sz="55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42166502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61120" y="4043619"/>
            <a:ext cx="7408333" cy="2625741"/>
          </a:xfrm>
        </p:spPr>
        <p:txBody>
          <a:bodyPr>
            <a:normAutofit/>
          </a:bodyPr>
          <a:lstStyle/>
          <a:p>
            <a:pPr marL="0" indent="0" algn="ctr">
              <a:buNone/>
            </a:pPr>
            <a:r>
              <a:rPr lang="es-MX" b="1" dirty="0"/>
              <a:t>Ambiente de </a:t>
            </a:r>
            <a:r>
              <a:rPr lang="es-MX" b="1" dirty="0" smtClean="0"/>
              <a:t>Control</a:t>
            </a:r>
          </a:p>
          <a:p>
            <a:pPr marL="0" indent="0" algn="just">
              <a:buNone/>
            </a:pPr>
            <a:r>
              <a:rPr lang="es-MX" sz="2200" dirty="0"/>
              <a:t>El Ambiente de Control también abarca los procedimientos para cumplir con las </a:t>
            </a:r>
            <a:r>
              <a:rPr lang="es-MX" sz="2200" dirty="0" smtClean="0"/>
              <a:t>obligaciones de </a:t>
            </a:r>
            <a:r>
              <a:rPr lang="es-MX" sz="2200" dirty="0"/>
              <a:t>transparencia, rendición de cuentas y combate a la corrupción, además de </a:t>
            </a:r>
            <a:r>
              <a:rPr lang="es-MX" sz="2200" dirty="0" smtClean="0"/>
              <a:t>diseñar mecanismos </a:t>
            </a:r>
            <a:r>
              <a:rPr lang="es-MX" sz="2200" dirty="0"/>
              <a:t>para identificar y dar atención oportuna a las desviaciones en el </a:t>
            </a:r>
            <a:r>
              <a:rPr lang="es-MX" sz="2200" dirty="0" smtClean="0"/>
              <a:t>cumplimiento de </a:t>
            </a:r>
            <a:r>
              <a:rPr lang="es-MX" sz="2200" dirty="0"/>
              <a:t>las normas de ética.</a:t>
            </a:r>
          </a:p>
          <a:p>
            <a:pPr marL="0" indent="0" algn="ctr">
              <a:buNone/>
            </a:pPr>
            <a:endParaRPr lang="es-MX" b="1" dirty="0"/>
          </a:p>
        </p:txBody>
      </p:sp>
      <p:sp>
        <p:nvSpPr>
          <p:cNvPr id="2" name="1 Título"/>
          <p:cNvSpPr>
            <a:spLocks noGrp="1"/>
          </p:cNvSpPr>
          <p:nvPr>
            <p:ph type="title"/>
          </p:nvPr>
        </p:nvSpPr>
        <p:spPr>
          <a:xfrm>
            <a:off x="467544" y="2564904"/>
            <a:ext cx="8229600" cy="1252728"/>
          </a:xfrm>
        </p:spPr>
        <p:txBody>
          <a:bodyPr>
            <a:normAutofit/>
          </a:bodyPr>
          <a:lstStyle/>
          <a:p>
            <a:r>
              <a:rPr lang="es-MX" sz="3200" dirty="0">
                <a:solidFill>
                  <a:schemeClr val="tx1"/>
                </a:solidFill>
              </a:rPr>
              <a:t>Modelo de Control Interno</a:t>
            </a:r>
            <a:br>
              <a:rPr lang="es-MX" sz="3200" dirty="0">
                <a:solidFill>
                  <a:schemeClr val="tx1"/>
                </a:solidFill>
              </a:rPr>
            </a:br>
            <a:r>
              <a:rPr lang="es-MX" sz="3200" dirty="0">
                <a:solidFill>
                  <a:schemeClr val="tx1"/>
                </a:solidFill>
              </a:rPr>
              <a:t>Componentes</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45409665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67832" y="3154034"/>
            <a:ext cx="7408333" cy="3371310"/>
          </a:xfrm>
        </p:spPr>
        <p:txBody>
          <a:bodyPr>
            <a:normAutofit/>
          </a:bodyPr>
          <a:lstStyle/>
          <a:p>
            <a:pPr marL="0" indent="0" algn="just">
              <a:buNone/>
            </a:pPr>
            <a:r>
              <a:rPr lang="es-MX" sz="2200" dirty="0" smtClean="0"/>
              <a:t>El </a:t>
            </a:r>
            <a:r>
              <a:rPr lang="es-MX" sz="2200" dirty="0"/>
              <a:t>Modelo de Control Interno ofrece una valiosa oportunidad, </a:t>
            </a:r>
            <a:r>
              <a:rPr lang="es-MX" sz="2200" dirty="0" smtClean="0"/>
              <a:t>por </a:t>
            </a:r>
            <a:r>
              <a:rPr lang="es-MX" sz="2200" dirty="0"/>
              <a:t>tratarse de una metodología </a:t>
            </a:r>
            <a:r>
              <a:rPr lang="es-MX" sz="2200" u="sng" dirty="0"/>
              <a:t>de</a:t>
            </a:r>
            <a:r>
              <a:rPr lang="es-MX" sz="2200" dirty="0"/>
              <a:t> </a:t>
            </a:r>
            <a:r>
              <a:rPr lang="es-MX" sz="2200" u="sng" dirty="0"/>
              <a:t>carácter</a:t>
            </a:r>
            <a:r>
              <a:rPr lang="es-MX" sz="2200" dirty="0"/>
              <a:t> </a:t>
            </a:r>
            <a:r>
              <a:rPr lang="es-MX" sz="2200" u="sng" dirty="0"/>
              <a:t>preventivo</a:t>
            </a:r>
            <a:r>
              <a:rPr lang="es-MX" sz="2200" dirty="0"/>
              <a:t> que permite a las instituciones públicas dar seguimiento a sus procesos y tener una seguridad razonable sobre el cumplimiento de los objetivos que justifican su creación.</a:t>
            </a:r>
          </a:p>
          <a:p>
            <a:pPr marL="0" indent="0">
              <a:buNone/>
            </a:pPr>
            <a:endParaRPr lang="es-MX" dirty="0"/>
          </a:p>
        </p:txBody>
      </p:sp>
      <p:sp>
        <p:nvSpPr>
          <p:cNvPr id="4" name="3 Rectángulo"/>
          <p:cNvSpPr/>
          <p:nvPr/>
        </p:nvSpPr>
        <p:spPr>
          <a:xfrm>
            <a:off x="2481262" y="2569259"/>
            <a:ext cx="4572338" cy="584775"/>
          </a:xfrm>
          <a:prstGeom prst="rect">
            <a:avLst/>
          </a:prstGeom>
        </p:spPr>
        <p:txBody>
          <a:bodyPr wrap="square">
            <a:spAutoFit/>
          </a:bodyPr>
          <a:lstStyle/>
          <a:p>
            <a:pPr algn="ctr"/>
            <a:r>
              <a:rPr lang="es-MX" sz="3200" dirty="0" smtClean="0">
                <a:latin typeface="+mj-lt"/>
              </a:rPr>
              <a:t>Área de Oportunidad</a:t>
            </a:r>
            <a:endParaRPr lang="es-MX" sz="3200" dirty="0">
              <a:latin typeface="+mj-lt"/>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5379106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45418" y="3501008"/>
            <a:ext cx="7408333" cy="3168352"/>
          </a:xfrm>
        </p:spPr>
        <p:txBody>
          <a:bodyPr>
            <a:normAutofit/>
          </a:bodyPr>
          <a:lstStyle/>
          <a:p>
            <a:pPr marL="0" indent="0" algn="ctr">
              <a:buNone/>
            </a:pPr>
            <a:r>
              <a:rPr lang="es-MX" b="1" dirty="0"/>
              <a:t>Ambiente de </a:t>
            </a:r>
            <a:r>
              <a:rPr lang="es-MX" b="1" dirty="0" smtClean="0"/>
              <a:t>Control</a:t>
            </a:r>
            <a:endParaRPr lang="es-MX" dirty="0" smtClean="0"/>
          </a:p>
          <a:p>
            <a:pPr marL="0" indent="0" algn="just">
              <a:buNone/>
            </a:pPr>
            <a:endParaRPr lang="es-MX" sz="2200" dirty="0" smtClean="0"/>
          </a:p>
          <a:p>
            <a:pPr marL="0" indent="0" algn="just">
              <a:buNone/>
            </a:pPr>
            <a:r>
              <a:rPr lang="es-MX" sz="2200" dirty="0" smtClean="0"/>
              <a:t>El </a:t>
            </a:r>
            <a:r>
              <a:rPr lang="es-MX" sz="2200" dirty="0"/>
              <a:t>éxito del Control Interno depende tanto del marco normativo de las </a:t>
            </a:r>
            <a:r>
              <a:rPr lang="es-MX" sz="2200" dirty="0" smtClean="0"/>
              <a:t>instituciones, como de </a:t>
            </a:r>
            <a:r>
              <a:rPr lang="es-MX" sz="2200" dirty="0"/>
              <a:t>los valores y principios éticos de su personal. Por lo tanto, es necesario contar con </a:t>
            </a:r>
            <a:r>
              <a:rPr lang="es-MX" sz="2200" dirty="0" smtClean="0"/>
              <a:t>un Código de Ética.</a:t>
            </a:r>
          </a:p>
          <a:p>
            <a:pPr marL="0" indent="0">
              <a:buNone/>
            </a:pPr>
            <a:endParaRPr lang="es-MX" dirty="0" smtClean="0"/>
          </a:p>
          <a:p>
            <a:pPr marL="0" indent="0">
              <a:buNone/>
            </a:pPr>
            <a:endParaRPr lang="es-MX" dirty="0"/>
          </a:p>
          <a:p>
            <a:pPr marL="0" indent="0">
              <a:buNone/>
            </a:pPr>
            <a:endParaRPr lang="es-MX" dirty="0"/>
          </a:p>
        </p:txBody>
      </p:sp>
      <p:sp>
        <p:nvSpPr>
          <p:cNvPr id="2" name="1 Título"/>
          <p:cNvSpPr>
            <a:spLocks noGrp="1"/>
          </p:cNvSpPr>
          <p:nvPr>
            <p:ph type="title"/>
          </p:nvPr>
        </p:nvSpPr>
        <p:spPr>
          <a:xfrm>
            <a:off x="467544" y="2276872"/>
            <a:ext cx="8229600" cy="1252728"/>
          </a:xfrm>
        </p:spPr>
        <p:txBody>
          <a:bodyPr>
            <a:normAutofit/>
          </a:bodyPr>
          <a:lstStyle/>
          <a:p>
            <a:r>
              <a:rPr lang="es-MX" sz="3200" dirty="0">
                <a:solidFill>
                  <a:schemeClr val="tx1"/>
                </a:solidFill>
              </a:rPr>
              <a:t>Modelo de Control Interno</a:t>
            </a:r>
            <a:br>
              <a:rPr lang="es-MX" sz="3200" dirty="0">
                <a:solidFill>
                  <a:schemeClr val="tx1"/>
                </a:solidFill>
              </a:rPr>
            </a:br>
            <a:r>
              <a:rPr lang="es-MX" sz="3200" dirty="0">
                <a:solidFill>
                  <a:schemeClr val="tx1"/>
                </a:solidFill>
              </a:rPr>
              <a:t>Componentes</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42458091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0000" lnSpcReduction="20000"/>
          </a:bodyPr>
          <a:lstStyle/>
          <a:p>
            <a:pPr marL="0" indent="0">
              <a:buNone/>
            </a:pPr>
            <a:endParaRPr lang="es-MX" dirty="0" smtClean="0"/>
          </a:p>
          <a:p>
            <a:pPr marL="0" indent="0" algn="just">
              <a:buNone/>
            </a:pPr>
            <a:r>
              <a:rPr lang="es-MX" sz="3100" dirty="0" smtClean="0"/>
              <a:t>La </a:t>
            </a:r>
            <a:r>
              <a:rPr lang="es-MX" sz="3100" dirty="0"/>
              <a:t>administración pública de cualquier nivel debe promover la </a:t>
            </a:r>
            <a:r>
              <a:rPr lang="es-MX" sz="3100" dirty="0" smtClean="0"/>
              <a:t>consolidación de </a:t>
            </a:r>
            <a:r>
              <a:rPr lang="es-MX" sz="3100" dirty="0"/>
              <a:t>una cultura administrativa sólida y de </a:t>
            </a:r>
            <a:r>
              <a:rPr lang="es-MX" sz="3100" dirty="0" smtClean="0"/>
              <a:t>calidad, </a:t>
            </a:r>
            <a:r>
              <a:rPr lang="es-MX" sz="3100" dirty="0"/>
              <a:t>dirigida al cumplimiento del interés </a:t>
            </a:r>
            <a:r>
              <a:rPr lang="es-MX" sz="3100" dirty="0" smtClean="0"/>
              <a:t>público, a través de las siguientes acciones:</a:t>
            </a:r>
          </a:p>
          <a:p>
            <a:pPr marL="0" indent="0">
              <a:buNone/>
            </a:pPr>
            <a:endParaRPr lang="es-MX" sz="1200" dirty="0" smtClean="0"/>
          </a:p>
          <a:p>
            <a:pPr>
              <a:buFont typeface="Arial" panose="020B0604020202020204" pitchFamily="34" charset="0"/>
              <a:buChar char="•"/>
            </a:pPr>
            <a:r>
              <a:rPr lang="es-MX" sz="2800" b="1" i="1" dirty="0" smtClean="0"/>
              <a:t>Promover </a:t>
            </a:r>
            <a:r>
              <a:rPr lang="es-MX" sz="2800" b="1" i="1" dirty="0"/>
              <a:t>la cultura ética en la gestión </a:t>
            </a:r>
            <a:r>
              <a:rPr lang="es-MX" sz="2800" b="1" i="1" dirty="0" smtClean="0"/>
              <a:t>organizacional</a:t>
            </a:r>
          </a:p>
          <a:p>
            <a:pPr>
              <a:buFontTx/>
              <a:buChar char="-"/>
            </a:pPr>
            <a:endParaRPr lang="es-MX" sz="1400" b="1" i="1" dirty="0" smtClean="0"/>
          </a:p>
          <a:p>
            <a:pPr>
              <a:buFont typeface="Arial" panose="020B0604020202020204" pitchFamily="34" charset="0"/>
              <a:buChar char="•"/>
            </a:pPr>
            <a:r>
              <a:rPr lang="es-MX" sz="2800" b="1" i="1" dirty="0" smtClean="0"/>
              <a:t>Afianzar </a:t>
            </a:r>
            <a:r>
              <a:rPr lang="es-MX" sz="2800" b="1" i="1" dirty="0"/>
              <a:t>una </a:t>
            </a:r>
            <a:r>
              <a:rPr lang="es-MX" sz="2800" b="1" i="1" dirty="0" smtClean="0"/>
              <a:t>política organizacional eficaz</a:t>
            </a:r>
          </a:p>
          <a:p>
            <a:pPr>
              <a:buFont typeface="Arial" panose="020B0604020202020204" pitchFamily="34" charset="0"/>
              <a:buChar char="•"/>
            </a:pPr>
            <a:endParaRPr lang="es-MX" sz="1400" b="1" i="1" dirty="0" smtClean="0"/>
          </a:p>
          <a:p>
            <a:pPr>
              <a:buFont typeface="Arial" panose="020B0604020202020204" pitchFamily="34" charset="0"/>
              <a:buChar char="•"/>
            </a:pPr>
            <a:r>
              <a:rPr lang="es-MX" sz="2800" b="1" i="1" dirty="0" smtClean="0"/>
              <a:t>Diseñar </a:t>
            </a:r>
            <a:r>
              <a:rPr lang="es-MX" sz="2800" b="1" i="1" dirty="0"/>
              <a:t>e implementar un Código de </a:t>
            </a:r>
            <a:r>
              <a:rPr lang="es-MX" sz="2800" b="1" i="1" dirty="0" smtClean="0"/>
              <a:t>Ética</a:t>
            </a:r>
          </a:p>
          <a:p>
            <a:pPr>
              <a:buFont typeface="Arial" panose="020B0604020202020204" pitchFamily="34" charset="0"/>
              <a:buChar char="•"/>
            </a:pPr>
            <a:endParaRPr lang="es-MX" sz="1600" b="1" i="1" dirty="0" smtClean="0"/>
          </a:p>
          <a:p>
            <a:pPr>
              <a:buFont typeface="Arial" panose="020B0604020202020204" pitchFamily="34" charset="0"/>
              <a:buChar char="•"/>
            </a:pPr>
            <a:r>
              <a:rPr lang="es-MX" sz="2800" b="1" i="1" dirty="0" smtClean="0"/>
              <a:t>Crear </a:t>
            </a:r>
            <a:r>
              <a:rPr lang="es-MX" sz="2800" b="1" i="1" dirty="0"/>
              <a:t>un Comité de Ética</a:t>
            </a:r>
          </a:p>
          <a:p>
            <a:pPr marL="0" indent="0">
              <a:buNone/>
            </a:pPr>
            <a:endParaRPr lang="es-MX" dirty="0" smtClean="0"/>
          </a:p>
          <a:p>
            <a:pPr marL="0" indent="0">
              <a:buNone/>
            </a:pPr>
            <a:endParaRPr lang="es-MX" dirty="0"/>
          </a:p>
          <a:p>
            <a:pPr marL="0" indent="0">
              <a:buNone/>
            </a:pP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662740967"/>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3523936"/>
            <a:ext cx="7408333" cy="3334064"/>
          </a:xfrm>
        </p:spPr>
        <p:txBody>
          <a:bodyPr>
            <a:normAutofit/>
          </a:bodyPr>
          <a:lstStyle/>
          <a:p>
            <a:pPr marL="0" indent="0" algn="ctr">
              <a:buNone/>
            </a:pPr>
            <a:r>
              <a:rPr lang="es-MX" b="1" dirty="0" smtClean="0"/>
              <a:t>Administración de Riesgos</a:t>
            </a:r>
          </a:p>
          <a:p>
            <a:pPr marL="0" indent="0" algn="just">
              <a:buNone/>
            </a:pPr>
            <a:r>
              <a:rPr lang="es-MX" sz="2200" dirty="0" smtClean="0"/>
              <a:t>Es </a:t>
            </a:r>
            <a:r>
              <a:rPr lang="es-MX" sz="2200" dirty="0"/>
              <a:t>la parte medular del Control Interno. Es un </a:t>
            </a:r>
            <a:r>
              <a:rPr lang="es-MX" sz="2200" dirty="0" smtClean="0"/>
              <a:t>proceso dinámico </a:t>
            </a:r>
            <a:r>
              <a:rPr lang="es-MX" sz="2200" dirty="0"/>
              <a:t>e </a:t>
            </a:r>
            <a:r>
              <a:rPr lang="es-MX" sz="2200" dirty="0" smtClean="0"/>
              <a:t>interactivo </a:t>
            </a:r>
            <a:r>
              <a:rPr lang="es-MX" sz="2200" dirty="0"/>
              <a:t>que permite identificar, evaluar, priorizar, responder y dar seguimiento </a:t>
            </a:r>
            <a:r>
              <a:rPr lang="es-MX" sz="2200" dirty="0" smtClean="0"/>
              <a:t>a los </a:t>
            </a:r>
            <a:r>
              <a:rPr lang="es-MX" sz="2200" dirty="0"/>
              <a:t>eventos que puedan impactar negativamente </a:t>
            </a:r>
            <a:r>
              <a:rPr lang="es-MX" sz="2200" dirty="0" smtClean="0"/>
              <a:t>en el </a:t>
            </a:r>
            <a:r>
              <a:rPr lang="es-MX" sz="2200" dirty="0"/>
              <a:t>cumplimiento eficaz y eficiente de los objetivos </a:t>
            </a:r>
            <a:r>
              <a:rPr lang="es-MX" sz="2200" dirty="0" smtClean="0"/>
              <a:t>y metas </a:t>
            </a:r>
            <a:r>
              <a:rPr lang="es-MX" sz="2200" dirty="0"/>
              <a:t>institucionales, y establece la base </a:t>
            </a:r>
            <a:r>
              <a:rPr lang="es-MX" sz="2200" dirty="0" smtClean="0"/>
              <a:t>para determinar </a:t>
            </a:r>
            <a:r>
              <a:rPr lang="es-MX" sz="2200" dirty="0"/>
              <a:t>cómo deben gestionarse tales </a:t>
            </a:r>
            <a:r>
              <a:rPr lang="es-MX" sz="2200" dirty="0" smtClean="0"/>
              <a:t>eventos, con </a:t>
            </a:r>
            <a:r>
              <a:rPr lang="es-MX" sz="2200" dirty="0"/>
              <a:t>el fin de prevenir su ocurrencia y minimizar </a:t>
            </a:r>
            <a:r>
              <a:rPr lang="es-MX" sz="2200" dirty="0" smtClean="0"/>
              <a:t>su impacto.</a:t>
            </a:r>
            <a:endParaRPr lang="es-MX" sz="2200" dirty="0"/>
          </a:p>
          <a:p>
            <a:pPr marL="0" indent="0">
              <a:buNone/>
            </a:pPr>
            <a:endParaRPr lang="es-MX" dirty="0"/>
          </a:p>
        </p:txBody>
      </p:sp>
      <p:sp>
        <p:nvSpPr>
          <p:cNvPr id="2" name="1 Título"/>
          <p:cNvSpPr>
            <a:spLocks noGrp="1"/>
          </p:cNvSpPr>
          <p:nvPr>
            <p:ph type="title"/>
          </p:nvPr>
        </p:nvSpPr>
        <p:spPr>
          <a:xfrm>
            <a:off x="611560" y="2276872"/>
            <a:ext cx="8229600" cy="1252728"/>
          </a:xfrm>
        </p:spPr>
        <p:txBody>
          <a:bodyPr>
            <a:normAutofit/>
          </a:bodyPr>
          <a:lstStyle/>
          <a:p>
            <a:r>
              <a:rPr lang="es-MX" sz="3200" dirty="0">
                <a:solidFill>
                  <a:schemeClr val="tx1"/>
                </a:solidFill>
              </a:rPr>
              <a:t>Modelo de Control Interno</a:t>
            </a:r>
            <a:br>
              <a:rPr lang="es-MX" sz="3200" dirty="0">
                <a:solidFill>
                  <a:schemeClr val="tx1"/>
                </a:solidFill>
              </a:rPr>
            </a:br>
            <a:r>
              <a:rPr lang="es-MX" sz="3200" dirty="0">
                <a:solidFill>
                  <a:schemeClr val="tx1"/>
                </a:solidFill>
              </a:rPr>
              <a:t>Componentes</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31342729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2675467"/>
            <a:ext cx="7588365" cy="3450696"/>
          </a:xfrm>
        </p:spPr>
        <p:txBody>
          <a:bodyPr>
            <a:normAutofit/>
          </a:bodyPr>
          <a:lstStyle/>
          <a:p>
            <a:pPr marL="0" indent="0" algn="ctr">
              <a:buNone/>
            </a:pPr>
            <a:r>
              <a:rPr lang="es-MX" sz="3200" b="1" dirty="0">
                <a:solidFill>
                  <a:schemeClr val="tx1"/>
                </a:solidFill>
              </a:rPr>
              <a:t>Pasos para la Administración de </a:t>
            </a:r>
            <a:r>
              <a:rPr lang="es-MX" sz="3200" b="1" dirty="0" smtClean="0">
                <a:solidFill>
                  <a:schemeClr val="tx1"/>
                </a:solidFill>
              </a:rPr>
              <a:t>Riesgos:</a:t>
            </a:r>
          </a:p>
          <a:p>
            <a:pPr marL="0" indent="0" algn="ctr">
              <a:buNone/>
            </a:pPr>
            <a:endParaRPr lang="es-MX" b="1" dirty="0"/>
          </a:p>
          <a:p>
            <a:pPr marL="0" indent="0" algn="just">
              <a:buNone/>
            </a:pPr>
            <a:r>
              <a:rPr lang="es-MX" dirty="0" smtClean="0"/>
              <a:t>1. Identificar y </a:t>
            </a:r>
            <a:r>
              <a:rPr lang="es-MX" dirty="0"/>
              <a:t>clasificar </a:t>
            </a:r>
            <a:r>
              <a:rPr lang="es-MX" dirty="0" smtClean="0"/>
              <a:t>los objetivos y metas de la Institución.</a:t>
            </a:r>
          </a:p>
          <a:p>
            <a:pPr marL="0" indent="0" algn="just">
              <a:buNone/>
            </a:pPr>
            <a:r>
              <a:rPr lang="es-MX" dirty="0"/>
              <a:t>2. </a:t>
            </a:r>
            <a:r>
              <a:rPr lang="es-MX" dirty="0" smtClean="0"/>
              <a:t>Identificar y clasificar riesgos.</a:t>
            </a:r>
          </a:p>
          <a:p>
            <a:pPr marL="0" indent="0" algn="just">
              <a:buNone/>
            </a:pPr>
            <a:r>
              <a:rPr lang="es-MX" dirty="0"/>
              <a:t>3. Analizar </a:t>
            </a:r>
            <a:r>
              <a:rPr lang="es-MX" dirty="0" smtClean="0"/>
              <a:t>y evaluar los riesgos y controles existentes.</a:t>
            </a:r>
          </a:p>
          <a:p>
            <a:pPr marL="0" indent="0" algn="just">
              <a:buNone/>
            </a:pPr>
            <a:r>
              <a:rPr lang="es-MX" dirty="0"/>
              <a:t>4. </a:t>
            </a:r>
            <a:r>
              <a:rPr lang="es-MX" dirty="0" smtClean="0"/>
              <a:t>Controlar los riesgos.</a:t>
            </a:r>
            <a:endParaRPr lang="es-MX" dirty="0"/>
          </a:p>
          <a:p>
            <a:pPr marL="0" indent="0">
              <a:buNone/>
            </a:pPr>
            <a:endParaRPr lang="es-MX" dirty="0"/>
          </a:p>
          <a:p>
            <a:pPr marL="0" indent="0">
              <a:buNone/>
            </a:pPr>
            <a:endParaRPr lang="es-MX" dirty="0"/>
          </a:p>
          <a:p>
            <a:pPr marL="0" indent="0">
              <a:buNone/>
            </a:pPr>
            <a:endParaRPr lang="es-MX" dirty="0"/>
          </a:p>
          <a:p>
            <a:pPr marL="0" indent="0">
              <a:buNone/>
            </a:pP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75670973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2492896"/>
            <a:ext cx="7408333" cy="4320480"/>
          </a:xfrm>
        </p:spPr>
        <p:txBody>
          <a:bodyPr>
            <a:normAutofit fontScale="25000" lnSpcReduction="20000"/>
          </a:bodyPr>
          <a:lstStyle/>
          <a:p>
            <a:pPr marL="0" indent="0" algn="just">
              <a:buNone/>
            </a:pPr>
            <a:r>
              <a:rPr lang="es-MX" sz="9600" b="1" dirty="0" smtClean="0"/>
              <a:t>Identificar </a:t>
            </a:r>
            <a:r>
              <a:rPr lang="es-MX" sz="9600" b="1" dirty="0"/>
              <a:t>y clasificar los objetivos y metas </a:t>
            </a:r>
            <a:r>
              <a:rPr lang="es-MX" sz="9600" b="1" dirty="0" smtClean="0"/>
              <a:t>de la Institución</a:t>
            </a:r>
          </a:p>
          <a:p>
            <a:pPr marL="0" indent="0">
              <a:buNone/>
            </a:pPr>
            <a:endParaRPr lang="es-MX" b="1" dirty="0" smtClean="0"/>
          </a:p>
          <a:p>
            <a:pPr marL="0" indent="0" algn="just">
              <a:lnSpc>
                <a:spcPct val="120000"/>
              </a:lnSpc>
              <a:buNone/>
            </a:pPr>
            <a:r>
              <a:rPr lang="es-MX" sz="8800" dirty="0"/>
              <a:t>Lo primero </a:t>
            </a:r>
            <a:r>
              <a:rPr lang="es-MX" sz="8800" dirty="0" smtClean="0"/>
              <a:t>es </a:t>
            </a:r>
            <a:r>
              <a:rPr lang="es-MX" sz="8800" dirty="0"/>
              <a:t>definir con claridad qué objetivos y </a:t>
            </a:r>
            <a:r>
              <a:rPr lang="es-MX" sz="8800" dirty="0" smtClean="0"/>
              <a:t>metas persigue </a:t>
            </a:r>
            <a:r>
              <a:rPr lang="es-MX" sz="8800" dirty="0"/>
              <a:t>las </a:t>
            </a:r>
            <a:r>
              <a:rPr lang="es-MX" sz="8800" dirty="0" smtClean="0"/>
              <a:t>organización.  Los </a:t>
            </a:r>
            <a:r>
              <a:rPr lang="es-MX" sz="8800" dirty="0"/>
              <a:t>Titulares </a:t>
            </a:r>
            <a:r>
              <a:rPr lang="es-MX" sz="8800" dirty="0" smtClean="0"/>
              <a:t>deben </a:t>
            </a:r>
            <a:r>
              <a:rPr lang="es-MX" sz="8800" dirty="0"/>
              <a:t>de llevar a cabo </a:t>
            </a:r>
            <a:r>
              <a:rPr lang="es-MX" sz="8800" dirty="0" smtClean="0"/>
              <a:t>la planeación </a:t>
            </a:r>
            <a:r>
              <a:rPr lang="es-MX" sz="8800" dirty="0"/>
              <a:t>estratégica que asegure que la misión, visión, objetivos, estrategias, líneas </a:t>
            </a:r>
            <a:r>
              <a:rPr lang="es-MX" sz="8800" dirty="0" smtClean="0"/>
              <a:t>de acción</a:t>
            </a:r>
            <a:r>
              <a:rPr lang="es-MX" sz="8800" dirty="0"/>
              <a:t>, metas e indicadores estén alineados a los objetivos y metas del Plan Estatal </a:t>
            </a:r>
            <a:r>
              <a:rPr lang="es-MX" sz="8800" dirty="0" smtClean="0"/>
              <a:t>de Desarrollo</a:t>
            </a:r>
            <a:r>
              <a:rPr lang="es-MX" sz="8800" dirty="0"/>
              <a:t>, </a:t>
            </a:r>
            <a:r>
              <a:rPr lang="es-MX" sz="8800" dirty="0" smtClean="0"/>
              <a:t>a los Programas </a:t>
            </a:r>
            <a:r>
              <a:rPr lang="es-MX" sz="8800" dirty="0"/>
              <a:t>Estatales, Sectoriales y Especiales</a:t>
            </a:r>
            <a:r>
              <a:rPr lang="es-MX" sz="8800" dirty="0" smtClean="0"/>
              <a:t>.</a:t>
            </a:r>
            <a:endParaRPr lang="es-MX" sz="8800" dirty="0"/>
          </a:p>
          <a:p>
            <a:pPr marL="0" indent="0" algn="just">
              <a:lnSpc>
                <a:spcPct val="120000"/>
              </a:lnSpc>
              <a:buNone/>
            </a:pPr>
            <a:r>
              <a:rPr lang="es-MX" sz="8800" dirty="0" smtClean="0"/>
              <a:t>Los </a:t>
            </a:r>
            <a:r>
              <a:rPr lang="es-MX" sz="8800" dirty="0"/>
              <a:t>objetivos deben ser </a:t>
            </a:r>
            <a:r>
              <a:rPr lang="es-MX" sz="8800" dirty="0" smtClean="0"/>
              <a:t>medibles, a </a:t>
            </a:r>
            <a:r>
              <a:rPr lang="es-MX" sz="8800" dirty="0"/>
              <a:t>través de indicadores y normas de desempeño para poder cuantificar si se </a:t>
            </a:r>
            <a:r>
              <a:rPr lang="es-MX" sz="8800" dirty="0" smtClean="0"/>
              <a:t>están alcanzando </a:t>
            </a:r>
            <a:r>
              <a:rPr lang="es-MX" sz="8800" dirty="0"/>
              <a:t>los resultados esperados.</a:t>
            </a:r>
          </a:p>
          <a:p>
            <a:pPr marL="0" indent="0">
              <a:lnSpc>
                <a:spcPct val="120000"/>
              </a:lnSpc>
              <a:buNone/>
            </a:pPr>
            <a:endParaRPr lang="es-MX" dirty="0"/>
          </a:p>
        </p:txBody>
      </p:sp>
      <p:sp>
        <p:nvSpPr>
          <p:cNvPr id="2" name="1 Título"/>
          <p:cNvSpPr>
            <a:spLocks noGrp="1"/>
          </p:cNvSpPr>
          <p:nvPr>
            <p:ph type="title"/>
          </p:nvPr>
        </p:nvSpPr>
        <p:spPr>
          <a:xfrm>
            <a:off x="539552" y="1484784"/>
            <a:ext cx="8147248" cy="792088"/>
          </a:xfrm>
        </p:spPr>
        <p:txBody>
          <a:bodyPr>
            <a:normAutofit fontScale="90000"/>
          </a:bodyPr>
          <a:lstStyle/>
          <a:p>
            <a:r>
              <a:rPr lang="es-MX" b="1" dirty="0" smtClean="0"/>
              <a:t/>
            </a:r>
            <a:br>
              <a:rPr lang="es-MX" b="1" dirty="0" smtClean="0"/>
            </a:br>
            <a:r>
              <a:rPr lang="es-MX" sz="3600" b="1" dirty="0" smtClean="0">
                <a:solidFill>
                  <a:schemeClr val="tx1"/>
                </a:solidFill>
              </a:rPr>
              <a:t>Pasos </a:t>
            </a:r>
            <a:r>
              <a:rPr lang="es-MX" sz="3600" b="1" dirty="0">
                <a:solidFill>
                  <a:schemeClr val="tx1"/>
                </a:solidFill>
              </a:rPr>
              <a:t>para la Administración </a:t>
            </a:r>
            <a:r>
              <a:rPr lang="es-MX" sz="3600" b="1" dirty="0" smtClean="0">
                <a:solidFill>
                  <a:schemeClr val="tx1"/>
                </a:solidFill>
              </a:rPr>
              <a:t>de </a:t>
            </a:r>
            <a:r>
              <a:rPr lang="es-MX" sz="3600" b="1" dirty="0">
                <a:solidFill>
                  <a:schemeClr val="tx1"/>
                </a:solidFill>
              </a:rPr>
              <a:t>Riesgos:</a:t>
            </a:r>
            <a:br>
              <a:rPr lang="es-MX" sz="3600" b="1" dirty="0">
                <a:solidFill>
                  <a:schemeClr val="tx1"/>
                </a:solidFill>
              </a:rPr>
            </a:br>
            <a:endParaRPr lang="es-MX" sz="36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65947905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3180109"/>
            <a:ext cx="7408333" cy="3705275"/>
          </a:xfrm>
        </p:spPr>
        <p:txBody>
          <a:bodyPr>
            <a:normAutofit fontScale="77500" lnSpcReduction="20000"/>
          </a:bodyPr>
          <a:lstStyle/>
          <a:p>
            <a:pPr marL="0" indent="0">
              <a:buNone/>
            </a:pPr>
            <a:r>
              <a:rPr lang="es-MX" sz="3100" b="1" dirty="0" smtClean="0"/>
              <a:t>2. Identificación y clasificación de los riesgos</a:t>
            </a:r>
          </a:p>
          <a:p>
            <a:pPr algn="just">
              <a:lnSpc>
                <a:spcPct val="120000"/>
              </a:lnSpc>
            </a:pPr>
            <a:r>
              <a:rPr lang="es-MX" sz="2600" dirty="0" smtClean="0"/>
              <a:t>Ya determinados con precisión cuáles son los objetivos, el siguiente paso es identificar los riesgos. Estos se definen como la posibilidad de que un evento pueda ocurrir y afecte negativamente en el logro de los objetivos y metas. </a:t>
            </a:r>
          </a:p>
          <a:p>
            <a:pPr algn="just">
              <a:lnSpc>
                <a:spcPct val="120000"/>
              </a:lnSpc>
            </a:pPr>
            <a:r>
              <a:rPr lang="es-MX" sz="2600" dirty="0" smtClean="0"/>
              <a:t>En otros términos, un riesgo es un evento adverso e incierto (externo o interno), que tiene un impacto contrario a los propósitos de la organización. Por lo tanto, es recomendable realizar la identificación de riesgos tantas veces como objetivos generales y particulares tenga la dependencia</a:t>
            </a:r>
          </a:p>
          <a:p>
            <a:endParaRPr lang="es-MX" dirty="0"/>
          </a:p>
        </p:txBody>
      </p:sp>
      <p:sp>
        <p:nvSpPr>
          <p:cNvPr id="2" name="1 Título"/>
          <p:cNvSpPr>
            <a:spLocks noGrp="1"/>
          </p:cNvSpPr>
          <p:nvPr>
            <p:ph type="title"/>
          </p:nvPr>
        </p:nvSpPr>
        <p:spPr>
          <a:xfrm>
            <a:off x="434785" y="1988840"/>
            <a:ext cx="8229600" cy="1252728"/>
          </a:xfrm>
        </p:spPr>
        <p:txBody>
          <a:bodyPr>
            <a:normAutofit fontScale="90000"/>
          </a:bodyPr>
          <a:lstStyle/>
          <a:p>
            <a:r>
              <a:rPr lang="es-MX" dirty="0" smtClean="0"/>
              <a:t/>
            </a:r>
            <a:br>
              <a:rPr lang="es-MX" dirty="0" smtClean="0"/>
            </a:br>
            <a:r>
              <a:rPr lang="es-MX" sz="3600" b="1" dirty="0">
                <a:solidFill>
                  <a:schemeClr val="tx1"/>
                </a:solidFill>
              </a:rPr>
              <a:t>Pasos para la Administración </a:t>
            </a:r>
            <a:r>
              <a:rPr lang="es-MX" sz="3600" b="1" dirty="0" smtClean="0">
                <a:solidFill>
                  <a:schemeClr val="tx1"/>
                </a:solidFill>
              </a:rPr>
              <a:t>de </a:t>
            </a:r>
            <a:r>
              <a:rPr lang="es-MX" sz="3600" b="1" dirty="0">
                <a:solidFill>
                  <a:schemeClr val="tx1"/>
                </a:solidFill>
              </a:rPr>
              <a:t>Riesgos:</a:t>
            </a:r>
            <a:r>
              <a:rPr lang="es-MX" sz="3600" dirty="0" smtClean="0">
                <a:solidFill>
                  <a:schemeClr val="tx1"/>
                </a:solidFill>
              </a:rPr>
              <a:t/>
            </a:r>
            <a:br>
              <a:rPr lang="es-MX" sz="3600" dirty="0" smtClean="0">
                <a:solidFill>
                  <a:schemeClr val="tx1"/>
                </a:solidFill>
              </a:rPr>
            </a:br>
            <a:endParaRPr lang="es-MX" sz="36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64039929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3356992"/>
            <a:ext cx="7408333" cy="2946640"/>
          </a:xfrm>
        </p:spPr>
        <p:txBody>
          <a:bodyPr/>
          <a:lstStyle/>
          <a:p>
            <a:pPr marL="0" indent="0" algn="just">
              <a:buNone/>
            </a:pPr>
            <a:r>
              <a:rPr lang="es-MX" sz="2200" dirty="0" smtClean="0"/>
              <a:t>La </a:t>
            </a:r>
            <a:r>
              <a:rPr lang="es-MX" sz="2200" dirty="0"/>
              <a:t>significancia de los riesgos varía en función de su probabilidad de ocurrencia y del tipo de repercusiones para la organización. No es posible eliminar por completo los riesgos porque existen muchos factores incalculables. No obstante, es necesario prestar atención a los riesgos de corrupción, abusos, fraudes, despilfarro, entre otros.</a:t>
            </a:r>
          </a:p>
          <a:p>
            <a:pPr marL="0" indent="0">
              <a:buNone/>
            </a:pPr>
            <a:endParaRPr lang="es-MX" sz="2200" dirty="0"/>
          </a:p>
        </p:txBody>
      </p:sp>
      <p:sp>
        <p:nvSpPr>
          <p:cNvPr id="3" name="2 Título"/>
          <p:cNvSpPr>
            <a:spLocks noGrp="1"/>
          </p:cNvSpPr>
          <p:nvPr>
            <p:ph type="title"/>
          </p:nvPr>
        </p:nvSpPr>
        <p:spPr>
          <a:xfrm>
            <a:off x="457200" y="2176272"/>
            <a:ext cx="8229600" cy="1252728"/>
          </a:xfrm>
        </p:spPr>
        <p:txBody>
          <a:bodyPr>
            <a:normAutofit fontScale="90000"/>
          </a:bodyPr>
          <a:lstStyle/>
          <a:p>
            <a:r>
              <a:rPr lang="es-MX" sz="4000" b="1" dirty="0">
                <a:solidFill>
                  <a:schemeClr val="tx1"/>
                </a:solidFill>
              </a:rPr>
              <a:t>Pasos para la Administración </a:t>
            </a:r>
            <a:r>
              <a:rPr lang="es-MX" sz="4000" b="1" dirty="0" smtClean="0">
                <a:solidFill>
                  <a:schemeClr val="tx1"/>
                </a:solidFill>
              </a:rPr>
              <a:t>de Riesgos:</a:t>
            </a:r>
            <a:endParaRPr lang="es-MX"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858567655"/>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3362680"/>
            <a:ext cx="7408333" cy="3450696"/>
          </a:xfrm>
        </p:spPr>
        <p:txBody>
          <a:bodyPr>
            <a:normAutofit/>
          </a:bodyPr>
          <a:lstStyle/>
          <a:p>
            <a:pPr marL="0" indent="0" algn="just">
              <a:buNone/>
            </a:pPr>
            <a:r>
              <a:rPr lang="es-MX" sz="2200" dirty="0"/>
              <a:t>Identificar riesgos implica seguir un proceso sistemático. Es recomendable comenzar seleccionando un proceso o actividad objeto de análisis. </a:t>
            </a:r>
            <a:endParaRPr lang="es-MX" sz="2200" dirty="0" smtClean="0"/>
          </a:p>
          <a:p>
            <a:pPr marL="0" indent="0" algn="just">
              <a:buNone/>
            </a:pPr>
            <a:r>
              <a:rPr lang="es-MX" sz="2200" dirty="0" smtClean="0"/>
              <a:t>Posteriormente</a:t>
            </a:r>
            <a:r>
              <a:rPr lang="es-MX" sz="2200" dirty="0"/>
              <a:t>, se deben examinar y elegir los riesgos internos y externos que tienen un impacto directo e indirecto en el </a:t>
            </a:r>
            <a:r>
              <a:rPr lang="es-MX" sz="2200" dirty="0" smtClean="0"/>
              <a:t>proceso. </a:t>
            </a:r>
            <a:r>
              <a:rPr lang="es-MX" sz="2200" dirty="0"/>
              <a:t>A continuación, hay que seleccionar cada uno de los riesgos en orden de importancia, describirlos con precisión y enunciar sus causas y </a:t>
            </a:r>
            <a:r>
              <a:rPr lang="es-MX" sz="2200" dirty="0" smtClean="0"/>
              <a:t>consecuencias.</a:t>
            </a:r>
            <a:endParaRPr lang="es-MX" sz="2200" dirty="0"/>
          </a:p>
          <a:p>
            <a:pPr marL="0" indent="0">
              <a:buNone/>
            </a:pPr>
            <a:endParaRPr lang="es-MX" dirty="0"/>
          </a:p>
        </p:txBody>
      </p:sp>
      <p:sp>
        <p:nvSpPr>
          <p:cNvPr id="3" name="2 Título"/>
          <p:cNvSpPr>
            <a:spLocks noGrp="1"/>
          </p:cNvSpPr>
          <p:nvPr>
            <p:ph type="title"/>
          </p:nvPr>
        </p:nvSpPr>
        <p:spPr>
          <a:xfrm>
            <a:off x="457200" y="2348880"/>
            <a:ext cx="8229600" cy="864096"/>
          </a:xfrm>
        </p:spPr>
        <p:txBody>
          <a:bodyPr>
            <a:normAutofit/>
          </a:bodyPr>
          <a:lstStyle/>
          <a:p>
            <a:r>
              <a:rPr lang="es-MX" sz="3200" b="1" dirty="0">
                <a:solidFill>
                  <a:schemeClr val="tx1"/>
                </a:solidFill>
              </a:rPr>
              <a:t>Pasos para la Administración </a:t>
            </a:r>
            <a:r>
              <a:rPr lang="es-MX" sz="3200" b="1" dirty="0" smtClean="0">
                <a:solidFill>
                  <a:schemeClr val="tx1"/>
                </a:solidFill>
              </a:rPr>
              <a:t>de Riesgos:</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606247828"/>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5" y="2060848"/>
            <a:ext cx="8280920" cy="4680520"/>
          </a:xfrm>
        </p:spPr>
        <p:txBody>
          <a:bodyPr/>
          <a:lstStyle/>
          <a:p>
            <a:pPr marL="0" indent="0" algn="just">
              <a:buNone/>
            </a:pPr>
            <a:r>
              <a:rPr lang="es-MX" b="1" dirty="0" smtClean="0"/>
              <a:t>a) Selección y Examen </a:t>
            </a:r>
            <a:r>
              <a:rPr lang="es-MX" sz="2200" dirty="0" smtClean="0"/>
              <a:t>de procesos o actividades para identificar riesgos internos </a:t>
            </a:r>
            <a:r>
              <a:rPr lang="es-MX" sz="2200" dirty="0"/>
              <a:t>y externos </a:t>
            </a:r>
            <a:r>
              <a:rPr lang="es-MX" sz="2200" dirty="0" smtClean="0"/>
              <a:t>con impacto </a:t>
            </a:r>
            <a:r>
              <a:rPr lang="es-MX" sz="2200" dirty="0"/>
              <a:t>directo e indirecto en </a:t>
            </a:r>
            <a:r>
              <a:rPr lang="es-MX" sz="2200" dirty="0" smtClean="0"/>
              <a:t>la operación:</a:t>
            </a:r>
          </a:p>
          <a:p>
            <a:pPr marL="0" indent="0">
              <a:buNone/>
            </a:pPr>
            <a:endParaRPr lang="es-MX" dirty="0" smtClean="0"/>
          </a:p>
          <a:p>
            <a:pPr marL="0" indent="0">
              <a:buNone/>
            </a:pPr>
            <a:endParaRPr lang="es-MX" dirty="0" smtClean="0"/>
          </a:p>
          <a:p>
            <a:pPr marL="0" indent="0">
              <a:buNone/>
            </a:pPr>
            <a:endParaRPr lang="es-MX" dirty="0"/>
          </a:p>
        </p:txBody>
      </p:sp>
      <p:sp>
        <p:nvSpPr>
          <p:cNvPr id="3" name="2 Título"/>
          <p:cNvSpPr>
            <a:spLocks noGrp="1"/>
          </p:cNvSpPr>
          <p:nvPr>
            <p:ph type="title"/>
          </p:nvPr>
        </p:nvSpPr>
        <p:spPr>
          <a:xfrm>
            <a:off x="457200" y="1168160"/>
            <a:ext cx="8229600" cy="1252728"/>
          </a:xfrm>
        </p:spPr>
        <p:txBody>
          <a:bodyPr>
            <a:normAutofit/>
          </a:bodyPr>
          <a:lstStyle/>
          <a:p>
            <a:r>
              <a:rPr lang="es-MX" sz="3600" b="1" dirty="0">
                <a:solidFill>
                  <a:schemeClr val="tx1"/>
                </a:solidFill>
              </a:rPr>
              <a:t>Pasos para la Administración </a:t>
            </a:r>
            <a:r>
              <a:rPr lang="es-MX" sz="3600" b="1" dirty="0" smtClean="0">
                <a:solidFill>
                  <a:schemeClr val="tx1"/>
                </a:solidFill>
              </a:rPr>
              <a:t>de </a:t>
            </a:r>
            <a:r>
              <a:rPr lang="es-MX" sz="3600" b="1" dirty="0">
                <a:solidFill>
                  <a:schemeClr val="tx1"/>
                </a:solidFill>
              </a:rPr>
              <a:t>Riesgos:</a:t>
            </a:r>
            <a:endParaRPr lang="es-MX" sz="3600" dirty="0">
              <a:solidFill>
                <a:schemeClr val="tx1"/>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500546872"/>
              </p:ext>
            </p:extLst>
          </p:nvPr>
        </p:nvGraphicFramePr>
        <p:xfrm>
          <a:off x="395536" y="3140968"/>
          <a:ext cx="8424936" cy="3703320"/>
        </p:xfrm>
        <a:graphic>
          <a:graphicData uri="http://schemas.openxmlformats.org/drawingml/2006/table">
            <a:tbl>
              <a:tblPr firstRow="1" firstCol="1" bandRow="1">
                <a:tableStyleId>{5C22544A-7EE6-4342-B048-85BDC9FD1C3A}</a:tableStyleId>
              </a:tblPr>
              <a:tblGrid>
                <a:gridCol w="4180433"/>
                <a:gridCol w="4244503"/>
              </a:tblGrid>
              <a:tr h="183212">
                <a:tc>
                  <a:txBody>
                    <a:bodyPr/>
                    <a:lstStyle/>
                    <a:p>
                      <a:pPr algn="ctr">
                        <a:lnSpc>
                          <a:spcPct val="115000"/>
                        </a:lnSpc>
                        <a:spcAft>
                          <a:spcPts val="0"/>
                        </a:spcAft>
                      </a:pPr>
                      <a:r>
                        <a:rPr lang="es-MX" sz="2000" dirty="0">
                          <a:effectLst/>
                        </a:rPr>
                        <a:t>Riesgos internos</a:t>
                      </a:r>
                      <a:endParaRPr lang="es-MX" sz="2000" dirty="0">
                        <a:effectLst/>
                        <a:latin typeface="Arial"/>
                        <a:ea typeface="Calibri"/>
                        <a:cs typeface="Times New Roman"/>
                      </a:endParaRPr>
                    </a:p>
                  </a:txBody>
                  <a:tcPr marL="68580" marR="68580" marT="0" marB="0" anchor="ctr"/>
                </a:tc>
                <a:tc>
                  <a:txBody>
                    <a:bodyPr/>
                    <a:lstStyle/>
                    <a:p>
                      <a:pPr algn="ctr">
                        <a:lnSpc>
                          <a:spcPct val="115000"/>
                        </a:lnSpc>
                        <a:spcAft>
                          <a:spcPts val="0"/>
                        </a:spcAft>
                      </a:pPr>
                      <a:r>
                        <a:rPr lang="es-MX" sz="2000" dirty="0">
                          <a:effectLst/>
                        </a:rPr>
                        <a:t>Riesgo externos</a:t>
                      </a:r>
                      <a:endParaRPr lang="es-MX" sz="2000" dirty="0">
                        <a:effectLst/>
                        <a:latin typeface="Arial"/>
                        <a:ea typeface="Calibri"/>
                        <a:cs typeface="Times New Roman"/>
                      </a:endParaRPr>
                    </a:p>
                  </a:txBody>
                  <a:tcPr marL="68580" marR="68580" marT="0" marB="0" anchor="ctr"/>
                </a:tc>
              </a:tr>
              <a:tr h="2086147">
                <a:tc>
                  <a:txBody>
                    <a:bodyPr/>
                    <a:lstStyle/>
                    <a:p>
                      <a:pPr marL="342900" lvl="0" indent="-342900" algn="just">
                        <a:spcAft>
                          <a:spcPts val="0"/>
                        </a:spcAft>
                        <a:buFont typeface="Symbol"/>
                        <a:buChar char=""/>
                      </a:pPr>
                      <a:r>
                        <a:rPr lang="es-MX" sz="2000" dirty="0" smtClean="0">
                          <a:effectLst/>
                        </a:rPr>
                        <a:t>Problemas </a:t>
                      </a:r>
                      <a:r>
                        <a:rPr lang="es-MX" sz="2000" dirty="0">
                          <a:effectLst/>
                        </a:rPr>
                        <a:t>con las aptitudes y actitudes (comportamiento) del personal </a:t>
                      </a:r>
                    </a:p>
                    <a:p>
                      <a:pPr marL="342900" lvl="0" indent="-342900" algn="just">
                        <a:lnSpc>
                          <a:spcPct val="115000"/>
                        </a:lnSpc>
                        <a:spcAft>
                          <a:spcPts val="0"/>
                        </a:spcAft>
                        <a:buFont typeface="Symbol"/>
                        <a:buChar char=""/>
                      </a:pPr>
                      <a:r>
                        <a:rPr lang="es-MX" sz="2000" dirty="0" smtClean="0">
                          <a:effectLst/>
                        </a:rPr>
                        <a:t>Falta </a:t>
                      </a:r>
                      <a:r>
                        <a:rPr lang="es-MX" sz="2000" dirty="0">
                          <a:effectLst/>
                        </a:rPr>
                        <a:t>de supervisión del personal</a:t>
                      </a:r>
                    </a:p>
                    <a:p>
                      <a:pPr marL="342900" lvl="0" indent="-342900" algn="just">
                        <a:lnSpc>
                          <a:spcPct val="115000"/>
                        </a:lnSpc>
                        <a:spcAft>
                          <a:spcPts val="0"/>
                        </a:spcAft>
                        <a:buFont typeface="Symbol"/>
                        <a:buChar char=""/>
                      </a:pPr>
                      <a:r>
                        <a:rPr lang="es-MX" sz="2000" dirty="0">
                          <a:effectLst/>
                        </a:rPr>
                        <a:t>Procedimientos desactualizados</a:t>
                      </a:r>
                    </a:p>
                    <a:p>
                      <a:pPr marL="342900" lvl="0" indent="-342900" algn="just">
                        <a:lnSpc>
                          <a:spcPct val="115000"/>
                        </a:lnSpc>
                        <a:spcAft>
                          <a:spcPts val="0"/>
                        </a:spcAft>
                        <a:buFont typeface="Symbol"/>
                        <a:buChar char=""/>
                      </a:pPr>
                      <a:r>
                        <a:rPr lang="es-ES_tradnl" sz="2000" dirty="0">
                          <a:effectLst/>
                        </a:rPr>
                        <a:t>Políticas inadecuadas</a:t>
                      </a:r>
                      <a:endParaRPr lang="es-MX" sz="2000" dirty="0">
                        <a:effectLst/>
                      </a:endParaRPr>
                    </a:p>
                    <a:p>
                      <a:pPr marL="342900" lvl="0" indent="-342900" algn="just">
                        <a:lnSpc>
                          <a:spcPct val="115000"/>
                        </a:lnSpc>
                        <a:spcAft>
                          <a:spcPts val="0"/>
                        </a:spcAft>
                        <a:buFont typeface="Symbol"/>
                        <a:buChar char=""/>
                      </a:pPr>
                      <a:r>
                        <a:rPr lang="es-MX" sz="2000" dirty="0">
                          <a:effectLst/>
                        </a:rPr>
                        <a:t>Falta de capacitación del personal</a:t>
                      </a:r>
                    </a:p>
                    <a:p>
                      <a:pPr marL="342900" lvl="0" indent="-342900" algn="just">
                        <a:lnSpc>
                          <a:spcPct val="115000"/>
                        </a:lnSpc>
                        <a:spcAft>
                          <a:spcPts val="0"/>
                        </a:spcAft>
                        <a:buFont typeface="Symbol"/>
                        <a:buChar char=""/>
                      </a:pPr>
                      <a:r>
                        <a:rPr lang="es-MX" sz="2000" dirty="0">
                          <a:effectLst/>
                        </a:rPr>
                        <a:t>Falta de planeación de las actividades</a:t>
                      </a:r>
                      <a:endParaRPr lang="es-MX" sz="2000" dirty="0">
                        <a:effectLst/>
                        <a:latin typeface="Arial"/>
                        <a:ea typeface="Calibri"/>
                        <a:cs typeface="Times New Roman"/>
                      </a:endParaRPr>
                    </a:p>
                  </a:txBody>
                  <a:tcPr marL="68580" marR="68580" marT="0" marB="0" anchor="ctr"/>
                </a:tc>
                <a:tc>
                  <a:txBody>
                    <a:bodyPr/>
                    <a:lstStyle/>
                    <a:p>
                      <a:pPr marL="342900" lvl="0" indent="-342900" algn="just">
                        <a:spcAft>
                          <a:spcPts val="0"/>
                        </a:spcAft>
                        <a:buFont typeface="Symbol"/>
                        <a:buChar char=""/>
                      </a:pPr>
                      <a:endParaRPr lang="es-MX" sz="2000" dirty="0" smtClean="0">
                        <a:effectLst/>
                      </a:endParaRPr>
                    </a:p>
                    <a:p>
                      <a:pPr marL="342900" lvl="0" indent="-342900" algn="just">
                        <a:spcAft>
                          <a:spcPts val="0"/>
                        </a:spcAft>
                        <a:buFont typeface="Symbol"/>
                        <a:buChar char=""/>
                      </a:pPr>
                      <a:r>
                        <a:rPr lang="es-MX" sz="2000" dirty="0" smtClean="0">
                          <a:effectLst/>
                        </a:rPr>
                        <a:t>Normativ</a:t>
                      </a:r>
                      <a:r>
                        <a:rPr lang="es-MX" sz="2000" baseline="0" dirty="0" smtClean="0">
                          <a:effectLst/>
                        </a:rPr>
                        <a:t>idad que afecta directa o indirectamente a la dependencia</a:t>
                      </a:r>
                      <a:endParaRPr lang="es-MX" sz="2000" dirty="0" smtClean="0">
                        <a:effectLst/>
                      </a:endParaRPr>
                    </a:p>
                    <a:p>
                      <a:pPr marL="342900" lvl="0" indent="-342900" algn="just">
                        <a:spcAft>
                          <a:spcPts val="0"/>
                        </a:spcAft>
                        <a:buFont typeface="Symbol"/>
                        <a:buChar char=""/>
                      </a:pPr>
                      <a:r>
                        <a:rPr lang="es-MX" sz="2000" dirty="0" smtClean="0">
                          <a:effectLst/>
                        </a:rPr>
                        <a:t>Retrasos </a:t>
                      </a:r>
                      <a:r>
                        <a:rPr lang="es-MX" sz="2000" dirty="0">
                          <a:effectLst/>
                        </a:rPr>
                        <a:t>en la recepción de recursos </a:t>
                      </a:r>
                    </a:p>
                    <a:p>
                      <a:pPr marL="342900" lvl="0" indent="-342900" algn="just">
                        <a:spcAft>
                          <a:spcPts val="0"/>
                        </a:spcAft>
                        <a:buFont typeface="Symbol"/>
                        <a:buChar char=""/>
                      </a:pPr>
                      <a:r>
                        <a:rPr lang="es-MX" sz="2000" dirty="0">
                          <a:effectLst/>
                        </a:rPr>
                        <a:t>Entorno político</a:t>
                      </a:r>
                    </a:p>
                    <a:p>
                      <a:pPr marL="342900" lvl="0" indent="-342900" algn="just">
                        <a:spcAft>
                          <a:spcPts val="0"/>
                        </a:spcAft>
                        <a:buFont typeface="Symbol"/>
                        <a:buChar char=""/>
                      </a:pPr>
                      <a:r>
                        <a:rPr lang="es-MX" sz="2000" dirty="0">
                          <a:effectLst/>
                        </a:rPr>
                        <a:t>Incumplimiento por parte de los contratistas</a:t>
                      </a:r>
                    </a:p>
                    <a:p>
                      <a:pPr marL="342900" lvl="0" indent="-342900" algn="just">
                        <a:spcAft>
                          <a:spcPts val="145"/>
                        </a:spcAft>
                        <a:buFont typeface="Symbol"/>
                        <a:buChar char=""/>
                      </a:pPr>
                      <a:r>
                        <a:rPr lang="es-MX" sz="2000" dirty="0" smtClean="0">
                          <a:effectLst/>
                        </a:rPr>
                        <a:t>Nueva tecnología que </a:t>
                      </a:r>
                      <a:r>
                        <a:rPr lang="es-MX" sz="2000" dirty="0">
                          <a:effectLst/>
                        </a:rPr>
                        <a:t>en caso de no adoptarse, </a:t>
                      </a:r>
                      <a:r>
                        <a:rPr lang="es-MX" sz="2000" dirty="0" smtClean="0">
                          <a:effectLst/>
                        </a:rPr>
                        <a:t>provocaría </a:t>
                      </a:r>
                      <a:r>
                        <a:rPr lang="es-MX" sz="2000" dirty="0">
                          <a:effectLst/>
                        </a:rPr>
                        <a:t>obsolescencia organizacional </a:t>
                      </a:r>
                      <a:r>
                        <a:rPr lang="es-MX" sz="2000" dirty="0" smtClean="0">
                          <a:effectLst/>
                        </a:rPr>
                        <a:t> </a:t>
                      </a:r>
                      <a:endParaRPr lang="es-MX" sz="2000" dirty="0">
                        <a:effectLst/>
                      </a:endParaRPr>
                    </a:p>
                  </a:txBody>
                  <a:tcPr marL="68580" marR="68580" marT="0" marB="0" anchor="ctr"/>
                </a:tc>
              </a:tr>
            </a:tbl>
          </a:graphicData>
        </a:graphic>
      </p:graphicFrame>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95221960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2316013"/>
            <a:ext cx="8712967" cy="4065315"/>
          </a:xfrm>
        </p:spPr>
        <p:txBody>
          <a:bodyPr/>
          <a:lstStyle/>
          <a:p>
            <a:pPr marL="0" indent="0" algn="just">
              <a:buNone/>
            </a:pPr>
            <a:r>
              <a:rPr lang="es-MX" sz="2200" b="1" dirty="0" smtClean="0"/>
              <a:t>B)</a:t>
            </a:r>
            <a:r>
              <a:rPr lang="es-MX" sz="2200" dirty="0" smtClean="0"/>
              <a:t> seleccionar </a:t>
            </a:r>
            <a:r>
              <a:rPr lang="es-MX" sz="2200" b="1" dirty="0"/>
              <a:t>cada uno </a:t>
            </a:r>
            <a:r>
              <a:rPr lang="es-MX" sz="2200" dirty="0"/>
              <a:t>de los riesgos </a:t>
            </a:r>
            <a:r>
              <a:rPr lang="es-MX" sz="2200" b="1" dirty="0"/>
              <a:t>en orden de </a:t>
            </a:r>
            <a:r>
              <a:rPr lang="es-MX" sz="2200" b="1" dirty="0" smtClean="0"/>
              <a:t>importancia</a:t>
            </a:r>
            <a:r>
              <a:rPr lang="es-MX" sz="2200" dirty="0" smtClean="0"/>
              <a:t>, sus </a:t>
            </a:r>
            <a:r>
              <a:rPr lang="es-MX" sz="2200" b="1" dirty="0" smtClean="0"/>
              <a:t>causas y Consecuencias</a:t>
            </a:r>
            <a:r>
              <a:rPr lang="es-MX" sz="2200" dirty="0" smtClean="0"/>
              <a:t>:</a:t>
            </a:r>
          </a:p>
          <a:p>
            <a:pPr marL="0" indent="0" algn="just">
              <a:buNone/>
            </a:pPr>
            <a:endParaRPr lang="es-MX" dirty="0" smtClean="0"/>
          </a:p>
          <a:p>
            <a:pPr marL="0" indent="0" algn="just">
              <a:buNone/>
            </a:pPr>
            <a:endParaRPr lang="es-MX" dirty="0"/>
          </a:p>
        </p:txBody>
      </p:sp>
      <p:sp>
        <p:nvSpPr>
          <p:cNvPr id="3" name="2 Título"/>
          <p:cNvSpPr>
            <a:spLocks noGrp="1"/>
          </p:cNvSpPr>
          <p:nvPr>
            <p:ph type="title"/>
          </p:nvPr>
        </p:nvSpPr>
        <p:spPr>
          <a:xfrm>
            <a:off x="457200" y="1384184"/>
            <a:ext cx="8229600" cy="1252728"/>
          </a:xfrm>
        </p:spPr>
        <p:txBody>
          <a:bodyPr>
            <a:normAutofit/>
          </a:bodyPr>
          <a:lstStyle/>
          <a:p>
            <a:r>
              <a:rPr lang="es-MX" sz="3200" b="1" dirty="0">
                <a:solidFill>
                  <a:schemeClr val="tx1"/>
                </a:solidFill>
              </a:rPr>
              <a:t>Pasos para la Administración </a:t>
            </a:r>
            <a:r>
              <a:rPr lang="es-MX" sz="3200" b="1" dirty="0" smtClean="0">
                <a:solidFill>
                  <a:schemeClr val="tx1"/>
                </a:solidFill>
              </a:rPr>
              <a:t>de </a:t>
            </a:r>
            <a:r>
              <a:rPr lang="es-MX" sz="3200" b="1" dirty="0">
                <a:solidFill>
                  <a:schemeClr val="tx1"/>
                </a:solidFill>
              </a:rPr>
              <a:t>Riesgos:</a:t>
            </a:r>
            <a:endParaRPr lang="es-MX" sz="3200" dirty="0">
              <a:solidFill>
                <a:schemeClr val="tx1"/>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115095566"/>
              </p:ext>
            </p:extLst>
          </p:nvPr>
        </p:nvGraphicFramePr>
        <p:xfrm>
          <a:off x="395536" y="3068959"/>
          <a:ext cx="8496944" cy="3766959"/>
        </p:xfrm>
        <a:graphic>
          <a:graphicData uri="http://schemas.openxmlformats.org/drawingml/2006/table">
            <a:tbl>
              <a:tblPr firstRow="1" firstCol="1" bandRow="1">
                <a:tableStyleId>{5C22544A-7EE6-4342-B048-85BDC9FD1C3A}</a:tableStyleId>
              </a:tblPr>
              <a:tblGrid>
                <a:gridCol w="1728192"/>
                <a:gridCol w="1512168"/>
                <a:gridCol w="1440160"/>
                <a:gridCol w="1512168"/>
                <a:gridCol w="2304256"/>
              </a:tblGrid>
              <a:tr h="288032">
                <a:tc gridSpan="5">
                  <a:txBody>
                    <a:bodyPr/>
                    <a:lstStyle/>
                    <a:p>
                      <a:pPr algn="ctr">
                        <a:lnSpc>
                          <a:spcPct val="115000"/>
                        </a:lnSpc>
                        <a:spcAft>
                          <a:spcPts val="0"/>
                        </a:spcAft>
                      </a:pPr>
                      <a:r>
                        <a:rPr lang="es-MX" sz="2000" dirty="0" smtClean="0">
                          <a:effectLst/>
                        </a:rPr>
                        <a:t>Proceso </a:t>
                      </a:r>
                      <a:r>
                        <a:rPr lang="es-MX" sz="2000" dirty="0">
                          <a:effectLst/>
                        </a:rPr>
                        <a:t>o actividad para el cual se realiza la identificación  de riesgos</a:t>
                      </a:r>
                      <a:endParaRPr lang="es-MX" sz="2000" dirty="0">
                        <a:effectLst/>
                        <a:latin typeface="Arial"/>
                        <a:ea typeface="Calibri"/>
                        <a:cs typeface="Times New Roman"/>
                      </a:endParaRPr>
                    </a:p>
                  </a:txBody>
                  <a:tcPr marL="43847" marR="43847"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56602">
                <a:tc>
                  <a:txBody>
                    <a:bodyPr/>
                    <a:lstStyle/>
                    <a:p>
                      <a:pPr algn="ctr">
                        <a:lnSpc>
                          <a:spcPct val="115000"/>
                        </a:lnSpc>
                        <a:spcAft>
                          <a:spcPts val="0"/>
                        </a:spcAft>
                      </a:pPr>
                      <a:r>
                        <a:rPr lang="es-MX" sz="2000" dirty="0">
                          <a:effectLst/>
                        </a:rPr>
                        <a:t>Objetivo del proceso</a:t>
                      </a:r>
                      <a:endParaRPr lang="es-MX" sz="2000" dirty="0">
                        <a:effectLst/>
                        <a:latin typeface="Arial"/>
                        <a:ea typeface="Calibri"/>
                        <a:cs typeface="Times New Roman"/>
                      </a:endParaRPr>
                    </a:p>
                  </a:txBody>
                  <a:tcPr marL="43847" marR="43847" marT="0" marB="0" anchor="ctr"/>
                </a:tc>
                <a:tc>
                  <a:txBody>
                    <a:bodyPr/>
                    <a:lstStyle/>
                    <a:p>
                      <a:pPr algn="ctr">
                        <a:lnSpc>
                          <a:spcPct val="115000"/>
                        </a:lnSpc>
                        <a:spcAft>
                          <a:spcPts val="0"/>
                        </a:spcAft>
                      </a:pPr>
                      <a:r>
                        <a:rPr lang="es-MX" sz="2000" dirty="0">
                          <a:effectLst/>
                        </a:rPr>
                        <a:t>Riesgo</a:t>
                      </a:r>
                      <a:endParaRPr lang="es-MX" sz="2000" dirty="0">
                        <a:effectLst/>
                        <a:latin typeface="Arial"/>
                        <a:ea typeface="Calibri"/>
                        <a:cs typeface="Times New Roman"/>
                      </a:endParaRPr>
                    </a:p>
                  </a:txBody>
                  <a:tcPr marL="43847" marR="43847" marT="0" marB="0" anchor="ctr"/>
                </a:tc>
                <a:tc>
                  <a:txBody>
                    <a:bodyPr/>
                    <a:lstStyle/>
                    <a:p>
                      <a:pPr algn="ctr">
                        <a:lnSpc>
                          <a:spcPct val="115000"/>
                        </a:lnSpc>
                        <a:spcAft>
                          <a:spcPts val="0"/>
                        </a:spcAft>
                      </a:pPr>
                      <a:r>
                        <a:rPr lang="es-MX" sz="2000" dirty="0">
                          <a:effectLst/>
                        </a:rPr>
                        <a:t>Descripción</a:t>
                      </a:r>
                      <a:endParaRPr lang="es-MX" sz="2000" dirty="0">
                        <a:effectLst/>
                        <a:latin typeface="Arial"/>
                        <a:ea typeface="Calibri"/>
                        <a:cs typeface="Times New Roman"/>
                      </a:endParaRPr>
                    </a:p>
                  </a:txBody>
                  <a:tcPr marL="43847" marR="43847" marT="0" marB="0" anchor="ctr"/>
                </a:tc>
                <a:tc>
                  <a:txBody>
                    <a:bodyPr/>
                    <a:lstStyle/>
                    <a:p>
                      <a:pPr algn="ctr">
                        <a:lnSpc>
                          <a:spcPct val="115000"/>
                        </a:lnSpc>
                        <a:spcAft>
                          <a:spcPts val="0"/>
                        </a:spcAft>
                      </a:pPr>
                      <a:r>
                        <a:rPr lang="es-MX" sz="2000" dirty="0">
                          <a:effectLst/>
                        </a:rPr>
                        <a:t>Causas</a:t>
                      </a:r>
                      <a:endParaRPr lang="es-MX" sz="2000" dirty="0">
                        <a:effectLst/>
                        <a:latin typeface="Arial"/>
                        <a:ea typeface="Calibri"/>
                        <a:cs typeface="Times New Roman"/>
                      </a:endParaRPr>
                    </a:p>
                  </a:txBody>
                  <a:tcPr marL="43847" marR="43847" marT="0" marB="0" anchor="ctr"/>
                </a:tc>
                <a:tc>
                  <a:txBody>
                    <a:bodyPr/>
                    <a:lstStyle/>
                    <a:p>
                      <a:pPr algn="ctr">
                        <a:lnSpc>
                          <a:spcPct val="115000"/>
                        </a:lnSpc>
                        <a:spcAft>
                          <a:spcPts val="0"/>
                        </a:spcAft>
                      </a:pPr>
                      <a:r>
                        <a:rPr lang="es-MX" sz="2000" dirty="0">
                          <a:effectLst/>
                        </a:rPr>
                        <a:t>Efectos o consecuencias</a:t>
                      </a:r>
                      <a:endParaRPr lang="es-MX" sz="2000" dirty="0">
                        <a:effectLst/>
                        <a:latin typeface="Arial"/>
                        <a:ea typeface="Calibri"/>
                        <a:cs typeface="Times New Roman"/>
                      </a:endParaRPr>
                    </a:p>
                  </a:txBody>
                  <a:tcPr marL="43847" marR="43847" marT="0" marB="0" anchor="ctr"/>
                </a:tc>
              </a:tr>
              <a:tr h="2659837">
                <a:tc>
                  <a:txBody>
                    <a:bodyPr/>
                    <a:lstStyle/>
                    <a:p>
                      <a:pPr algn="ctr">
                        <a:lnSpc>
                          <a:spcPct val="115000"/>
                        </a:lnSpc>
                        <a:spcAft>
                          <a:spcPts val="0"/>
                        </a:spcAft>
                      </a:pPr>
                      <a:r>
                        <a:rPr lang="es-MX" sz="2000" dirty="0">
                          <a:effectLst/>
                        </a:rPr>
                        <a:t>Exponer el objetivo del proceso</a:t>
                      </a:r>
                      <a:endParaRPr lang="es-MX" sz="2000" dirty="0">
                        <a:effectLst/>
                        <a:latin typeface="Arial"/>
                        <a:ea typeface="Calibri"/>
                        <a:cs typeface="Times New Roman"/>
                      </a:endParaRPr>
                    </a:p>
                  </a:txBody>
                  <a:tcPr marL="43847" marR="43847" marT="0" marB="0" anchor="ctr"/>
                </a:tc>
                <a:tc>
                  <a:txBody>
                    <a:bodyPr/>
                    <a:lstStyle/>
                    <a:p>
                      <a:pPr>
                        <a:lnSpc>
                          <a:spcPct val="115000"/>
                        </a:lnSpc>
                        <a:spcAft>
                          <a:spcPts val="0"/>
                        </a:spcAft>
                      </a:pPr>
                      <a:r>
                        <a:rPr lang="es-MX" sz="1400" dirty="0">
                          <a:effectLst/>
                        </a:rPr>
                        <a:t>Enlistar todos los eventos o sucesos que pueden afectar negativamente el desarrollo del proceso.</a:t>
                      </a:r>
                      <a:endParaRPr lang="es-MX" sz="1400" dirty="0">
                        <a:effectLst/>
                        <a:latin typeface="Arial"/>
                        <a:ea typeface="Calibri"/>
                        <a:cs typeface="Times New Roman"/>
                      </a:endParaRPr>
                    </a:p>
                  </a:txBody>
                  <a:tcPr marL="43847" marR="43847" marT="0" marB="0" anchor="ctr"/>
                </a:tc>
                <a:tc>
                  <a:txBody>
                    <a:bodyPr/>
                    <a:lstStyle/>
                    <a:p>
                      <a:pPr algn="l">
                        <a:lnSpc>
                          <a:spcPct val="115000"/>
                        </a:lnSpc>
                        <a:spcAft>
                          <a:spcPts val="0"/>
                        </a:spcAft>
                      </a:pPr>
                      <a:r>
                        <a:rPr lang="es-MX" sz="1400" dirty="0">
                          <a:effectLst/>
                        </a:rPr>
                        <a:t>Describir las características generales o las formas en que se observa o manifiesta el riesgo identificado.</a:t>
                      </a:r>
                      <a:endParaRPr lang="es-MX" sz="1400" dirty="0">
                        <a:effectLst/>
                        <a:latin typeface="Arial"/>
                        <a:ea typeface="Calibri"/>
                        <a:cs typeface="Times New Roman"/>
                      </a:endParaRPr>
                    </a:p>
                  </a:txBody>
                  <a:tcPr marL="43847" marR="43847" marT="0" marB="0" anchor="ctr"/>
                </a:tc>
                <a:tc>
                  <a:txBody>
                    <a:bodyPr/>
                    <a:lstStyle/>
                    <a:p>
                      <a:pPr algn="l">
                        <a:lnSpc>
                          <a:spcPct val="115000"/>
                        </a:lnSpc>
                        <a:spcAft>
                          <a:spcPts val="0"/>
                        </a:spcAft>
                      </a:pPr>
                      <a:r>
                        <a:rPr lang="es-MX" sz="1400" dirty="0">
                          <a:effectLst/>
                        </a:rPr>
                        <a:t>Enunciar los medios, circunstancias, agentes, o problemáticas que tienen un impacto directo e indirecto en la incidencia del riesgo.</a:t>
                      </a:r>
                      <a:endParaRPr lang="es-MX" sz="1400" dirty="0">
                        <a:effectLst/>
                        <a:latin typeface="Arial"/>
                        <a:ea typeface="Calibri"/>
                        <a:cs typeface="Times New Roman"/>
                      </a:endParaRPr>
                    </a:p>
                  </a:txBody>
                  <a:tcPr marL="43847" marR="43847" marT="0" marB="0" anchor="ctr"/>
                </a:tc>
                <a:tc>
                  <a:txBody>
                    <a:bodyPr/>
                    <a:lstStyle/>
                    <a:p>
                      <a:pPr>
                        <a:lnSpc>
                          <a:spcPct val="115000"/>
                        </a:lnSpc>
                        <a:spcAft>
                          <a:spcPts val="0"/>
                        </a:spcAft>
                      </a:pPr>
                      <a:r>
                        <a:rPr lang="es-MX" sz="1400" dirty="0">
                          <a:effectLst/>
                        </a:rPr>
                        <a:t>Exponer cuáles son las  consecuencias principales del riesgo, respecto al proceso en </a:t>
                      </a:r>
                      <a:r>
                        <a:rPr lang="es-MX" sz="1400" dirty="0" smtClean="0">
                          <a:effectLst/>
                        </a:rPr>
                        <a:t>mención </a:t>
                      </a:r>
                      <a:r>
                        <a:rPr lang="es-MX" sz="1400" dirty="0">
                          <a:effectLst/>
                        </a:rPr>
                        <a:t>y a los objetivos generales de la institución. Las consecuencias pueden relacionarse con el personal, las finanzas, la transparencia, el cumplimiento de las normas, la eficiencia, etc.</a:t>
                      </a:r>
                      <a:endParaRPr lang="es-MX" sz="1400" dirty="0">
                        <a:effectLst/>
                        <a:latin typeface="Arial"/>
                        <a:ea typeface="Calibri"/>
                        <a:cs typeface="Times New Roman"/>
                      </a:endParaRPr>
                    </a:p>
                  </a:txBody>
                  <a:tcPr marL="43847" marR="43847" marT="0" marB="0" anchor="ctr"/>
                </a:tc>
              </a:tr>
            </a:tbl>
          </a:graphicData>
        </a:graphic>
      </p:graphicFrame>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1839899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276872"/>
            <a:ext cx="8229600" cy="1252728"/>
          </a:xfrm>
        </p:spPr>
        <p:txBody>
          <a:bodyPr>
            <a:normAutofit/>
          </a:bodyPr>
          <a:lstStyle/>
          <a:p>
            <a:r>
              <a:rPr lang="es-MX" sz="3200" dirty="0" smtClean="0">
                <a:solidFill>
                  <a:schemeClr val="tx1"/>
                </a:solidFill>
              </a:rPr>
              <a:t>¿Cual es el propósito?; ¿qué se persigue  con el involucramiento en el Control Interno?</a:t>
            </a:r>
            <a:endParaRPr lang="es-MX" sz="3200" dirty="0">
              <a:solidFill>
                <a:schemeClr val="tx1"/>
              </a:solidFill>
            </a:endParaRPr>
          </a:p>
        </p:txBody>
      </p:sp>
      <p:sp>
        <p:nvSpPr>
          <p:cNvPr id="3" name="2 Marcador de contenido"/>
          <p:cNvSpPr>
            <a:spLocks noGrp="1"/>
          </p:cNvSpPr>
          <p:nvPr>
            <p:ph idx="1"/>
          </p:nvPr>
        </p:nvSpPr>
        <p:spPr>
          <a:xfrm>
            <a:off x="867832" y="3221161"/>
            <a:ext cx="7408333" cy="3024336"/>
          </a:xfrm>
        </p:spPr>
        <p:txBody>
          <a:bodyPr>
            <a:normAutofit fontScale="92500" lnSpcReduction="10000"/>
          </a:bodyPr>
          <a:lstStyle/>
          <a:p>
            <a:pPr marL="0" indent="0" algn="just">
              <a:buNone/>
            </a:pPr>
            <a:endParaRPr lang="es-MX" dirty="0" smtClean="0"/>
          </a:p>
          <a:p>
            <a:pPr marL="0" indent="0" algn="just">
              <a:buNone/>
            </a:pPr>
            <a:r>
              <a:rPr lang="es-MX" dirty="0" smtClean="0"/>
              <a:t>Ofrecer </a:t>
            </a:r>
            <a:r>
              <a:rPr lang="es-MX" dirty="0"/>
              <a:t>una introducción al </a:t>
            </a:r>
            <a:r>
              <a:rPr lang="es-MX" dirty="0" smtClean="0"/>
              <a:t>Control Interno </a:t>
            </a:r>
            <a:r>
              <a:rPr lang="es-MX" dirty="0"/>
              <a:t>a los </a:t>
            </a:r>
            <a:r>
              <a:rPr lang="es-MX" dirty="0" smtClean="0"/>
              <a:t>Titulares y mandos medios de  dependencias, entidades </a:t>
            </a:r>
            <a:r>
              <a:rPr lang="es-MX" dirty="0"/>
              <a:t>y </a:t>
            </a:r>
            <a:r>
              <a:rPr lang="es-MX" dirty="0" smtClean="0"/>
              <a:t>ayuntamientos, </a:t>
            </a:r>
            <a:r>
              <a:rPr lang="es-MX" dirty="0"/>
              <a:t>a fin de que </a:t>
            </a:r>
            <a:r>
              <a:rPr lang="es-MX" dirty="0" smtClean="0"/>
              <a:t>todos cuenten con definiciones </a:t>
            </a:r>
            <a:r>
              <a:rPr lang="es-MX" dirty="0"/>
              <a:t>y criterios </a:t>
            </a:r>
            <a:r>
              <a:rPr lang="es-MX" dirty="0" smtClean="0"/>
              <a:t>homogéneos que faciliten </a:t>
            </a:r>
            <a:r>
              <a:rPr lang="es-MX" dirty="0"/>
              <a:t>la adopción </a:t>
            </a:r>
            <a:r>
              <a:rPr lang="es-MX" dirty="0" smtClean="0"/>
              <a:t>de un </a:t>
            </a:r>
            <a:r>
              <a:rPr lang="es-MX" dirty="0"/>
              <a:t>Sistema de Control </a:t>
            </a:r>
            <a:r>
              <a:rPr lang="es-MX" dirty="0" smtClean="0"/>
              <a:t>Interno unificado.</a:t>
            </a:r>
          </a:p>
          <a:p>
            <a:pPr marL="0" indent="0" algn="just">
              <a:buNone/>
            </a:pPr>
            <a:r>
              <a:rPr lang="es-MX" dirty="0" smtClean="0"/>
              <a:t>Previo a la emisión de </a:t>
            </a:r>
            <a:r>
              <a:rPr lang="es-MX" dirty="0"/>
              <a:t>la normatividad </a:t>
            </a:r>
            <a:r>
              <a:rPr lang="es-MX" dirty="0" smtClean="0"/>
              <a:t>específica que al respecto se emita.</a:t>
            </a:r>
            <a:endParaRPr lang="es-MX" dirty="0"/>
          </a:p>
          <a:p>
            <a:pPr marL="0" indent="0">
              <a:buNone/>
            </a:pPr>
            <a:r>
              <a:rPr lang="es-MX" dirty="0"/>
              <a:t> </a:t>
            </a:r>
          </a:p>
          <a:p>
            <a:pPr marL="0" indent="0">
              <a:buNone/>
            </a:pPr>
            <a:endParaRPr lang="es-MX"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7245553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1418448"/>
            <a:ext cx="8229600" cy="1434488"/>
          </a:xfrm>
        </p:spPr>
        <p:txBody>
          <a:bodyPr>
            <a:normAutofit fontScale="90000"/>
          </a:bodyPr>
          <a:lstStyle/>
          <a:p>
            <a:r>
              <a:rPr lang="es-MX" sz="3600" b="1" dirty="0">
                <a:solidFill>
                  <a:schemeClr val="tx1"/>
                </a:solidFill>
              </a:rPr>
              <a:t>Pasos para la Administración </a:t>
            </a:r>
            <a:r>
              <a:rPr lang="es-MX" sz="3600" b="1" dirty="0" smtClean="0">
                <a:solidFill>
                  <a:schemeClr val="tx1"/>
                </a:solidFill>
              </a:rPr>
              <a:t>de Riesgos: (Árbol )</a:t>
            </a:r>
            <a:br>
              <a:rPr lang="es-MX" sz="3600" b="1" dirty="0" smtClean="0">
                <a:solidFill>
                  <a:schemeClr val="tx1"/>
                </a:solidFill>
              </a:rPr>
            </a:br>
            <a:endParaRPr lang="es-MX" sz="2400" b="1" dirty="0">
              <a:solidFill>
                <a:schemeClr val="tx1"/>
              </a:solidFill>
            </a:endParaRPr>
          </a:p>
        </p:txBody>
      </p:sp>
      <p:pic>
        <p:nvPicPr>
          <p:cNvPr id="4" name="3 Marcador de contenido"/>
          <p:cNvPicPr>
            <a:picLocks noGrp="1"/>
          </p:cNvPicPr>
          <p:nvPr>
            <p:ph idx="1"/>
          </p:nvPr>
        </p:nvPicPr>
        <p:blipFill>
          <a:blip r:embed="rId2"/>
          <a:srcRect/>
          <a:stretch>
            <a:fillRect/>
          </a:stretch>
        </p:blipFill>
        <p:spPr bwMode="auto">
          <a:xfrm>
            <a:off x="251520" y="2420888"/>
            <a:ext cx="8640960" cy="4437112"/>
          </a:xfrm>
          <a:prstGeom prst="rect">
            <a:avLst/>
          </a:prstGeom>
          <a:noFill/>
          <a:ln w="9525">
            <a:noFill/>
            <a:miter lim="800000"/>
            <a:headEnd/>
            <a:tailEnd/>
          </a:ln>
        </p:spPr>
      </p:pic>
      <p:pic>
        <p:nvPicPr>
          <p:cNvPr id="7" name="Picture 3"/>
          <p:cNvPicPr>
            <a:picLocks noChangeAspect="1" noChangeArrowheads="1"/>
          </p:cNvPicPr>
          <p:nvPr/>
        </p:nvPicPr>
        <p:blipFill>
          <a:blip r:embed="rId3">
            <a:extLst>
              <a:ext uri="{BEBA8EAE-BF5A-486C-A8C5-ECC9F3942E4B}">
                <a14:imgProps xmlns:a14="http://schemas.microsoft.com/office/drawing/2010/main">
                  <a14:imgLayer r:embed="rId4">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8028384" y="5821635"/>
            <a:ext cx="885825" cy="847725"/>
          </a:xfrm>
          <a:prstGeom prst="rect">
            <a:avLst/>
          </a:prstGeom>
          <a:noFill/>
          <a:ln>
            <a:noFill/>
          </a:ln>
          <a:effectLst>
            <a:glow rad="63500">
              <a:schemeClr val="bg1">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5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0424715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1844824"/>
            <a:ext cx="8640959" cy="5184576"/>
          </a:xfrm>
        </p:spPr>
        <p:txBody>
          <a:bodyPr>
            <a:normAutofit fontScale="92500"/>
          </a:bodyPr>
          <a:lstStyle/>
          <a:p>
            <a:pPr marL="0" indent="0" algn="ctr">
              <a:buNone/>
            </a:pPr>
            <a:r>
              <a:rPr lang="es-MX" b="1" dirty="0" smtClean="0"/>
              <a:t>GENERALIDADES:</a:t>
            </a:r>
          </a:p>
          <a:p>
            <a:pPr marL="0" indent="0" algn="just">
              <a:buNone/>
            </a:pPr>
            <a:r>
              <a:rPr lang="es-MX" dirty="0" smtClean="0"/>
              <a:t>Son múltiples las funciones operativas y </a:t>
            </a:r>
            <a:r>
              <a:rPr lang="es-MX" dirty="0"/>
              <a:t>en cada una </a:t>
            </a:r>
            <a:r>
              <a:rPr lang="es-MX" dirty="0" smtClean="0"/>
              <a:t>pueden </a:t>
            </a:r>
            <a:r>
              <a:rPr lang="es-MX" dirty="0"/>
              <a:t>existir riesgos. </a:t>
            </a:r>
            <a:r>
              <a:rPr lang="es-MX" dirty="0" smtClean="0"/>
              <a:t>Es </a:t>
            </a:r>
            <a:r>
              <a:rPr lang="es-MX" dirty="0"/>
              <a:t>recomendable poner especial atención a los riesgos financieros, de servicios, obra pública y los relacionados con </a:t>
            </a:r>
            <a:r>
              <a:rPr lang="es-MX" dirty="0" smtClean="0"/>
              <a:t>recursos </a:t>
            </a:r>
            <a:r>
              <a:rPr lang="es-MX" dirty="0"/>
              <a:t>federales </a:t>
            </a:r>
            <a:r>
              <a:rPr lang="es-MX" dirty="0" smtClean="0"/>
              <a:t>transferidos.</a:t>
            </a:r>
            <a:endParaRPr lang="es-MX" dirty="0"/>
          </a:p>
          <a:p>
            <a:pPr marL="0" indent="0" algn="just">
              <a:buNone/>
            </a:pPr>
            <a:r>
              <a:rPr lang="es-MX" dirty="0" smtClean="0"/>
              <a:t>Deben considerarse los </a:t>
            </a:r>
            <a:r>
              <a:rPr lang="es-MX" dirty="0"/>
              <a:t>problemas o inconvenientes que impiden </a:t>
            </a:r>
            <a:r>
              <a:rPr lang="es-MX" dirty="0" smtClean="0"/>
              <a:t>la ejecución </a:t>
            </a:r>
            <a:r>
              <a:rPr lang="es-MX" dirty="0"/>
              <a:t>eficiente. </a:t>
            </a:r>
            <a:r>
              <a:rPr lang="es-MX" dirty="0" smtClean="0"/>
              <a:t>Comúnmente hay fallas </a:t>
            </a:r>
            <a:r>
              <a:rPr lang="es-MX" dirty="0"/>
              <a:t>en los procesos de licitación, subejercicios, desvíos, etc. </a:t>
            </a:r>
            <a:r>
              <a:rPr lang="es-MX" dirty="0" smtClean="0"/>
              <a:t>, generalmente</a:t>
            </a:r>
            <a:r>
              <a:rPr lang="es-MX" dirty="0"/>
              <a:t>, estos recursos derivan de programas federales con reglas de operación; por lo tanto, la Administración de Riesgos no debe pasar por alto </a:t>
            </a:r>
            <a:r>
              <a:rPr lang="es-MX" dirty="0" smtClean="0"/>
              <a:t>su cumplimiento.</a:t>
            </a:r>
            <a:endParaRPr lang="es-MX" dirty="0"/>
          </a:p>
          <a:p>
            <a:pPr marL="0" indent="0" algn="just">
              <a:buNone/>
            </a:pPr>
            <a:r>
              <a:rPr lang="es-MX" dirty="0"/>
              <a:t>Al tratarse de recursos federales que son auditados, existe el riesgo de que se apliquen sanciones </a:t>
            </a:r>
            <a:r>
              <a:rPr lang="es-MX" dirty="0" smtClean="0"/>
              <a:t>administrativas; </a:t>
            </a:r>
            <a:r>
              <a:rPr lang="es-MX" dirty="0"/>
              <a:t>sin embargo, no debe perderse de vista que el principal problema </a:t>
            </a:r>
            <a:r>
              <a:rPr lang="es-MX" dirty="0" smtClean="0"/>
              <a:t>de </a:t>
            </a:r>
            <a:r>
              <a:rPr lang="es-MX" dirty="0"/>
              <a:t>que estos riesgos prevalezcan es que los programas no </a:t>
            </a:r>
            <a:r>
              <a:rPr lang="es-MX" dirty="0" smtClean="0"/>
              <a:t>cumplan </a:t>
            </a:r>
            <a:r>
              <a:rPr lang="es-MX" dirty="0"/>
              <a:t>con sus objetivos.</a:t>
            </a:r>
          </a:p>
          <a:p>
            <a:endParaRPr lang="es-MX" dirty="0"/>
          </a:p>
        </p:txBody>
      </p:sp>
      <p:sp>
        <p:nvSpPr>
          <p:cNvPr id="3" name="2 Título"/>
          <p:cNvSpPr>
            <a:spLocks noGrp="1"/>
          </p:cNvSpPr>
          <p:nvPr>
            <p:ph type="title"/>
          </p:nvPr>
        </p:nvSpPr>
        <p:spPr>
          <a:xfrm>
            <a:off x="457200" y="1202424"/>
            <a:ext cx="8229600" cy="1002440"/>
          </a:xfrm>
        </p:spPr>
        <p:txBody>
          <a:bodyPr>
            <a:normAutofit/>
          </a:bodyPr>
          <a:lstStyle/>
          <a:p>
            <a:r>
              <a:rPr lang="es-MX" sz="3200" b="1" dirty="0">
                <a:solidFill>
                  <a:schemeClr val="tx1"/>
                </a:solidFill>
              </a:rPr>
              <a:t>Administración </a:t>
            </a:r>
            <a:r>
              <a:rPr lang="es-MX" sz="3200" b="1" dirty="0" smtClean="0">
                <a:solidFill>
                  <a:schemeClr val="tx1"/>
                </a:solidFill>
              </a:rPr>
              <a:t>de </a:t>
            </a:r>
            <a:r>
              <a:rPr lang="es-MX" sz="3200" b="1" dirty="0">
                <a:solidFill>
                  <a:schemeClr val="tx1"/>
                </a:solidFill>
              </a:rPr>
              <a:t>Riesgos</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96619132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132856"/>
            <a:ext cx="8712967" cy="5040560"/>
          </a:xfrm>
        </p:spPr>
        <p:txBody>
          <a:bodyPr>
            <a:normAutofit/>
          </a:bodyPr>
          <a:lstStyle/>
          <a:p>
            <a:pPr marL="0" indent="0" algn="ctr">
              <a:buNone/>
            </a:pPr>
            <a:r>
              <a:rPr lang="es-MX" sz="2200" b="1" dirty="0" smtClean="0"/>
              <a:t>Análisis </a:t>
            </a:r>
            <a:r>
              <a:rPr lang="es-MX" sz="2200" b="1" dirty="0"/>
              <a:t>y evaluación del riesgo (Matriz </a:t>
            </a:r>
            <a:r>
              <a:rPr lang="es-MX" sz="2200" b="1" dirty="0" smtClean="0"/>
              <a:t>y </a:t>
            </a:r>
            <a:r>
              <a:rPr lang="es-MX" sz="2200" b="1" dirty="0"/>
              <a:t>Mapa de Riesgos Institucional</a:t>
            </a:r>
            <a:r>
              <a:rPr lang="es-MX" sz="2200" b="1" dirty="0" smtClean="0"/>
              <a:t>), </a:t>
            </a:r>
            <a:r>
              <a:rPr lang="es-MX" sz="2200" b="1" dirty="0"/>
              <a:t>y de los controles </a:t>
            </a:r>
            <a:r>
              <a:rPr lang="es-MX" sz="2200" b="1" dirty="0" smtClean="0"/>
              <a:t>existentes.</a:t>
            </a:r>
            <a:endParaRPr lang="es-MX" sz="2200" dirty="0" smtClean="0"/>
          </a:p>
          <a:p>
            <a:pPr marL="0" indent="0" algn="just">
              <a:buNone/>
            </a:pPr>
            <a:r>
              <a:rPr lang="es-MX" sz="2200" dirty="0" smtClean="0"/>
              <a:t>Ya identificados los riesgos, deben ser evaluados </a:t>
            </a:r>
            <a:r>
              <a:rPr lang="es-MX" sz="2200" dirty="0"/>
              <a:t>para definir estrategias </a:t>
            </a:r>
            <a:r>
              <a:rPr lang="es-MX" sz="2200" dirty="0" smtClean="0"/>
              <a:t>para la </a:t>
            </a:r>
            <a:r>
              <a:rPr lang="es-MX" sz="2200" dirty="0"/>
              <a:t>atención </a:t>
            </a:r>
            <a:r>
              <a:rPr lang="es-MX" sz="2200" dirty="0" smtClean="0"/>
              <a:t> de cada uno de ellos. </a:t>
            </a:r>
          </a:p>
          <a:p>
            <a:pPr marL="0" indent="0" algn="just">
              <a:buNone/>
            </a:pPr>
            <a:r>
              <a:rPr lang="es-MX" sz="2200" dirty="0" smtClean="0"/>
              <a:t>La </a:t>
            </a:r>
            <a:r>
              <a:rPr lang="es-MX" sz="2200" dirty="0"/>
              <a:t>evaluación de los riesgos se basa en dos aspectos: </a:t>
            </a:r>
            <a:endParaRPr lang="es-MX" sz="2200" dirty="0" smtClean="0"/>
          </a:p>
          <a:p>
            <a:pPr marL="0" indent="0" algn="just">
              <a:buNone/>
            </a:pPr>
            <a:r>
              <a:rPr lang="es-MX" sz="2200" b="1" dirty="0" smtClean="0"/>
              <a:t>a) </a:t>
            </a:r>
            <a:r>
              <a:rPr lang="es-MX" sz="2200" dirty="0" smtClean="0"/>
              <a:t>El </a:t>
            </a:r>
            <a:r>
              <a:rPr lang="es-MX" sz="2200" dirty="0"/>
              <a:t>grado de impacto, esto es, la probable pérdida que podrían provocar en caso de materializarse, </a:t>
            </a:r>
            <a:r>
              <a:rPr lang="es-MX" sz="2200" dirty="0" smtClean="0"/>
              <a:t>y; </a:t>
            </a:r>
          </a:p>
          <a:p>
            <a:pPr marL="0" indent="0" algn="just">
              <a:buNone/>
            </a:pPr>
            <a:endParaRPr lang="es-MX" sz="2200" b="1" dirty="0" smtClean="0"/>
          </a:p>
          <a:p>
            <a:pPr marL="0" indent="0" algn="just">
              <a:buNone/>
            </a:pPr>
            <a:r>
              <a:rPr lang="es-MX" sz="2200" b="1" dirty="0" smtClean="0"/>
              <a:t>b) </a:t>
            </a:r>
            <a:r>
              <a:rPr lang="es-MX" sz="2200" dirty="0" smtClean="0"/>
              <a:t>la </a:t>
            </a:r>
            <a:r>
              <a:rPr lang="es-MX" sz="2200" dirty="0"/>
              <a:t>probabilidad de ocurrencia, es decir, la frecuencia con que se presentarán los riesgos identificados. La Matriz y el Mapa de Riesgos Institucional, son los instrumentos analíticos que permiten evaluar los dos aspectos </a:t>
            </a:r>
            <a:r>
              <a:rPr lang="es-MX" sz="2200" dirty="0" smtClean="0"/>
              <a:t>citados. </a:t>
            </a:r>
            <a:endParaRPr lang="es-MX" sz="2200" dirty="0"/>
          </a:p>
          <a:p>
            <a:pPr marL="0" indent="0">
              <a:buNone/>
            </a:pPr>
            <a:endParaRPr lang="es-MX" dirty="0"/>
          </a:p>
        </p:txBody>
      </p:sp>
      <p:sp>
        <p:nvSpPr>
          <p:cNvPr id="3" name="2 Título"/>
          <p:cNvSpPr>
            <a:spLocks noGrp="1"/>
          </p:cNvSpPr>
          <p:nvPr>
            <p:ph type="title"/>
          </p:nvPr>
        </p:nvSpPr>
        <p:spPr>
          <a:xfrm>
            <a:off x="611560" y="1418448"/>
            <a:ext cx="8229600" cy="786416"/>
          </a:xfrm>
        </p:spPr>
        <p:txBody>
          <a:bodyPr>
            <a:normAutofit/>
          </a:bodyPr>
          <a:lstStyle/>
          <a:p>
            <a:r>
              <a:rPr lang="es-MX" sz="3200" b="1" dirty="0">
                <a:solidFill>
                  <a:schemeClr val="tx1"/>
                </a:solidFill>
              </a:rPr>
              <a:t>Administración de Riesgos</a:t>
            </a:r>
            <a:endParaRPr lang="es-MX" sz="32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3916600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Marcador de contenido"/>
          <p:cNvGraphicFramePr>
            <a:graphicFrameLocks noGrp="1"/>
          </p:cNvGraphicFramePr>
          <p:nvPr>
            <p:ph idx="1"/>
            <p:extLst>
              <p:ext uri="{D42A27DB-BD31-4B8C-83A1-F6EECF244321}">
                <p14:modId xmlns:p14="http://schemas.microsoft.com/office/powerpoint/2010/main" val="3282622875"/>
              </p:ext>
            </p:extLst>
          </p:nvPr>
        </p:nvGraphicFramePr>
        <p:xfrm>
          <a:off x="263724" y="2132856"/>
          <a:ext cx="8568951" cy="4539234"/>
        </p:xfrm>
        <a:graphic>
          <a:graphicData uri="http://schemas.openxmlformats.org/drawingml/2006/table">
            <a:tbl>
              <a:tblPr firstRow="1" firstCol="1" bandRow="1">
                <a:tableStyleId>{5C22544A-7EE6-4342-B048-85BDC9FD1C3A}</a:tableStyleId>
              </a:tblPr>
              <a:tblGrid>
                <a:gridCol w="1428158"/>
                <a:gridCol w="3019186"/>
                <a:gridCol w="1517883"/>
                <a:gridCol w="2603724"/>
              </a:tblGrid>
              <a:tr h="624223">
                <a:tc>
                  <a:txBody>
                    <a:bodyPr/>
                    <a:lstStyle/>
                    <a:p>
                      <a:pPr algn="ctr">
                        <a:lnSpc>
                          <a:spcPct val="115000"/>
                        </a:lnSpc>
                        <a:spcAft>
                          <a:spcPts val="0"/>
                        </a:spcAft>
                      </a:pPr>
                      <a:r>
                        <a:rPr lang="es-MX" sz="2000" dirty="0">
                          <a:effectLst/>
                        </a:rPr>
                        <a:t>Riesgo</a:t>
                      </a:r>
                      <a:endParaRPr lang="es-MX" sz="2000" dirty="0">
                        <a:effectLst/>
                        <a:latin typeface="Arial"/>
                        <a:ea typeface="Calibri"/>
                        <a:cs typeface="Times New Roman"/>
                      </a:endParaRPr>
                    </a:p>
                  </a:txBody>
                  <a:tcPr marL="44450" marR="44450" marT="0" marB="0" anchor="ctr"/>
                </a:tc>
                <a:tc>
                  <a:txBody>
                    <a:bodyPr/>
                    <a:lstStyle/>
                    <a:p>
                      <a:pPr algn="ctr">
                        <a:lnSpc>
                          <a:spcPct val="115000"/>
                        </a:lnSpc>
                        <a:spcAft>
                          <a:spcPts val="0"/>
                        </a:spcAft>
                      </a:pPr>
                      <a:r>
                        <a:rPr lang="es-MX" sz="2000" dirty="0">
                          <a:effectLst/>
                        </a:rPr>
                        <a:t>Probabilidad de ocurrencia</a:t>
                      </a:r>
                      <a:endParaRPr lang="es-MX" sz="2000" dirty="0">
                        <a:effectLst/>
                        <a:latin typeface="Arial"/>
                        <a:ea typeface="Calibri"/>
                        <a:cs typeface="Times New Roman"/>
                      </a:endParaRPr>
                    </a:p>
                  </a:txBody>
                  <a:tcPr marL="44450" marR="44450" marT="0" marB="0" anchor="ctr"/>
                </a:tc>
                <a:tc>
                  <a:txBody>
                    <a:bodyPr/>
                    <a:lstStyle/>
                    <a:p>
                      <a:pPr algn="ctr">
                        <a:lnSpc>
                          <a:spcPct val="115000"/>
                        </a:lnSpc>
                        <a:spcAft>
                          <a:spcPts val="0"/>
                        </a:spcAft>
                      </a:pPr>
                      <a:r>
                        <a:rPr lang="es-MX" sz="2000" dirty="0">
                          <a:effectLst/>
                        </a:rPr>
                        <a:t>Grado de impacto</a:t>
                      </a:r>
                      <a:endParaRPr lang="es-MX" sz="2000" dirty="0">
                        <a:effectLst/>
                        <a:latin typeface="Arial"/>
                        <a:ea typeface="Calibri"/>
                        <a:cs typeface="Times New Roman"/>
                      </a:endParaRPr>
                    </a:p>
                  </a:txBody>
                  <a:tcPr marL="44450" marR="44450" marT="0" marB="0" anchor="ctr"/>
                </a:tc>
                <a:tc>
                  <a:txBody>
                    <a:bodyPr/>
                    <a:lstStyle/>
                    <a:p>
                      <a:pPr algn="ctr">
                        <a:lnSpc>
                          <a:spcPct val="115000"/>
                        </a:lnSpc>
                        <a:spcAft>
                          <a:spcPts val="0"/>
                        </a:spcAft>
                      </a:pPr>
                      <a:r>
                        <a:rPr lang="es-MX" sz="2000" dirty="0">
                          <a:effectLst/>
                        </a:rPr>
                        <a:t>Evaluación del Riesgo</a:t>
                      </a:r>
                      <a:endParaRPr lang="es-MX" sz="2000" dirty="0">
                        <a:effectLst/>
                        <a:latin typeface="Arial"/>
                        <a:ea typeface="Calibri"/>
                        <a:cs typeface="Times New Roman"/>
                      </a:endParaRPr>
                    </a:p>
                  </a:txBody>
                  <a:tcPr marL="44450" marR="44450" marT="0" marB="0" anchor="ctr"/>
                </a:tc>
              </a:tr>
              <a:tr h="3516618">
                <a:tc>
                  <a:txBody>
                    <a:bodyPr/>
                    <a:lstStyle/>
                    <a:p>
                      <a:pPr algn="ctr">
                        <a:lnSpc>
                          <a:spcPct val="115000"/>
                        </a:lnSpc>
                        <a:spcAft>
                          <a:spcPts val="0"/>
                        </a:spcAft>
                      </a:pPr>
                      <a:r>
                        <a:rPr lang="es-MX" sz="1800" dirty="0">
                          <a:effectLst/>
                        </a:rPr>
                        <a:t>Descripción del riesgo</a:t>
                      </a:r>
                      <a:endParaRPr lang="es-MX" sz="1800" dirty="0">
                        <a:effectLst/>
                        <a:latin typeface="Arial"/>
                        <a:ea typeface="Calibri"/>
                        <a:cs typeface="Times New Roman"/>
                      </a:endParaRPr>
                    </a:p>
                  </a:txBody>
                  <a:tcPr marL="44450" marR="44450" marT="0" marB="0" anchor="ctr"/>
                </a:tc>
                <a:tc>
                  <a:txBody>
                    <a:bodyPr/>
                    <a:lstStyle/>
                    <a:p>
                      <a:pPr marL="0" lvl="0" indent="0">
                        <a:lnSpc>
                          <a:spcPct val="115000"/>
                        </a:lnSpc>
                        <a:spcAft>
                          <a:spcPts val="0"/>
                        </a:spcAft>
                        <a:buFont typeface="Symbol"/>
                        <a:buNone/>
                      </a:pPr>
                      <a:r>
                        <a:rPr lang="es-MX" sz="1400" b="1" dirty="0" smtClean="0">
                          <a:effectLst/>
                        </a:rPr>
                        <a:t>Baja</a:t>
                      </a:r>
                      <a:r>
                        <a:rPr lang="es-MX" sz="1400" dirty="0">
                          <a:effectLst/>
                        </a:rPr>
                        <a:t>: es muy improbable que el evento ocurra</a:t>
                      </a:r>
                      <a:r>
                        <a:rPr lang="es-MX" sz="1400" dirty="0" smtClean="0">
                          <a:effectLst/>
                        </a:rPr>
                        <a:t>.</a:t>
                      </a:r>
                    </a:p>
                    <a:p>
                      <a:pPr marL="0" lvl="0" indent="0">
                        <a:lnSpc>
                          <a:spcPct val="115000"/>
                        </a:lnSpc>
                        <a:spcAft>
                          <a:spcPts val="0"/>
                        </a:spcAft>
                        <a:buFont typeface="Symbol"/>
                        <a:buNone/>
                      </a:pPr>
                      <a:endParaRPr lang="es-MX" sz="500" dirty="0">
                        <a:effectLst/>
                      </a:endParaRPr>
                    </a:p>
                    <a:p>
                      <a:pPr marL="0" lvl="0" indent="0">
                        <a:lnSpc>
                          <a:spcPct val="115000"/>
                        </a:lnSpc>
                        <a:spcAft>
                          <a:spcPts val="0"/>
                        </a:spcAft>
                        <a:buFont typeface="Symbol"/>
                        <a:buNone/>
                      </a:pPr>
                      <a:r>
                        <a:rPr lang="es-MX" sz="1400" b="1" dirty="0">
                          <a:effectLst/>
                        </a:rPr>
                        <a:t>Media</a:t>
                      </a:r>
                      <a:r>
                        <a:rPr lang="es-MX" sz="1400" dirty="0">
                          <a:effectLst/>
                        </a:rPr>
                        <a:t>: el evento ha ocurrido más de una vez en el pasado en ésta u otras instituciones similares</a:t>
                      </a:r>
                      <a:r>
                        <a:rPr lang="es-MX" sz="1400" dirty="0" smtClean="0">
                          <a:effectLst/>
                        </a:rPr>
                        <a:t>.</a:t>
                      </a:r>
                    </a:p>
                    <a:p>
                      <a:pPr marL="0" lvl="0" indent="0">
                        <a:lnSpc>
                          <a:spcPct val="115000"/>
                        </a:lnSpc>
                        <a:spcAft>
                          <a:spcPts val="0"/>
                        </a:spcAft>
                        <a:buFont typeface="Symbol"/>
                        <a:buNone/>
                      </a:pPr>
                      <a:endParaRPr lang="es-MX" sz="500" dirty="0">
                        <a:effectLst/>
                      </a:endParaRPr>
                    </a:p>
                    <a:p>
                      <a:pPr marL="0" lvl="0" indent="0">
                        <a:lnSpc>
                          <a:spcPct val="115000"/>
                        </a:lnSpc>
                        <a:spcAft>
                          <a:spcPts val="0"/>
                        </a:spcAft>
                        <a:buFont typeface="Symbol"/>
                        <a:buNone/>
                      </a:pPr>
                      <a:r>
                        <a:rPr lang="es-MX" sz="1400" b="1" dirty="0">
                          <a:effectLst/>
                        </a:rPr>
                        <a:t>Alta</a:t>
                      </a:r>
                      <a:r>
                        <a:rPr lang="es-MX" sz="1400" dirty="0">
                          <a:effectLst/>
                        </a:rPr>
                        <a:t>: se espera que el evento ocurra en la mayoría de las circunstancias.</a:t>
                      </a:r>
                      <a:endParaRPr lang="es-MX" sz="1400" dirty="0">
                        <a:effectLst/>
                        <a:latin typeface="Arial"/>
                        <a:ea typeface="Calibri"/>
                        <a:cs typeface="Times New Roman"/>
                      </a:endParaRPr>
                    </a:p>
                  </a:txBody>
                  <a:tcPr marL="44450" marR="44450" marT="0" marB="0" anchor="ctr"/>
                </a:tc>
                <a:tc>
                  <a:txBody>
                    <a:bodyPr/>
                    <a:lstStyle/>
                    <a:p>
                      <a:pPr marL="0" lvl="0" indent="0">
                        <a:lnSpc>
                          <a:spcPct val="115000"/>
                        </a:lnSpc>
                        <a:spcAft>
                          <a:spcPts val="0"/>
                        </a:spcAft>
                        <a:buFont typeface="Symbol"/>
                        <a:buNone/>
                      </a:pPr>
                      <a:r>
                        <a:rPr lang="es-MX" sz="1400" b="1" dirty="0">
                          <a:effectLst/>
                        </a:rPr>
                        <a:t>Leve:</a:t>
                      </a:r>
                      <a:r>
                        <a:rPr lang="es-MX" sz="1400" dirty="0">
                          <a:effectLst/>
                        </a:rPr>
                        <a:t> efecto mínimo sobre los objetivos de largo plazo</a:t>
                      </a:r>
                      <a:r>
                        <a:rPr lang="es-MX" sz="1400" dirty="0" smtClean="0">
                          <a:effectLst/>
                        </a:rPr>
                        <a:t>.</a:t>
                      </a:r>
                    </a:p>
                    <a:p>
                      <a:pPr marL="0" lvl="0" indent="0">
                        <a:lnSpc>
                          <a:spcPct val="115000"/>
                        </a:lnSpc>
                        <a:spcAft>
                          <a:spcPts val="0"/>
                        </a:spcAft>
                        <a:buFont typeface="Symbol"/>
                        <a:buNone/>
                      </a:pPr>
                      <a:endParaRPr lang="es-MX" sz="300" dirty="0">
                        <a:effectLst/>
                      </a:endParaRPr>
                    </a:p>
                    <a:p>
                      <a:pPr marL="0" lvl="0" indent="0">
                        <a:lnSpc>
                          <a:spcPct val="115000"/>
                        </a:lnSpc>
                        <a:spcAft>
                          <a:spcPts val="0"/>
                        </a:spcAft>
                        <a:buFont typeface="Symbol"/>
                        <a:buNone/>
                      </a:pPr>
                      <a:r>
                        <a:rPr lang="es-MX" sz="1400" b="1" dirty="0">
                          <a:effectLst/>
                        </a:rPr>
                        <a:t>Moderado: </a:t>
                      </a:r>
                      <a:r>
                        <a:rPr lang="es-MX" sz="1400" dirty="0">
                          <a:effectLst/>
                        </a:rPr>
                        <a:t>efecto que obstaculiza el logro de los objetivos </a:t>
                      </a:r>
                      <a:endParaRPr lang="es-MX" sz="1400" dirty="0" smtClean="0">
                        <a:effectLst/>
                      </a:endParaRPr>
                    </a:p>
                    <a:p>
                      <a:pPr marL="0" lvl="0" indent="0">
                        <a:lnSpc>
                          <a:spcPct val="115000"/>
                        </a:lnSpc>
                        <a:spcAft>
                          <a:spcPts val="0"/>
                        </a:spcAft>
                        <a:buFont typeface="Symbol"/>
                        <a:buNone/>
                      </a:pPr>
                      <a:endParaRPr lang="es-MX" sz="300" dirty="0">
                        <a:effectLst/>
                      </a:endParaRPr>
                    </a:p>
                    <a:p>
                      <a:pPr marL="0" lvl="0" indent="0">
                        <a:lnSpc>
                          <a:spcPct val="115000"/>
                        </a:lnSpc>
                        <a:spcAft>
                          <a:spcPts val="0"/>
                        </a:spcAft>
                        <a:buFont typeface="Symbol"/>
                        <a:buNone/>
                      </a:pPr>
                      <a:r>
                        <a:rPr lang="es-MX" sz="1400" b="1" dirty="0">
                          <a:effectLst/>
                        </a:rPr>
                        <a:t>Catastrófico:</a:t>
                      </a:r>
                      <a:r>
                        <a:rPr lang="es-MX" sz="1400" dirty="0">
                          <a:effectLst/>
                        </a:rPr>
                        <a:t> efecto con potencial de conducir a un colapso de la institución.</a:t>
                      </a:r>
                      <a:endParaRPr lang="es-MX" sz="1400" dirty="0">
                        <a:effectLst/>
                        <a:latin typeface="Arial"/>
                        <a:ea typeface="Calibri"/>
                        <a:cs typeface="Times New Roman"/>
                      </a:endParaRPr>
                    </a:p>
                  </a:txBody>
                  <a:tcPr marL="44450" marR="44450" marT="0" marB="0" anchor="ctr"/>
                </a:tc>
                <a:tc>
                  <a:txBody>
                    <a:bodyPr/>
                    <a:lstStyle/>
                    <a:p>
                      <a:pPr marL="0" lvl="0" indent="0">
                        <a:lnSpc>
                          <a:spcPct val="115000"/>
                        </a:lnSpc>
                        <a:spcAft>
                          <a:spcPts val="0"/>
                        </a:spcAft>
                        <a:buFont typeface="Symbol"/>
                        <a:buNone/>
                      </a:pPr>
                      <a:r>
                        <a:rPr lang="es-MX" sz="1400" b="1" dirty="0" smtClean="0">
                          <a:effectLst/>
                        </a:rPr>
                        <a:t>De atención inmediata</a:t>
                      </a:r>
                      <a:r>
                        <a:rPr lang="es-MX" sz="1400" dirty="0" smtClean="0">
                          <a:effectLst/>
                        </a:rPr>
                        <a:t>: riesgos con alta probabilidad de ocurrencia y grado de impacto importante.</a:t>
                      </a:r>
                    </a:p>
                    <a:p>
                      <a:pPr marL="0" lvl="0" indent="0">
                        <a:lnSpc>
                          <a:spcPct val="115000"/>
                        </a:lnSpc>
                        <a:spcAft>
                          <a:spcPts val="0"/>
                        </a:spcAft>
                        <a:buFont typeface="Symbol"/>
                        <a:buNone/>
                      </a:pPr>
                      <a:endParaRPr lang="es-MX" sz="300" dirty="0" smtClean="0">
                        <a:effectLst/>
                      </a:endParaRPr>
                    </a:p>
                    <a:p>
                      <a:pPr marL="0" lvl="0" indent="0">
                        <a:lnSpc>
                          <a:spcPct val="115000"/>
                        </a:lnSpc>
                        <a:spcAft>
                          <a:spcPts val="0"/>
                        </a:spcAft>
                        <a:buFont typeface="Symbol"/>
                        <a:buNone/>
                      </a:pPr>
                      <a:r>
                        <a:rPr lang="es-MX" sz="1400" b="1" dirty="0" smtClean="0">
                          <a:effectLst/>
                        </a:rPr>
                        <a:t>De atención periódica: </a:t>
                      </a:r>
                      <a:r>
                        <a:rPr lang="es-MX" sz="1400" dirty="0" smtClean="0">
                          <a:effectLst/>
                        </a:rPr>
                        <a:t>riesgos con alta probabilidad de ocurrencia y grado de impacto moderado o leve</a:t>
                      </a:r>
                    </a:p>
                    <a:p>
                      <a:pPr marL="0" lvl="0" indent="0">
                        <a:lnSpc>
                          <a:spcPct val="115000"/>
                        </a:lnSpc>
                        <a:spcAft>
                          <a:spcPts val="0"/>
                        </a:spcAft>
                        <a:buFont typeface="Symbol"/>
                        <a:buNone/>
                      </a:pPr>
                      <a:endParaRPr lang="es-MX" sz="300" dirty="0" smtClean="0">
                        <a:effectLst/>
                      </a:endParaRPr>
                    </a:p>
                    <a:p>
                      <a:pPr marL="0" lvl="0" indent="0">
                        <a:lnSpc>
                          <a:spcPct val="115000"/>
                        </a:lnSpc>
                        <a:spcAft>
                          <a:spcPts val="0"/>
                        </a:spcAft>
                        <a:buFont typeface="Symbol"/>
                        <a:buNone/>
                      </a:pPr>
                      <a:r>
                        <a:rPr lang="es-MX" sz="1400" b="1" dirty="0" smtClean="0">
                          <a:effectLst/>
                        </a:rPr>
                        <a:t>Controlados: </a:t>
                      </a:r>
                      <a:r>
                        <a:rPr lang="es-MX" sz="1400" dirty="0" smtClean="0">
                          <a:effectLst/>
                        </a:rPr>
                        <a:t>riesgos con baja o media probabilidad de ocurrencia y grado de impacto leve.</a:t>
                      </a:r>
                    </a:p>
                    <a:p>
                      <a:pPr marL="0" lvl="0" indent="0">
                        <a:lnSpc>
                          <a:spcPct val="115000"/>
                        </a:lnSpc>
                        <a:spcAft>
                          <a:spcPts val="0"/>
                        </a:spcAft>
                        <a:buFont typeface="Symbol"/>
                        <a:buNone/>
                      </a:pPr>
                      <a:endParaRPr lang="es-MX" sz="300" dirty="0" smtClean="0">
                        <a:effectLst/>
                      </a:endParaRPr>
                    </a:p>
                    <a:p>
                      <a:pPr marL="0" lvl="0" indent="0">
                        <a:lnSpc>
                          <a:spcPct val="115000"/>
                        </a:lnSpc>
                        <a:spcAft>
                          <a:spcPts val="0"/>
                        </a:spcAft>
                        <a:buFont typeface="Symbol"/>
                        <a:buNone/>
                      </a:pPr>
                      <a:r>
                        <a:rPr lang="es-MX" sz="1400" b="1" dirty="0" smtClean="0">
                          <a:effectLst/>
                        </a:rPr>
                        <a:t>De seguimiento: </a:t>
                      </a:r>
                      <a:r>
                        <a:rPr lang="es-MX" sz="1400" dirty="0" smtClean="0">
                          <a:effectLst/>
                        </a:rPr>
                        <a:t>riesgos con baja o media probabilidad de ocurrencia y grado de impacto medio o catastrófico.</a:t>
                      </a:r>
                      <a:endParaRPr lang="es-MX" sz="1400" dirty="0">
                        <a:effectLst/>
                        <a:latin typeface="Arial"/>
                        <a:ea typeface="Calibri"/>
                        <a:cs typeface="Times New Roman"/>
                      </a:endParaRPr>
                    </a:p>
                  </a:txBody>
                  <a:tcPr marL="44450" marR="44450" marT="0" marB="0" anchor="ctr"/>
                </a:tc>
              </a:tr>
            </a:tbl>
          </a:graphicData>
        </a:graphic>
      </p:graphicFrame>
      <p:sp>
        <p:nvSpPr>
          <p:cNvPr id="3" name="2 Título"/>
          <p:cNvSpPr>
            <a:spLocks noGrp="1"/>
          </p:cNvSpPr>
          <p:nvPr>
            <p:ph type="title"/>
          </p:nvPr>
        </p:nvSpPr>
        <p:spPr>
          <a:xfrm>
            <a:off x="457200" y="1202424"/>
            <a:ext cx="8229600" cy="858424"/>
          </a:xfrm>
        </p:spPr>
        <p:txBody>
          <a:bodyPr>
            <a:normAutofit/>
          </a:bodyPr>
          <a:lstStyle/>
          <a:p>
            <a:r>
              <a:rPr lang="es-MX" sz="3200" b="1" dirty="0">
                <a:solidFill>
                  <a:schemeClr val="tx1"/>
                </a:solidFill>
              </a:rPr>
              <a:t>Administración de Riesgos</a:t>
            </a:r>
            <a:endParaRPr lang="es-MX" sz="3200" dirty="0">
              <a:solidFill>
                <a:schemeClr val="tx1"/>
              </a:solidFill>
            </a:endParaRPr>
          </a:p>
        </p:txBody>
      </p:sp>
      <p:sp>
        <p:nvSpPr>
          <p:cNvPr id="6" name="5 CuadroTexto"/>
          <p:cNvSpPr txBox="1"/>
          <p:nvPr/>
        </p:nvSpPr>
        <p:spPr>
          <a:xfrm>
            <a:off x="263724" y="1743199"/>
            <a:ext cx="8208912" cy="461665"/>
          </a:xfrm>
          <a:prstGeom prst="rect">
            <a:avLst/>
          </a:prstGeom>
          <a:noFill/>
        </p:spPr>
        <p:txBody>
          <a:bodyPr wrap="square" rtlCol="0">
            <a:spAutoFit/>
          </a:bodyPr>
          <a:lstStyle/>
          <a:p>
            <a:r>
              <a:rPr lang="es-MX" sz="2400" b="1" dirty="0"/>
              <a:t>Matriz de Riesgos </a:t>
            </a:r>
            <a:r>
              <a:rPr lang="es-MX" sz="2400" b="1" dirty="0" smtClean="0"/>
              <a:t>Institucional.</a:t>
            </a:r>
            <a:endParaRPr lang="es-MX" sz="2400" b="1" dirty="0"/>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116632"/>
            <a:ext cx="4392488" cy="1244392"/>
          </a:xfrm>
          <a:prstGeom prst="rect">
            <a:avLst/>
          </a:prstGeom>
        </p:spPr>
      </p:pic>
    </p:spTree>
    <p:extLst>
      <p:ext uri="{BB962C8B-B14F-4D97-AF65-F5344CB8AC3E}">
        <p14:creationId xmlns:p14="http://schemas.microsoft.com/office/powerpoint/2010/main" val="42456660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4129" y="1346440"/>
            <a:ext cx="8229600" cy="786416"/>
          </a:xfrm>
        </p:spPr>
        <p:txBody>
          <a:bodyPr>
            <a:normAutofit/>
          </a:bodyPr>
          <a:lstStyle/>
          <a:p>
            <a:r>
              <a:rPr lang="es-MX" sz="3200" b="1" dirty="0">
                <a:solidFill>
                  <a:schemeClr val="tx1"/>
                </a:solidFill>
              </a:rPr>
              <a:t>Administración de Riesgos</a:t>
            </a:r>
            <a:endParaRPr lang="es-MX" sz="3200" dirty="0">
              <a:solidFill>
                <a:schemeClr val="tx1"/>
              </a:solidFill>
            </a:endParaRPr>
          </a:p>
        </p:txBody>
      </p:sp>
      <p:pic>
        <p:nvPicPr>
          <p:cNvPr id="4" name="3 Marcador de contenid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564904"/>
            <a:ext cx="7848872" cy="4060882"/>
          </a:xfrm>
          <a:prstGeom prst="rect">
            <a:avLst/>
          </a:prstGeom>
          <a:noFill/>
          <a:ln>
            <a:noFill/>
          </a:ln>
        </p:spPr>
      </p:pic>
      <p:sp>
        <p:nvSpPr>
          <p:cNvPr id="7" name="6 CuadroTexto"/>
          <p:cNvSpPr txBox="1"/>
          <p:nvPr/>
        </p:nvSpPr>
        <p:spPr>
          <a:xfrm>
            <a:off x="251520" y="2001034"/>
            <a:ext cx="7704856" cy="707886"/>
          </a:xfrm>
          <a:prstGeom prst="rect">
            <a:avLst/>
          </a:prstGeom>
          <a:noFill/>
        </p:spPr>
        <p:txBody>
          <a:bodyPr wrap="square" rtlCol="0">
            <a:spAutoFit/>
          </a:bodyPr>
          <a:lstStyle/>
          <a:p>
            <a:r>
              <a:rPr lang="es-MX" sz="2000" b="1" dirty="0">
                <a:solidFill>
                  <a:schemeClr val="accent1">
                    <a:lumMod val="50000"/>
                  </a:schemeClr>
                </a:solidFill>
              </a:rPr>
              <a:t>Mapa de Riesgos </a:t>
            </a:r>
            <a:r>
              <a:rPr lang="es-MX" sz="2000" b="1" dirty="0" smtClean="0">
                <a:solidFill>
                  <a:schemeClr val="accent1">
                    <a:lumMod val="50000"/>
                  </a:schemeClr>
                </a:solidFill>
              </a:rPr>
              <a:t>Institucional</a:t>
            </a:r>
          </a:p>
          <a:p>
            <a:pPr algn="ctr"/>
            <a:r>
              <a:rPr lang="es-MX" sz="2000" b="1" dirty="0">
                <a:solidFill>
                  <a:srgbClr val="00B0F0"/>
                </a:solidFill>
              </a:rPr>
              <a:t>Cuadrantes del </a:t>
            </a:r>
            <a:r>
              <a:rPr lang="es-MX" sz="2000" b="1" dirty="0" smtClean="0">
                <a:solidFill>
                  <a:srgbClr val="00B0F0"/>
                </a:solidFill>
              </a:rPr>
              <a:t>Mapa</a:t>
            </a:r>
            <a:endParaRPr lang="es-MX"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5154267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204864"/>
            <a:ext cx="8640960" cy="4536504"/>
          </a:xfrm>
        </p:spPr>
        <p:txBody>
          <a:bodyPr>
            <a:normAutofit/>
          </a:bodyPr>
          <a:lstStyle/>
          <a:p>
            <a:pPr marL="0" indent="0" algn="just">
              <a:buNone/>
            </a:pPr>
            <a:r>
              <a:rPr lang="es-MX" sz="2000" dirty="0"/>
              <a:t>El objetivo final de identificar los riesgos que amenazan </a:t>
            </a:r>
            <a:r>
              <a:rPr lang="es-MX" sz="2000" dirty="0" smtClean="0"/>
              <a:t> el cumplimento de los objetivos, </a:t>
            </a:r>
            <a:r>
              <a:rPr lang="es-MX" sz="2000" dirty="0"/>
              <a:t>es reducir su impacto. Los Titulares de las dependencias deben decidir qué tipos de controles implementar: preventivos, detectivos o </a:t>
            </a:r>
            <a:r>
              <a:rPr lang="es-MX" sz="2000" dirty="0" smtClean="0"/>
              <a:t>correctivos.</a:t>
            </a:r>
          </a:p>
          <a:p>
            <a:pPr marL="0" indent="0" algn="just">
              <a:buNone/>
            </a:pPr>
            <a:endParaRPr lang="es-MX" sz="2000" dirty="0"/>
          </a:p>
          <a:p>
            <a:pPr marL="0" indent="0" algn="just">
              <a:buNone/>
            </a:pPr>
            <a:endParaRPr lang="es-MX" sz="2000" dirty="0"/>
          </a:p>
          <a:p>
            <a:pPr marL="0" indent="0" algn="just">
              <a:buNone/>
            </a:pPr>
            <a:endParaRPr lang="es-MX" sz="2000" dirty="0"/>
          </a:p>
          <a:p>
            <a:pPr marL="0" indent="0" algn="just">
              <a:buNone/>
            </a:pPr>
            <a:endParaRPr lang="es-MX" sz="2000" dirty="0"/>
          </a:p>
          <a:p>
            <a:pPr marL="0" indent="0" algn="just">
              <a:buNone/>
            </a:pPr>
            <a:endParaRPr lang="es-MX" sz="2000" dirty="0"/>
          </a:p>
        </p:txBody>
      </p:sp>
      <p:sp>
        <p:nvSpPr>
          <p:cNvPr id="3" name="2 Título"/>
          <p:cNvSpPr>
            <a:spLocks noGrp="1"/>
          </p:cNvSpPr>
          <p:nvPr>
            <p:ph type="title"/>
          </p:nvPr>
        </p:nvSpPr>
        <p:spPr>
          <a:xfrm>
            <a:off x="457200" y="1484784"/>
            <a:ext cx="8229600" cy="648072"/>
          </a:xfrm>
        </p:spPr>
        <p:txBody>
          <a:bodyPr>
            <a:normAutofit/>
          </a:bodyPr>
          <a:lstStyle/>
          <a:p>
            <a:r>
              <a:rPr lang="es-MX" sz="3200" dirty="0">
                <a:solidFill>
                  <a:schemeClr val="tx1"/>
                </a:solidFill>
              </a:rPr>
              <a:t>Control de riesgos</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3501008"/>
            <a:ext cx="8784976"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1916832"/>
            <a:ext cx="2304256" cy="369332"/>
          </a:xfrm>
          <a:prstGeom prst="rect">
            <a:avLst/>
          </a:prstGeom>
          <a:noFill/>
        </p:spPr>
        <p:txBody>
          <a:bodyPr wrap="square" rtlCol="0">
            <a:spAutoFit/>
          </a:bodyPr>
          <a:lstStyle/>
          <a:p>
            <a:r>
              <a:rPr lang="es-MX" b="1" dirty="0" smtClean="0">
                <a:solidFill>
                  <a:schemeClr val="tx2"/>
                </a:solidFill>
              </a:rPr>
              <a:t>Tipos </a:t>
            </a:r>
            <a:r>
              <a:rPr lang="es-MX" b="1" dirty="0">
                <a:solidFill>
                  <a:schemeClr val="tx2"/>
                </a:solidFill>
              </a:rPr>
              <a:t>de </a:t>
            </a:r>
            <a:r>
              <a:rPr lang="es-MX" b="1" dirty="0" smtClean="0">
                <a:solidFill>
                  <a:schemeClr val="tx2"/>
                </a:solidFill>
              </a:rPr>
              <a:t>controles:</a:t>
            </a:r>
            <a:endParaRPr lang="es-MX" dirty="0">
              <a:solidFill>
                <a:schemeClr val="tx2"/>
              </a:solidFill>
            </a:endParaRPr>
          </a:p>
        </p:txBody>
      </p:sp>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9013335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378325243"/>
              </p:ext>
            </p:extLst>
          </p:nvPr>
        </p:nvGraphicFramePr>
        <p:xfrm>
          <a:off x="323528" y="2996952"/>
          <a:ext cx="8568952" cy="3322948"/>
        </p:xfrm>
        <a:graphic>
          <a:graphicData uri="http://schemas.openxmlformats.org/drawingml/2006/table">
            <a:tbl>
              <a:tblPr firstRow="1" firstCol="1" bandRow="1">
                <a:tableStyleId>{5C22544A-7EE6-4342-B048-85BDC9FD1C3A}</a:tableStyleId>
              </a:tblPr>
              <a:tblGrid>
                <a:gridCol w="2448272"/>
                <a:gridCol w="6120680"/>
              </a:tblGrid>
              <a:tr h="504056">
                <a:tc>
                  <a:txBody>
                    <a:bodyPr/>
                    <a:lstStyle/>
                    <a:p>
                      <a:pPr algn="ctr">
                        <a:lnSpc>
                          <a:spcPct val="115000"/>
                        </a:lnSpc>
                        <a:spcAft>
                          <a:spcPts val="0"/>
                        </a:spcAft>
                      </a:pPr>
                      <a:r>
                        <a:rPr lang="es-MX" sz="2000" dirty="0">
                          <a:effectLst/>
                        </a:rPr>
                        <a:t>Tipos de riesgos</a:t>
                      </a:r>
                      <a:endParaRPr lang="es-MX" sz="2000" dirty="0">
                        <a:effectLst/>
                        <a:latin typeface="Arial"/>
                        <a:ea typeface="Calibri"/>
                        <a:cs typeface="Times New Roman"/>
                      </a:endParaRPr>
                    </a:p>
                  </a:txBody>
                  <a:tcPr marL="68580" marR="68580" marT="0" marB="0" anchor="ctr"/>
                </a:tc>
                <a:tc>
                  <a:txBody>
                    <a:bodyPr/>
                    <a:lstStyle/>
                    <a:p>
                      <a:pPr algn="ctr">
                        <a:lnSpc>
                          <a:spcPct val="115000"/>
                        </a:lnSpc>
                        <a:spcAft>
                          <a:spcPts val="0"/>
                        </a:spcAft>
                      </a:pPr>
                      <a:r>
                        <a:rPr lang="es-MX" sz="2000" dirty="0">
                          <a:effectLst/>
                        </a:rPr>
                        <a:t>Estrategias y tipos de controles</a:t>
                      </a:r>
                      <a:endParaRPr lang="es-MX" sz="2000" dirty="0">
                        <a:effectLst/>
                        <a:latin typeface="Arial"/>
                        <a:ea typeface="Calibri"/>
                        <a:cs typeface="Times New Roman"/>
                      </a:endParaRPr>
                    </a:p>
                  </a:txBody>
                  <a:tcPr marL="68580" marR="68580" marT="0" marB="0" anchor="ctr"/>
                </a:tc>
              </a:tr>
              <a:tr h="0">
                <a:tc>
                  <a:txBody>
                    <a:bodyPr/>
                    <a:lstStyle/>
                    <a:p>
                      <a:pPr marL="0" lvl="0" indent="0">
                        <a:lnSpc>
                          <a:spcPct val="115000"/>
                        </a:lnSpc>
                        <a:spcAft>
                          <a:spcPts val="0"/>
                        </a:spcAft>
                        <a:buFont typeface="Symbol"/>
                        <a:buNone/>
                      </a:pPr>
                      <a:r>
                        <a:rPr lang="es-MX" sz="1800" dirty="0">
                          <a:effectLst/>
                        </a:rPr>
                        <a:t>Riesgos de atención inmediata</a:t>
                      </a:r>
                      <a:endParaRPr lang="es-MX" sz="1800" dirty="0">
                        <a:effectLst/>
                        <a:latin typeface="Arial"/>
                        <a:ea typeface="Calibri"/>
                        <a:cs typeface="Times New Roman"/>
                      </a:endParaRPr>
                    </a:p>
                  </a:txBody>
                  <a:tcPr marL="68580" marR="68580" marT="0" marB="0" anchor="ctr"/>
                </a:tc>
                <a:tc>
                  <a:txBody>
                    <a:bodyPr/>
                    <a:lstStyle/>
                    <a:p>
                      <a:pPr marL="342900" lvl="0" indent="-342900">
                        <a:lnSpc>
                          <a:spcPct val="115000"/>
                        </a:lnSpc>
                        <a:spcAft>
                          <a:spcPts val="0"/>
                        </a:spcAft>
                        <a:buFont typeface="Symbol"/>
                        <a:buChar char=""/>
                      </a:pPr>
                      <a:r>
                        <a:rPr lang="es-MX" sz="1800" dirty="0">
                          <a:effectLst/>
                        </a:rPr>
                        <a:t>Eliminar o neutralizar las causas del riesgo</a:t>
                      </a:r>
                    </a:p>
                    <a:p>
                      <a:pPr marL="342900" lvl="0" indent="-342900">
                        <a:lnSpc>
                          <a:spcPct val="115000"/>
                        </a:lnSpc>
                        <a:spcAft>
                          <a:spcPts val="0"/>
                        </a:spcAft>
                        <a:buFont typeface="Symbol"/>
                        <a:buChar char=""/>
                      </a:pPr>
                      <a:r>
                        <a:rPr lang="es-MX" sz="1800" dirty="0">
                          <a:effectLst/>
                        </a:rPr>
                        <a:t>Implementar controles correctivos.</a:t>
                      </a:r>
                      <a:endParaRPr lang="es-MX" sz="1800" dirty="0">
                        <a:effectLst/>
                        <a:latin typeface="Arial"/>
                        <a:ea typeface="Calibri"/>
                        <a:cs typeface="Times New Roman"/>
                      </a:endParaRPr>
                    </a:p>
                  </a:txBody>
                  <a:tcPr marL="68580" marR="68580" marT="0" marB="0" anchor="ctr"/>
                </a:tc>
              </a:tr>
              <a:tr h="0">
                <a:tc>
                  <a:txBody>
                    <a:bodyPr/>
                    <a:lstStyle/>
                    <a:p>
                      <a:pPr marL="0" lvl="0" indent="0">
                        <a:lnSpc>
                          <a:spcPct val="115000"/>
                        </a:lnSpc>
                        <a:spcAft>
                          <a:spcPts val="0"/>
                        </a:spcAft>
                        <a:buFont typeface="Symbol"/>
                        <a:buNone/>
                      </a:pPr>
                      <a:r>
                        <a:rPr lang="es-MX" sz="1800" dirty="0">
                          <a:effectLst/>
                        </a:rPr>
                        <a:t>Riesgos de atención periódica</a:t>
                      </a:r>
                      <a:endParaRPr lang="es-MX" sz="1800" dirty="0">
                        <a:effectLst/>
                        <a:latin typeface="Arial"/>
                        <a:ea typeface="Calibri"/>
                        <a:cs typeface="Times New Roman"/>
                      </a:endParaRPr>
                    </a:p>
                  </a:txBody>
                  <a:tcPr marL="68580" marR="68580" marT="0" marB="0" anchor="ctr"/>
                </a:tc>
                <a:tc>
                  <a:txBody>
                    <a:bodyPr/>
                    <a:lstStyle/>
                    <a:p>
                      <a:pPr marL="342900" lvl="0" indent="-342900">
                        <a:lnSpc>
                          <a:spcPct val="115000"/>
                        </a:lnSpc>
                        <a:spcAft>
                          <a:spcPts val="0"/>
                        </a:spcAft>
                        <a:buFont typeface="Symbol"/>
                        <a:buChar char=""/>
                      </a:pPr>
                      <a:r>
                        <a:rPr lang="es-MX" sz="1800" dirty="0">
                          <a:effectLst/>
                        </a:rPr>
                        <a:t>Asumir o compartir el riesgo.</a:t>
                      </a:r>
                    </a:p>
                    <a:p>
                      <a:pPr marL="342900" lvl="0" indent="-342900">
                        <a:lnSpc>
                          <a:spcPct val="115000"/>
                        </a:lnSpc>
                        <a:spcAft>
                          <a:spcPts val="0"/>
                        </a:spcAft>
                        <a:buFont typeface="Symbol"/>
                        <a:buChar char=""/>
                      </a:pPr>
                      <a:r>
                        <a:rPr lang="es-MX" sz="1800" dirty="0">
                          <a:effectLst/>
                        </a:rPr>
                        <a:t>Implementar controles correctivos o preventivos</a:t>
                      </a:r>
                      <a:endParaRPr lang="es-MX" sz="1800" dirty="0">
                        <a:effectLst/>
                        <a:latin typeface="Arial"/>
                        <a:ea typeface="Calibri"/>
                        <a:cs typeface="Times New Roman"/>
                      </a:endParaRPr>
                    </a:p>
                  </a:txBody>
                  <a:tcPr marL="68580" marR="68580" marT="0" marB="0" anchor="ctr"/>
                </a:tc>
              </a:tr>
              <a:tr h="0">
                <a:tc>
                  <a:txBody>
                    <a:bodyPr/>
                    <a:lstStyle/>
                    <a:p>
                      <a:pPr marL="0" lvl="0" indent="0">
                        <a:lnSpc>
                          <a:spcPct val="115000"/>
                        </a:lnSpc>
                        <a:spcAft>
                          <a:spcPts val="0"/>
                        </a:spcAft>
                        <a:buFont typeface="Symbol"/>
                        <a:buNone/>
                      </a:pPr>
                      <a:r>
                        <a:rPr lang="es-MX" sz="1800" dirty="0">
                          <a:effectLst/>
                        </a:rPr>
                        <a:t>Riesgos controlados</a:t>
                      </a:r>
                      <a:endParaRPr lang="es-MX" sz="1800" dirty="0">
                        <a:effectLst/>
                        <a:latin typeface="Arial"/>
                        <a:ea typeface="Calibri"/>
                        <a:cs typeface="Times New Roman"/>
                      </a:endParaRPr>
                    </a:p>
                  </a:txBody>
                  <a:tcPr marL="68580" marR="68580" marT="0" marB="0" anchor="ctr"/>
                </a:tc>
                <a:tc>
                  <a:txBody>
                    <a:bodyPr/>
                    <a:lstStyle/>
                    <a:p>
                      <a:pPr marL="342900" lvl="0" indent="-342900">
                        <a:lnSpc>
                          <a:spcPct val="115000"/>
                        </a:lnSpc>
                        <a:spcAft>
                          <a:spcPts val="0"/>
                        </a:spcAft>
                        <a:buFont typeface="Symbol"/>
                        <a:buChar char=""/>
                      </a:pPr>
                      <a:r>
                        <a:rPr lang="es-MX" sz="1800" dirty="0">
                          <a:effectLst/>
                        </a:rPr>
                        <a:t>Analizar los costos asociados al </a:t>
                      </a:r>
                      <a:r>
                        <a:rPr lang="es-MX" sz="1800" dirty="0" smtClean="0">
                          <a:effectLst/>
                        </a:rPr>
                        <a:t>riesgo </a:t>
                      </a:r>
                      <a:r>
                        <a:rPr lang="es-MX" sz="1800" dirty="0">
                          <a:effectLst/>
                        </a:rPr>
                        <a:t>y definir si es </a:t>
                      </a:r>
                      <a:r>
                        <a:rPr lang="es-MX" sz="1800" dirty="0" smtClean="0">
                          <a:effectLst/>
                        </a:rPr>
                        <a:t>factible </a:t>
                      </a:r>
                      <a:r>
                        <a:rPr lang="es-MX" sz="1800" dirty="0">
                          <a:effectLst/>
                        </a:rPr>
                        <a:t>reducir el riesgo, asumirlo o compartirlo.</a:t>
                      </a:r>
                    </a:p>
                    <a:p>
                      <a:pPr marL="342900" lvl="0" indent="-342900">
                        <a:lnSpc>
                          <a:spcPct val="115000"/>
                        </a:lnSpc>
                        <a:spcAft>
                          <a:spcPts val="0"/>
                        </a:spcAft>
                        <a:buFont typeface="Symbol"/>
                        <a:buChar char=""/>
                      </a:pPr>
                      <a:r>
                        <a:rPr lang="es-MX" sz="1800" dirty="0">
                          <a:effectLst/>
                        </a:rPr>
                        <a:t>Implementar controles correctivos o preventivos</a:t>
                      </a:r>
                      <a:endParaRPr lang="es-MX" sz="1800" dirty="0">
                        <a:effectLst/>
                        <a:latin typeface="Arial"/>
                        <a:ea typeface="Calibri"/>
                        <a:cs typeface="Times New Roman"/>
                      </a:endParaRPr>
                    </a:p>
                  </a:txBody>
                  <a:tcPr marL="68580" marR="68580" marT="0" marB="0" anchor="ctr"/>
                </a:tc>
              </a:tr>
              <a:tr h="374015">
                <a:tc>
                  <a:txBody>
                    <a:bodyPr/>
                    <a:lstStyle/>
                    <a:p>
                      <a:pPr marL="0" lvl="0" indent="0">
                        <a:lnSpc>
                          <a:spcPct val="115000"/>
                        </a:lnSpc>
                        <a:spcAft>
                          <a:spcPts val="0"/>
                        </a:spcAft>
                        <a:buFont typeface="Symbol"/>
                        <a:buNone/>
                      </a:pPr>
                      <a:r>
                        <a:rPr lang="es-MX" sz="1800" dirty="0">
                          <a:effectLst/>
                        </a:rPr>
                        <a:t>Riesgos </a:t>
                      </a:r>
                      <a:r>
                        <a:rPr lang="es-MX" sz="1800" dirty="0" smtClean="0">
                          <a:effectLst/>
                        </a:rPr>
                        <a:t>de</a:t>
                      </a:r>
                      <a:r>
                        <a:rPr lang="es-MX" sz="1800" baseline="0" dirty="0" smtClean="0">
                          <a:effectLst/>
                        </a:rPr>
                        <a:t> </a:t>
                      </a:r>
                      <a:r>
                        <a:rPr lang="es-MX" sz="1800" dirty="0" smtClean="0">
                          <a:effectLst/>
                        </a:rPr>
                        <a:t>seguimiento</a:t>
                      </a:r>
                      <a:endParaRPr lang="es-MX" sz="1800" dirty="0">
                        <a:effectLst/>
                        <a:latin typeface="Arial"/>
                        <a:ea typeface="Calibri"/>
                        <a:cs typeface="Times New Roman"/>
                      </a:endParaRPr>
                    </a:p>
                  </a:txBody>
                  <a:tcPr marL="68580" marR="68580" marT="0" marB="0" anchor="ctr"/>
                </a:tc>
                <a:tc>
                  <a:txBody>
                    <a:bodyPr/>
                    <a:lstStyle/>
                    <a:p>
                      <a:pPr marL="342900" lvl="0" indent="-342900">
                        <a:lnSpc>
                          <a:spcPct val="115000"/>
                        </a:lnSpc>
                        <a:spcAft>
                          <a:spcPts val="0"/>
                        </a:spcAft>
                        <a:buFont typeface="Symbol"/>
                        <a:buChar char=""/>
                      </a:pPr>
                      <a:r>
                        <a:rPr lang="es-MX" sz="1800" dirty="0">
                          <a:effectLst/>
                        </a:rPr>
                        <a:t>Detectar los riesgos y analizar los costos asociados</a:t>
                      </a:r>
                    </a:p>
                    <a:p>
                      <a:pPr marL="342900" lvl="0" indent="-342900">
                        <a:lnSpc>
                          <a:spcPct val="115000"/>
                        </a:lnSpc>
                        <a:spcAft>
                          <a:spcPts val="0"/>
                        </a:spcAft>
                        <a:buFont typeface="Symbol"/>
                        <a:buChar char=""/>
                      </a:pPr>
                      <a:r>
                        <a:rPr lang="es-MX" sz="1800" dirty="0">
                          <a:effectLst/>
                        </a:rPr>
                        <a:t>Implementar controles preventivos y detectivos.</a:t>
                      </a:r>
                      <a:endParaRPr lang="es-MX" sz="1800" dirty="0">
                        <a:effectLst/>
                        <a:latin typeface="Arial"/>
                        <a:ea typeface="Calibri"/>
                        <a:cs typeface="Times New Roman"/>
                      </a:endParaRPr>
                    </a:p>
                  </a:txBody>
                  <a:tcPr marL="68580" marR="68580" marT="0" marB="0" anchor="ctr"/>
                </a:tc>
              </a:tr>
            </a:tbl>
          </a:graphicData>
        </a:graphic>
      </p:graphicFrame>
      <p:sp>
        <p:nvSpPr>
          <p:cNvPr id="3" name="2 Título"/>
          <p:cNvSpPr>
            <a:spLocks noGrp="1"/>
          </p:cNvSpPr>
          <p:nvPr>
            <p:ph type="title"/>
          </p:nvPr>
        </p:nvSpPr>
        <p:spPr>
          <a:xfrm>
            <a:off x="457200" y="1418448"/>
            <a:ext cx="8229600" cy="1074448"/>
          </a:xfrm>
        </p:spPr>
        <p:txBody>
          <a:bodyPr>
            <a:normAutofit/>
          </a:bodyPr>
          <a:lstStyle/>
          <a:p>
            <a:r>
              <a:rPr lang="es-MX" sz="3200" dirty="0">
                <a:solidFill>
                  <a:schemeClr val="tx1"/>
                </a:solidFill>
              </a:rPr>
              <a:t>Control de riesgos</a:t>
            </a:r>
          </a:p>
        </p:txBody>
      </p:sp>
      <p:sp>
        <p:nvSpPr>
          <p:cNvPr id="4" name="3 CuadroTexto"/>
          <p:cNvSpPr txBox="1"/>
          <p:nvPr/>
        </p:nvSpPr>
        <p:spPr>
          <a:xfrm>
            <a:off x="251520" y="2350621"/>
            <a:ext cx="8632950" cy="646331"/>
          </a:xfrm>
          <a:prstGeom prst="rect">
            <a:avLst/>
          </a:prstGeom>
          <a:noFill/>
        </p:spPr>
        <p:txBody>
          <a:bodyPr wrap="square" rtlCol="0">
            <a:spAutoFit/>
          </a:bodyPr>
          <a:lstStyle/>
          <a:p>
            <a:r>
              <a:rPr lang="es-MX" dirty="0">
                <a:solidFill>
                  <a:schemeClr val="tx2">
                    <a:lumMod val="75000"/>
                  </a:schemeClr>
                </a:solidFill>
              </a:rPr>
              <a:t>Dependiendo del tipo y de la magnitud del riesgo, </a:t>
            </a:r>
            <a:r>
              <a:rPr lang="es-MX" dirty="0" smtClean="0">
                <a:solidFill>
                  <a:schemeClr val="tx2">
                    <a:lumMod val="75000"/>
                  </a:schemeClr>
                </a:solidFill>
              </a:rPr>
              <a:t>los </a:t>
            </a:r>
            <a:r>
              <a:rPr lang="es-MX" dirty="0">
                <a:solidFill>
                  <a:schemeClr val="tx2">
                    <a:lumMod val="75000"/>
                  </a:schemeClr>
                </a:solidFill>
              </a:rPr>
              <a:t>Titulares </a:t>
            </a:r>
            <a:r>
              <a:rPr lang="es-MX" dirty="0" smtClean="0">
                <a:solidFill>
                  <a:schemeClr val="tx2">
                    <a:lumMod val="75000"/>
                  </a:schemeClr>
                </a:solidFill>
              </a:rPr>
              <a:t>podrán </a:t>
            </a:r>
            <a:r>
              <a:rPr lang="es-MX" dirty="0">
                <a:solidFill>
                  <a:schemeClr val="tx2">
                    <a:lumMod val="75000"/>
                  </a:schemeClr>
                </a:solidFill>
              </a:rPr>
              <a:t>optar por </a:t>
            </a:r>
            <a:endParaRPr lang="es-MX" dirty="0" smtClean="0">
              <a:solidFill>
                <a:schemeClr val="tx2">
                  <a:lumMod val="75000"/>
                </a:schemeClr>
              </a:solidFill>
            </a:endParaRPr>
          </a:p>
          <a:p>
            <a:r>
              <a:rPr lang="es-MX" dirty="0" smtClean="0">
                <a:solidFill>
                  <a:schemeClr val="tx2">
                    <a:lumMod val="75000"/>
                  </a:schemeClr>
                </a:solidFill>
              </a:rPr>
              <a:t>evitarlos</a:t>
            </a:r>
            <a:r>
              <a:rPr lang="es-MX" dirty="0">
                <a:solidFill>
                  <a:schemeClr val="tx2">
                    <a:lumMod val="75000"/>
                  </a:schemeClr>
                </a:solidFill>
              </a:rPr>
              <a:t>, reducirlos,  </a:t>
            </a:r>
            <a:r>
              <a:rPr lang="es-MX" dirty="0" smtClean="0">
                <a:solidFill>
                  <a:schemeClr val="tx2">
                    <a:lumMod val="75000"/>
                  </a:schemeClr>
                </a:solidFill>
              </a:rPr>
              <a:t>asumirlos </a:t>
            </a:r>
            <a:r>
              <a:rPr lang="es-MX" dirty="0">
                <a:solidFill>
                  <a:schemeClr val="tx2">
                    <a:lumMod val="75000"/>
                  </a:schemeClr>
                </a:solidFill>
              </a:rPr>
              <a:t>o transferirlos</a:t>
            </a:r>
            <a:r>
              <a:rPr lang="es-MX" dirty="0" smtClean="0">
                <a:solidFill>
                  <a:schemeClr val="tx2">
                    <a:lumMod val="75000"/>
                  </a:schemeClr>
                </a:solidFill>
              </a:rPr>
              <a:t>.</a:t>
            </a:r>
            <a:endParaRPr lang="es-MX" dirty="0">
              <a:solidFill>
                <a:schemeClr val="tx2">
                  <a:lumMod val="75000"/>
                </a:schemeClr>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2003739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2348880"/>
            <a:ext cx="8712968" cy="4509119"/>
          </a:xfrm>
        </p:spPr>
        <p:txBody>
          <a:bodyPr>
            <a:normAutofit fontScale="85000" lnSpcReduction="10000"/>
          </a:bodyPr>
          <a:lstStyle/>
          <a:p>
            <a:pPr algn="just">
              <a:buFont typeface="Arial" panose="020B0604020202020204" pitchFamily="34" charset="0"/>
              <a:buChar char="•"/>
            </a:pPr>
            <a:r>
              <a:rPr lang="es-MX" dirty="0"/>
              <a:t>Las Actividades de Control permiten seleccionar los cursos de acción más efectivos para evitar que el riesgo afecte los objetivos de la institución</a:t>
            </a:r>
            <a:r>
              <a:rPr lang="es-MX" dirty="0" smtClean="0"/>
              <a:t>.</a:t>
            </a:r>
          </a:p>
          <a:p>
            <a:pPr marL="0" indent="0" algn="just">
              <a:buNone/>
            </a:pPr>
            <a:r>
              <a:rPr lang="es-MX" sz="900" dirty="0" smtClean="0"/>
              <a:t> </a:t>
            </a:r>
          </a:p>
          <a:p>
            <a:pPr algn="just">
              <a:buFont typeface="Arial" panose="020B0604020202020204" pitchFamily="34" charset="0"/>
              <a:buChar char="•"/>
            </a:pPr>
            <a:r>
              <a:rPr lang="es-MX" dirty="0" smtClean="0"/>
              <a:t>El </a:t>
            </a:r>
            <a:r>
              <a:rPr lang="es-MX" dirty="0"/>
              <a:t>mejor control será aquel </a:t>
            </a:r>
            <a:r>
              <a:rPr lang="es-MX" dirty="0" smtClean="0"/>
              <a:t>que pueda </a:t>
            </a:r>
            <a:r>
              <a:rPr lang="es-MX" dirty="0"/>
              <a:t>ejercerse desde la propia institución. </a:t>
            </a:r>
            <a:endParaRPr lang="es-MX" dirty="0" smtClean="0"/>
          </a:p>
          <a:p>
            <a:pPr marL="0" indent="0" algn="just">
              <a:buNone/>
            </a:pPr>
            <a:endParaRPr lang="es-MX" sz="900" dirty="0"/>
          </a:p>
          <a:p>
            <a:pPr lvl="0" algn="just">
              <a:buFont typeface="Arial" panose="020B0604020202020204" pitchFamily="34" charset="0"/>
              <a:buChar char="•"/>
            </a:pPr>
            <a:r>
              <a:rPr lang="es-MX" dirty="0"/>
              <a:t>Es una acción estratégica, pues puede ser la solución a varios </a:t>
            </a:r>
            <a:r>
              <a:rPr lang="es-MX" dirty="0" smtClean="0"/>
              <a:t>problemas.</a:t>
            </a:r>
          </a:p>
          <a:p>
            <a:pPr marL="0" lvl="0" indent="0" algn="just">
              <a:buNone/>
            </a:pPr>
            <a:endParaRPr lang="es-MX" sz="900" dirty="0"/>
          </a:p>
          <a:p>
            <a:pPr lvl="0" algn="just">
              <a:buFont typeface="Arial" panose="020B0604020202020204" pitchFamily="34" charset="0"/>
              <a:buChar char="•"/>
            </a:pPr>
            <a:r>
              <a:rPr lang="es-MX" dirty="0"/>
              <a:t>Se puede ejecutar con los recursos y las capacidades de la institución</a:t>
            </a:r>
            <a:r>
              <a:rPr lang="es-MX" dirty="0" smtClean="0"/>
              <a:t>.</a:t>
            </a:r>
          </a:p>
          <a:p>
            <a:pPr marL="0" lvl="0" indent="0" algn="just">
              <a:buNone/>
            </a:pPr>
            <a:endParaRPr lang="es-MX" sz="900" dirty="0" smtClean="0"/>
          </a:p>
          <a:p>
            <a:pPr lvl="0" algn="just">
              <a:buFont typeface="Arial" panose="020B0604020202020204" pitchFamily="34" charset="0"/>
              <a:buChar char="•"/>
            </a:pPr>
            <a:r>
              <a:rPr lang="es-MX" dirty="0" smtClean="0"/>
              <a:t>Implica </a:t>
            </a:r>
            <a:r>
              <a:rPr lang="es-MX" dirty="0"/>
              <a:t>compromiso por parte de los responsables de las causas identificadas en el árbol de riesgos. </a:t>
            </a:r>
            <a:endParaRPr lang="es-MX" dirty="0" smtClean="0"/>
          </a:p>
          <a:p>
            <a:pPr marL="0" lvl="0" indent="0" algn="just">
              <a:buNone/>
            </a:pPr>
            <a:endParaRPr lang="es-MX" sz="600" dirty="0" smtClean="0"/>
          </a:p>
          <a:p>
            <a:pPr lvl="0" algn="just">
              <a:buFont typeface="Arial" panose="020B0604020202020204" pitchFamily="34" charset="0"/>
              <a:buChar char="•"/>
            </a:pPr>
            <a:r>
              <a:rPr lang="es-MX" dirty="0"/>
              <a:t>Al implementarse no sólo </a:t>
            </a:r>
            <a:r>
              <a:rPr lang="es-MX" dirty="0" smtClean="0"/>
              <a:t>beneficia </a:t>
            </a:r>
            <a:r>
              <a:rPr lang="es-MX" dirty="0"/>
              <a:t>a la </a:t>
            </a:r>
            <a:r>
              <a:rPr lang="es-MX" dirty="0" smtClean="0"/>
              <a:t>dependencia, </a:t>
            </a:r>
            <a:r>
              <a:rPr lang="es-MX" dirty="0"/>
              <a:t>sino que trasciende, beneficiando a la </a:t>
            </a:r>
            <a:r>
              <a:rPr lang="es-MX" dirty="0" smtClean="0"/>
              <a:t>población </a:t>
            </a:r>
            <a:r>
              <a:rPr lang="es-MX" dirty="0"/>
              <a:t>objetivo de los </a:t>
            </a:r>
            <a:r>
              <a:rPr lang="es-MX" dirty="0" smtClean="0"/>
              <a:t>programas </a:t>
            </a:r>
            <a:r>
              <a:rPr lang="es-MX" dirty="0"/>
              <a:t>y </a:t>
            </a:r>
            <a:r>
              <a:rPr lang="es-MX" dirty="0" smtClean="0"/>
              <a:t>acciones</a:t>
            </a:r>
          </a:p>
          <a:p>
            <a:pPr marL="0" lvl="0" indent="0" algn="just">
              <a:buNone/>
            </a:pPr>
            <a:r>
              <a:rPr lang="es-MX" dirty="0">
                <a:cs typeface="Arial" panose="020B0604020202020204" pitchFamily="34" charset="0"/>
              </a:rPr>
              <a:t>El éxito en la implementación de </a:t>
            </a:r>
            <a:r>
              <a:rPr lang="es-MX" dirty="0" smtClean="0">
                <a:cs typeface="Arial" panose="020B0604020202020204" pitchFamily="34" charset="0"/>
              </a:rPr>
              <a:t>los controles, depende </a:t>
            </a:r>
            <a:r>
              <a:rPr lang="es-MX" dirty="0">
                <a:cs typeface="Arial" panose="020B0604020202020204" pitchFamily="34" charset="0"/>
              </a:rPr>
              <a:t>en buena medida, del involucramiento de todos los miembros de la organización y de los responsables del Control Interno.</a:t>
            </a:r>
          </a:p>
        </p:txBody>
      </p:sp>
      <p:sp>
        <p:nvSpPr>
          <p:cNvPr id="3" name="2 Título"/>
          <p:cNvSpPr>
            <a:spLocks noGrp="1"/>
          </p:cNvSpPr>
          <p:nvPr>
            <p:ph type="title"/>
          </p:nvPr>
        </p:nvSpPr>
        <p:spPr>
          <a:xfrm>
            <a:off x="457200" y="1240168"/>
            <a:ext cx="8229600" cy="1252728"/>
          </a:xfrm>
        </p:spPr>
        <p:txBody>
          <a:bodyPr>
            <a:normAutofit/>
          </a:bodyPr>
          <a:lstStyle/>
          <a:p>
            <a:r>
              <a:rPr lang="es-MX" sz="3200" dirty="0">
                <a:solidFill>
                  <a:schemeClr val="tx1"/>
                </a:solidFill>
              </a:rPr>
              <a:t>Control de riesgos</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6352962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9" y="2636912"/>
            <a:ext cx="8496944" cy="4104456"/>
          </a:xfrm>
        </p:spPr>
        <p:txBody>
          <a:bodyPr>
            <a:noAutofit/>
          </a:bodyPr>
          <a:lstStyle/>
          <a:p>
            <a:pPr marL="0" indent="0" algn="just">
              <a:buNone/>
            </a:pPr>
            <a:r>
              <a:rPr lang="es-MX" sz="2100" dirty="0" smtClean="0"/>
              <a:t>Finalmente, </a:t>
            </a:r>
            <a:r>
              <a:rPr lang="es-MX" sz="2100" dirty="0"/>
              <a:t>debe establecerse un Programa de </a:t>
            </a:r>
            <a:r>
              <a:rPr lang="es-MX" sz="2100" dirty="0" smtClean="0"/>
              <a:t>Trabajo en </a:t>
            </a:r>
            <a:r>
              <a:rPr lang="es-MX" sz="2100" dirty="0"/>
              <a:t>el que se </a:t>
            </a:r>
            <a:r>
              <a:rPr lang="es-MX" sz="2100" dirty="0" smtClean="0"/>
              <a:t>definan y asignen </a:t>
            </a:r>
            <a:r>
              <a:rPr lang="es-MX" sz="2100" dirty="0"/>
              <a:t>las metas y los responsables de la atención de los riesgos identificados. </a:t>
            </a:r>
            <a:endParaRPr lang="es-MX" sz="2100" dirty="0" smtClean="0"/>
          </a:p>
          <a:p>
            <a:pPr marL="0" indent="0" algn="just">
              <a:buNone/>
            </a:pPr>
            <a:r>
              <a:rPr lang="es-MX" sz="2100" dirty="0" smtClean="0"/>
              <a:t>El </a:t>
            </a:r>
            <a:r>
              <a:rPr lang="es-MX" sz="2100" dirty="0"/>
              <a:t>PTAR permite planear las acciones </a:t>
            </a:r>
            <a:r>
              <a:rPr lang="es-MX" sz="2100" dirty="0" smtClean="0"/>
              <a:t>a implementar </a:t>
            </a:r>
            <a:r>
              <a:rPr lang="es-MX" sz="2100" dirty="0" smtClean="0"/>
              <a:t>lo necesario para </a:t>
            </a:r>
            <a:r>
              <a:rPr lang="es-MX" sz="2100" dirty="0"/>
              <a:t>controlar los riesgos. Éste </a:t>
            </a:r>
            <a:r>
              <a:rPr lang="es-MX" sz="2100" dirty="0" smtClean="0"/>
              <a:t>programa se </a:t>
            </a:r>
            <a:r>
              <a:rPr lang="es-MX" sz="2100" dirty="0"/>
              <a:t>conforma a partir de la identificación y clasificación de los riesgos así como de la Matriz y el Mapa de Riesgos Institucionales. </a:t>
            </a:r>
            <a:endParaRPr lang="es-MX" sz="2100" dirty="0" smtClean="0"/>
          </a:p>
          <a:p>
            <a:pPr marL="0" indent="0" algn="just">
              <a:buNone/>
            </a:pPr>
            <a:r>
              <a:rPr lang="es-MX" sz="2100" dirty="0" smtClean="0"/>
              <a:t>La </a:t>
            </a:r>
            <a:r>
              <a:rPr lang="es-MX" sz="2100" dirty="0"/>
              <a:t>parte medular es definir quiénes son los responsables del control de riesgos, el calendario de avances, y los medios para verificar el grado de resolución </a:t>
            </a:r>
            <a:r>
              <a:rPr lang="es-MX" sz="2100" dirty="0" smtClean="0"/>
              <a:t>obtenido. </a:t>
            </a:r>
          </a:p>
          <a:p>
            <a:pPr marL="0" indent="0" algn="just">
              <a:buNone/>
            </a:pPr>
            <a:r>
              <a:rPr lang="es-MX" sz="2100" dirty="0" smtClean="0"/>
              <a:t>Deben </a:t>
            </a:r>
            <a:r>
              <a:rPr lang="es-MX" sz="2100" dirty="0"/>
              <a:t>establecerse indicadores que den seguimiento a las metas trazadas.</a:t>
            </a:r>
          </a:p>
          <a:p>
            <a:pPr marL="0" indent="0">
              <a:buNone/>
            </a:pPr>
            <a:endParaRPr lang="es-MX" sz="2200" dirty="0"/>
          </a:p>
        </p:txBody>
      </p:sp>
      <p:sp>
        <p:nvSpPr>
          <p:cNvPr id="3" name="2 Título"/>
          <p:cNvSpPr>
            <a:spLocks noGrp="1"/>
          </p:cNvSpPr>
          <p:nvPr>
            <p:ph type="title"/>
          </p:nvPr>
        </p:nvSpPr>
        <p:spPr>
          <a:xfrm>
            <a:off x="457200" y="1240168"/>
            <a:ext cx="8229600" cy="1252728"/>
          </a:xfrm>
        </p:spPr>
        <p:txBody>
          <a:bodyPr>
            <a:normAutofit/>
          </a:bodyPr>
          <a:lstStyle/>
          <a:p>
            <a:r>
              <a:rPr lang="es-MX" sz="3200" dirty="0">
                <a:solidFill>
                  <a:schemeClr val="tx1"/>
                </a:solidFill>
              </a:rPr>
              <a:t>Control de riesgos</a:t>
            </a:r>
          </a:p>
        </p:txBody>
      </p:sp>
      <p:sp>
        <p:nvSpPr>
          <p:cNvPr id="7" name="6 CuadroTexto"/>
          <p:cNvSpPr txBox="1"/>
          <p:nvPr/>
        </p:nvSpPr>
        <p:spPr>
          <a:xfrm>
            <a:off x="899592" y="2132856"/>
            <a:ext cx="7886518" cy="461665"/>
          </a:xfrm>
          <a:prstGeom prst="rect">
            <a:avLst/>
          </a:prstGeom>
          <a:noFill/>
        </p:spPr>
        <p:txBody>
          <a:bodyPr wrap="none" rtlCol="0">
            <a:spAutoFit/>
          </a:bodyPr>
          <a:lstStyle/>
          <a:p>
            <a:r>
              <a:rPr lang="es-MX" sz="2400" b="1" dirty="0">
                <a:solidFill>
                  <a:schemeClr val="tx2"/>
                </a:solidFill>
              </a:rPr>
              <a:t>Programa de Trabajo de Administración de Riesgos (PTAR</a:t>
            </a:r>
            <a:r>
              <a:rPr lang="es-MX" sz="2400" b="1" dirty="0" smtClean="0">
                <a:solidFill>
                  <a:schemeClr val="tx2"/>
                </a:solidFill>
              </a:rPr>
              <a:t>)</a:t>
            </a:r>
            <a:endParaRPr lang="es-MX" sz="24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7539406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9" y="3510300"/>
            <a:ext cx="8568952" cy="3231068"/>
          </a:xfrm>
        </p:spPr>
        <p:txBody>
          <a:bodyPr>
            <a:normAutofit/>
          </a:bodyPr>
          <a:lstStyle/>
          <a:p>
            <a:pPr marL="0" indent="0" algn="just">
              <a:buNone/>
            </a:pPr>
            <a:r>
              <a:rPr lang="es-MX" sz="2200" dirty="0" smtClean="0"/>
              <a:t>Son </a:t>
            </a:r>
            <a:r>
              <a:rPr lang="es-MX" sz="2200" dirty="0"/>
              <a:t>las medidas establecidas a través de políticas, procedimientos, </a:t>
            </a:r>
            <a:r>
              <a:rPr lang="es-MX" sz="2200" dirty="0" smtClean="0"/>
              <a:t>reglas y manuales </a:t>
            </a:r>
            <a:r>
              <a:rPr lang="es-MX" sz="2200" dirty="0"/>
              <a:t>de operación, instructivos, lineamientos, descripciones de funciones y puestos, y otros </a:t>
            </a:r>
            <a:r>
              <a:rPr lang="es-MX" sz="2200" dirty="0" smtClean="0"/>
              <a:t>elementos que </a:t>
            </a:r>
            <a:r>
              <a:rPr lang="es-MX" sz="2200" dirty="0"/>
              <a:t>permitan a las dependencias y entidades </a:t>
            </a:r>
            <a:r>
              <a:rPr lang="es-MX" sz="2200" dirty="0" smtClean="0"/>
              <a:t>mitigar </a:t>
            </a:r>
            <a:r>
              <a:rPr lang="es-MX" sz="2200" dirty="0"/>
              <a:t>los riesgos asociados a los objetivos y metas institucionales, y cumplir con el marco legal y administrativo correspondiente</a:t>
            </a:r>
            <a:r>
              <a:rPr lang="es-MX" sz="2200" dirty="0" smtClean="0"/>
              <a:t>.</a:t>
            </a:r>
          </a:p>
          <a:p>
            <a:pPr marL="0" indent="0" algn="just">
              <a:buNone/>
            </a:pPr>
            <a:r>
              <a:rPr lang="es-MX" sz="2200" dirty="0"/>
              <a:t>Hay una gran cantidad de controles que pueden establecerse para contribuir a </a:t>
            </a:r>
            <a:r>
              <a:rPr lang="es-MX" sz="2200" dirty="0" smtClean="0"/>
              <a:t>que las </a:t>
            </a:r>
            <a:r>
              <a:rPr lang="es-MX" sz="2200" dirty="0"/>
              <a:t>dependencias públicas cumplan con sus objetivos. </a:t>
            </a:r>
          </a:p>
        </p:txBody>
      </p:sp>
      <p:sp>
        <p:nvSpPr>
          <p:cNvPr id="3" name="2 Título"/>
          <p:cNvSpPr>
            <a:spLocks noGrp="1"/>
          </p:cNvSpPr>
          <p:nvPr>
            <p:ph type="title"/>
          </p:nvPr>
        </p:nvSpPr>
        <p:spPr>
          <a:xfrm>
            <a:off x="457200" y="2132856"/>
            <a:ext cx="8229600" cy="1002440"/>
          </a:xfrm>
        </p:spPr>
        <p:txBody>
          <a:bodyPr>
            <a:normAutofit/>
          </a:bodyPr>
          <a:lstStyle/>
          <a:p>
            <a:r>
              <a:rPr lang="es-MX" sz="3200" dirty="0">
                <a:solidFill>
                  <a:schemeClr val="tx1"/>
                </a:solidFill>
              </a:rPr>
              <a:t>ACTIVIDADES DE CONTROL</a:t>
            </a:r>
          </a:p>
        </p:txBody>
      </p:sp>
      <p:sp>
        <p:nvSpPr>
          <p:cNvPr id="4" name="3 CuadroTexto"/>
          <p:cNvSpPr txBox="1"/>
          <p:nvPr/>
        </p:nvSpPr>
        <p:spPr>
          <a:xfrm>
            <a:off x="971600" y="2924944"/>
            <a:ext cx="7454285" cy="461665"/>
          </a:xfrm>
          <a:prstGeom prst="rect">
            <a:avLst/>
          </a:prstGeom>
          <a:noFill/>
        </p:spPr>
        <p:txBody>
          <a:bodyPr wrap="none" rtlCol="0">
            <a:spAutoFit/>
          </a:bodyPr>
          <a:lstStyle/>
          <a:p>
            <a:r>
              <a:rPr lang="es-MX" sz="2400" b="1" dirty="0" smtClean="0">
                <a:solidFill>
                  <a:schemeClr val="tx2"/>
                </a:solidFill>
              </a:rPr>
              <a:t>¿Qué son y en qué consisten las Actividades de Control?</a:t>
            </a:r>
            <a:endParaRPr lang="es-MX" sz="2400" b="1" dirty="0">
              <a:solidFill>
                <a:schemeClr val="tx2"/>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9042591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199" y="3140968"/>
            <a:ext cx="8229600" cy="3600400"/>
          </a:xfrm>
        </p:spPr>
        <p:txBody>
          <a:bodyPr>
            <a:normAutofit lnSpcReduction="10000"/>
          </a:bodyPr>
          <a:lstStyle/>
          <a:p>
            <a:pPr marL="0" indent="0" algn="just">
              <a:buNone/>
            </a:pPr>
            <a:r>
              <a:rPr lang="es-MX" sz="2200" dirty="0"/>
              <a:t>El contexto actual demanda que las instituciones públicas utilicen de forma eficiente </a:t>
            </a:r>
            <a:r>
              <a:rPr lang="es-MX" sz="2200" dirty="0" smtClean="0"/>
              <a:t>los recursos </a:t>
            </a:r>
            <a:r>
              <a:rPr lang="es-MX" sz="2200" dirty="0"/>
              <a:t>públicos y que cumplan con sus objetivos y metas. </a:t>
            </a:r>
            <a:endParaRPr lang="es-MX" sz="2200" dirty="0" smtClean="0"/>
          </a:p>
          <a:p>
            <a:pPr marL="0" indent="0" algn="just">
              <a:buNone/>
            </a:pPr>
            <a:r>
              <a:rPr lang="es-MX" sz="2200" dirty="0" smtClean="0"/>
              <a:t>Resulta pues</a:t>
            </a:r>
            <a:r>
              <a:rPr lang="es-MX" sz="2200" dirty="0"/>
              <a:t> </a:t>
            </a:r>
            <a:r>
              <a:rPr lang="es-MX" sz="2200" dirty="0" smtClean="0"/>
              <a:t>indispensable </a:t>
            </a:r>
            <a:r>
              <a:rPr lang="es-MX" sz="2200" dirty="0"/>
              <a:t>contar con un Sistema de Control Interno que impulse la cultura de </a:t>
            </a:r>
            <a:r>
              <a:rPr lang="es-MX" sz="2200" dirty="0" smtClean="0"/>
              <a:t>la </a:t>
            </a:r>
            <a:r>
              <a:rPr lang="es-MX" sz="2200" u="sng" dirty="0" smtClean="0"/>
              <a:t>autoevaluación</a:t>
            </a:r>
            <a:r>
              <a:rPr lang="es-MX" sz="2200" dirty="0" smtClean="0"/>
              <a:t> </a:t>
            </a:r>
            <a:r>
              <a:rPr lang="es-MX" sz="2200" dirty="0"/>
              <a:t>y que </a:t>
            </a:r>
            <a:r>
              <a:rPr lang="es-MX" sz="2200" dirty="0" smtClean="0"/>
              <a:t>permita prevenir </a:t>
            </a:r>
            <a:r>
              <a:rPr lang="es-MX" sz="2200" dirty="0"/>
              <a:t>los riesgos que afectan el logro de </a:t>
            </a:r>
            <a:r>
              <a:rPr lang="es-MX" sz="2200" dirty="0" smtClean="0"/>
              <a:t>resultados</a:t>
            </a:r>
            <a:r>
              <a:rPr lang="es-MX" sz="2200" dirty="0"/>
              <a:t>. </a:t>
            </a:r>
            <a:endParaRPr lang="es-MX" sz="2200" dirty="0" smtClean="0"/>
          </a:p>
          <a:p>
            <a:pPr marL="0" indent="0" algn="just">
              <a:buNone/>
            </a:pPr>
            <a:r>
              <a:rPr lang="es-MX" sz="2200" dirty="0" smtClean="0"/>
              <a:t>Deben posicionarse la </a:t>
            </a:r>
            <a:r>
              <a:rPr lang="es-MX" sz="2200" dirty="0"/>
              <a:t>transparencia y la rendición de cuentas como los ejes rectores </a:t>
            </a:r>
            <a:r>
              <a:rPr lang="es-MX" sz="2200" dirty="0" smtClean="0"/>
              <a:t>de las </a:t>
            </a:r>
            <a:r>
              <a:rPr lang="es-MX" sz="2200" dirty="0"/>
              <a:t>instituciones.</a:t>
            </a:r>
          </a:p>
          <a:p>
            <a:pPr marL="0" indent="0" algn="just">
              <a:buNone/>
            </a:pPr>
            <a:r>
              <a:rPr lang="es-MX" sz="2200" dirty="0" smtClean="0"/>
              <a:t>Entonces es importante </a:t>
            </a:r>
            <a:r>
              <a:rPr lang="es-MX" sz="2200" dirty="0"/>
              <a:t>que </a:t>
            </a:r>
            <a:r>
              <a:rPr lang="es-MX" sz="2200" dirty="0" smtClean="0"/>
              <a:t>las dependencias </a:t>
            </a:r>
            <a:r>
              <a:rPr lang="es-MX" sz="2200" dirty="0"/>
              <a:t>estatales y </a:t>
            </a:r>
            <a:r>
              <a:rPr lang="es-MX" sz="2200" dirty="0" smtClean="0"/>
              <a:t>municipales, cuenten </a:t>
            </a:r>
            <a:r>
              <a:rPr lang="es-MX" sz="2200" dirty="0"/>
              <a:t>con un Sistema de Control Interno. </a:t>
            </a:r>
          </a:p>
          <a:p>
            <a:pPr marL="0" indent="0">
              <a:buNone/>
            </a:pPr>
            <a:endParaRPr lang="es-MX" dirty="0"/>
          </a:p>
        </p:txBody>
      </p:sp>
      <p:sp>
        <p:nvSpPr>
          <p:cNvPr id="2" name="1 Título"/>
          <p:cNvSpPr>
            <a:spLocks noGrp="1"/>
          </p:cNvSpPr>
          <p:nvPr>
            <p:ph type="title"/>
          </p:nvPr>
        </p:nvSpPr>
        <p:spPr>
          <a:xfrm>
            <a:off x="323528" y="2276872"/>
            <a:ext cx="8219257" cy="1008112"/>
          </a:xfrm>
        </p:spPr>
        <p:txBody>
          <a:bodyPr>
            <a:normAutofit fontScale="90000"/>
          </a:bodyPr>
          <a:lstStyle/>
          <a:p>
            <a:r>
              <a:rPr lang="es-MX" sz="2200" dirty="0" smtClean="0"/>
              <a:t/>
            </a:r>
            <a:br>
              <a:rPr lang="es-MX" sz="2200" dirty="0" smtClean="0"/>
            </a:br>
            <a:r>
              <a:rPr lang="es-MX" sz="3600" dirty="0" smtClean="0">
                <a:solidFill>
                  <a:schemeClr val="tx1"/>
                </a:solidFill>
              </a:rPr>
              <a:t>Conceptualización </a:t>
            </a:r>
            <a:r>
              <a:rPr lang="es-MX" sz="3600" dirty="0">
                <a:solidFill>
                  <a:schemeClr val="tx1"/>
                </a:solidFill>
              </a:rPr>
              <a:t>de </a:t>
            </a:r>
            <a:r>
              <a:rPr lang="es-MX" sz="3600" dirty="0" smtClean="0">
                <a:solidFill>
                  <a:schemeClr val="tx1"/>
                </a:solidFill>
              </a:rPr>
              <a:t/>
            </a:r>
            <a:br>
              <a:rPr lang="es-MX" sz="3600" dirty="0" smtClean="0">
                <a:solidFill>
                  <a:schemeClr val="tx1"/>
                </a:solidFill>
              </a:rPr>
            </a:br>
            <a:r>
              <a:rPr lang="es-MX" sz="3600" dirty="0" smtClean="0">
                <a:solidFill>
                  <a:schemeClr val="tx1"/>
                </a:solidFill>
              </a:rPr>
              <a:t>Control </a:t>
            </a:r>
            <a:r>
              <a:rPr lang="es-MX" sz="3600" dirty="0">
                <a:solidFill>
                  <a:schemeClr val="tx1"/>
                </a:solidFill>
              </a:rPr>
              <a:t>Interno:</a:t>
            </a:r>
            <a:br>
              <a:rPr lang="es-MX" sz="3600" dirty="0">
                <a:solidFill>
                  <a:schemeClr val="tx1"/>
                </a:solidFill>
              </a:rPr>
            </a:br>
            <a:endParaRPr lang="es-MX" sz="36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7003474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2923202"/>
            <a:ext cx="8496943" cy="3602141"/>
          </a:xfrm>
        </p:spPr>
        <p:txBody>
          <a:bodyPr>
            <a:normAutofit fontScale="25000" lnSpcReduction="20000"/>
          </a:bodyPr>
          <a:lstStyle/>
          <a:p>
            <a:pPr lvl="0" algn="just">
              <a:buFont typeface="Arial" panose="020B0604020202020204" pitchFamily="34" charset="0"/>
              <a:buChar char="•"/>
            </a:pPr>
            <a:r>
              <a:rPr lang="es-MX" sz="8000" dirty="0"/>
              <a:t>No todos los riesgos son susceptibles de control, por lo que debe darse prioridad a la prevención. </a:t>
            </a:r>
          </a:p>
          <a:p>
            <a:pPr lvl="0" algn="just">
              <a:buFont typeface="Arial" panose="020B0604020202020204" pitchFamily="34" charset="0"/>
              <a:buChar char="•"/>
            </a:pPr>
            <a:r>
              <a:rPr lang="es-MX" sz="8000" dirty="0"/>
              <a:t>Más controles no necesariamente se traducen en menos riesgos. Lo importante es que éstos sean efectivos y de gran impacto. </a:t>
            </a:r>
          </a:p>
          <a:p>
            <a:pPr lvl="0" algn="just">
              <a:buFont typeface="Arial" panose="020B0604020202020204" pitchFamily="34" charset="0"/>
              <a:buChar char="•"/>
            </a:pPr>
            <a:r>
              <a:rPr lang="es-MX" sz="8000" dirty="0"/>
              <a:t>Los controles no se establecen de una vez y para siempre: tienen que monitorearse, evaluarse y mejorarse, de tal forma que se cumpla el objetivo para el que fueron diseñados. </a:t>
            </a:r>
          </a:p>
          <a:p>
            <a:pPr lvl="0" algn="just">
              <a:buFont typeface="Arial" panose="020B0604020202020204" pitchFamily="34" charset="0"/>
              <a:buChar char="•"/>
            </a:pPr>
            <a:r>
              <a:rPr lang="es-MX" sz="8000" dirty="0"/>
              <a:t>La institución debe cuidar que la implementación de las estrategias elegidas para gestionar los riesgos sea viable en términos jurídicos, técnicos, institucionales, financieros y económicos. </a:t>
            </a:r>
          </a:p>
          <a:p>
            <a:pPr algn="just">
              <a:buFont typeface="Arial" panose="020B0604020202020204" pitchFamily="34" charset="0"/>
              <a:buChar char="•"/>
            </a:pPr>
            <a:r>
              <a:rPr lang="es-MX" sz="8000" dirty="0"/>
              <a:t>Finalmente, para llevar a cabo las Actividades de Control, la institución debe materializar las estrategias en acciones concretas y definir un plan de acción. </a:t>
            </a:r>
          </a:p>
          <a:p>
            <a:pPr marL="0" indent="0">
              <a:buNone/>
            </a:pPr>
            <a:endParaRPr lang="es-MX" dirty="0"/>
          </a:p>
        </p:txBody>
      </p:sp>
      <p:sp>
        <p:nvSpPr>
          <p:cNvPr id="3" name="2 Título"/>
          <p:cNvSpPr>
            <a:spLocks noGrp="1"/>
          </p:cNvSpPr>
          <p:nvPr>
            <p:ph type="title"/>
          </p:nvPr>
        </p:nvSpPr>
        <p:spPr>
          <a:xfrm>
            <a:off x="457200" y="1528200"/>
            <a:ext cx="8229600" cy="1252728"/>
          </a:xfrm>
        </p:spPr>
        <p:txBody>
          <a:bodyPr>
            <a:normAutofit/>
          </a:bodyPr>
          <a:lstStyle/>
          <a:p>
            <a:r>
              <a:rPr lang="es-MX" sz="3200" dirty="0" smtClean="0">
                <a:solidFill>
                  <a:schemeClr val="tx1"/>
                </a:solidFill>
              </a:rPr>
              <a:t>Actividades de Control</a:t>
            </a:r>
            <a:endParaRPr lang="es-MX" sz="3200" dirty="0">
              <a:solidFill>
                <a:schemeClr val="tx1"/>
              </a:solidFill>
            </a:endParaRPr>
          </a:p>
        </p:txBody>
      </p:sp>
      <p:sp>
        <p:nvSpPr>
          <p:cNvPr id="5" name="4 CuadroTexto"/>
          <p:cNvSpPr txBox="1"/>
          <p:nvPr/>
        </p:nvSpPr>
        <p:spPr>
          <a:xfrm>
            <a:off x="323528" y="2474312"/>
            <a:ext cx="8568952" cy="738664"/>
          </a:xfrm>
          <a:prstGeom prst="rect">
            <a:avLst/>
          </a:prstGeom>
          <a:noFill/>
        </p:spPr>
        <p:txBody>
          <a:bodyPr wrap="square" rtlCol="0">
            <a:spAutoFit/>
          </a:bodyPr>
          <a:lstStyle/>
          <a:p>
            <a:r>
              <a:rPr lang="es-MX" sz="2400" b="1" dirty="0">
                <a:solidFill>
                  <a:schemeClr val="tx2"/>
                </a:solidFill>
              </a:rPr>
              <a:t>P</a:t>
            </a:r>
            <a:r>
              <a:rPr lang="es-MX" sz="2400" b="1" dirty="0" smtClean="0">
                <a:solidFill>
                  <a:schemeClr val="tx2"/>
                </a:solidFill>
              </a:rPr>
              <a:t>untos </a:t>
            </a:r>
            <a:r>
              <a:rPr lang="es-MX" sz="2400" b="1" dirty="0">
                <a:solidFill>
                  <a:schemeClr val="tx2"/>
                </a:solidFill>
              </a:rPr>
              <a:t>importantes sobre las Actividades de Control: </a:t>
            </a:r>
          </a:p>
          <a:p>
            <a:endParaRPr lang="es-MX"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424770267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2675466"/>
            <a:ext cx="8712968" cy="3849877"/>
          </a:xfrm>
        </p:spPr>
        <p:txBody>
          <a:bodyPr>
            <a:normAutofit/>
          </a:bodyPr>
          <a:lstStyle/>
          <a:p>
            <a:pPr marL="0" indent="0" algn="just">
              <a:buNone/>
            </a:pPr>
            <a:r>
              <a:rPr lang="es-MX" sz="2000" b="1" dirty="0"/>
              <a:t>G</a:t>
            </a:r>
            <a:r>
              <a:rPr lang="es-MX" sz="2000" b="1" dirty="0" smtClean="0"/>
              <a:t>uía </a:t>
            </a:r>
            <a:r>
              <a:rPr lang="es-MX" sz="2000" b="1" dirty="0"/>
              <a:t>para definir el contenido del plan de </a:t>
            </a:r>
            <a:r>
              <a:rPr lang="es-MX" sz="2000" b="1" dirty="0" smtClean="0"/>
              <a:t>acción:</a:t>
            </a:r>
          </a:p>
          <a:p>
            <a:pPr marL="0" indent="0" algn="just">
              <a:buNone/>
            </a:pPr>
            <a:r>
              <a:rPr lang="es-MX" sz="2000" b="1" dirty="0"/>
              <a:t>1.</a:t>
            </a:r>
            <a:r>
              <a:rPr lang="es-MX" sz="2000" dirty="0"/>
              <a:t> Identificar las áreas o dependencias responsables de llevarlas a cabo.</a:t>
            </a:r>
          </a:p>
          <a:p>
            <a:pPr marL="0" indent="0" algn="just">
              <a:buNone/>
            </a:pPr>
            <a:r>
              <a:rPr lang="es-MX" sz="2000" b="1" dirty="0"/>
              <a:t>2. </a:t>
            </a:r>
            <a:r>
              <a:rPr lang="es-MX" sz="2000" dirty="0"/>
              <a:t>Definir un cronograma de actividades.</a:t>
            </a:r>
          </a:p>
          <a:p>
            <a:pPr marL="0" indent="0" algn="just">
              <a:buNone/>
            </a:pPr>
            <a:r>
              <a:rPr lang="es-MX" sz="2000" b="1" dirty="0"/>
              <a:t>3. </a:t>
            </a:r>
            <a:r>
              <a:rPr lang="es-MX" sz="2000" dirty="0"/>
              <a:t>Definir indicadores que permitan verificar el cumplimiento para tomar </a:t>
            </a:r>
            <a:r>
              <a:rPr lang="es-MX" sz="2000" dirty="0" smtClean="0"/>
              <a:t>    medidas </a:t>
            </a:r>
            <a:r>
              <a:rPr lang="es-MX" sz="2000" dirty="0"/>
              <a:t>correctivas cuando sea necesario</a:t>
            </a:r>
            <a:r>
              <a:rPr lang="es-MX" sz="2000" dirty="0" smtClean="0"/>
              <a:t>.</a:t>
            </a:r>
          </a:p>
          <a:p>
            <a:pPr marL="0" indent="0" algn="just">
              <a:buNone/>
            </a:pPr>
            <a:r>
              <a:rPr lang="es-MX" sz="2000" dirty="0"/>
              <a:t>La primera fuente de controles institucionales es la normatividad y los lineamientos de planeación. </a:t>
            </a:r>
            <a:r>
              <a:rPr lang="es-MX" sz="2000" dirty="0" smtClean="0"/>
              <a:t>Es </a:t>
            </a:r>
            <a:r>
              <a:rPr lang="es-MX" sz="2000" dirty="0"/>
              <a:t>importante que los directivos de las dependencias estatales: </a:t>
            </a:r>
            <a:endParaRPr lang="es-MX" sz="2000" dirty="0" smtClean="0"/>
          </a:p>
          <a:p>
            <a:pPr marL="0" indent="0" algn="just">
              <a:buNone/>
            </a:pPr>
            <a:r>
              <a:rPr lang="es-MX" sz="2000" b="1" dirty="0" smtClean="0"/>
              <a:t>A. </a:t>
            </a:r>
            <a:r>
              <a:rPr lang="es-MX" sz="2000" dirty="0" smtClean="0"/>
              <a:t>Identifiquen </a:t>
            </a:r>
            <a:r>
              <a:rPr lang="es-MX" sz="2000" dirty="0"/>
              <a:t>cuáles de estos controles ya existen en su institución; </a:t>
            </a:r>
            <a:endParaRPr lang="es-MX" sz="2000" dirty="0" smtClean="0"/>
          </a:p>
          <a:p>
            <a:pPr marL="0" indent="0" algn="just">
              <a:buNone/>
            </a:pPr>
            <a:r>
              <a:rPr lang="es-MX" sz="2000" b="1" dirty="0" smtClean="0"/>
              <a:t>B. </a:t>
            </a:r>
            <a:r>
              <a:rPr lang="es-MX" sz="2000" dirty="0" smtClean="0"/>
              <a:t>Establezcan </a:t>
            </a:r>
            <a:r>
              <a:rPr lang="es-MX" sz="2000" dirty="0"/>
              <a:t>cuáles de esos controles son prioritarios para asegurar que la institución cumpla con sus objetivos. </a:t>
            </a:r>
          </a:p>
          <a:p>
            <a:pPr marL="0" indent="0">
              <a:buNone/>
            </a:pPr>
            <a:endParaRPr lang="es-MX" sz="2000" b="1" dirty="0"/>
          </a:p>
        </p:txBody>
      </p:sp>
      <p:sp>
        <p:nvSpPr>
          <p:cNvPr id="3" name="2 Título"/>
          <p:cNvSpPr>
            <a:spLocks noGrp="1"/>
          </p:cNvSpPr>
          <p:nvPr>
            <p:ph type="title"/>
          </p:nvPr>
        </p:nvSpPr>
        <p:spPr>
          <a:xfrm>
            <a:off x="457200" y="1672216"/>
            <a:ext cx="8229600" cy="1252728"/>
          </a:xfrm>
        </p:spPr>
        <p:txBody>
          <a:bodyPr>
            <a:normAutofit/>
          </a:bodyPr>
          <a:lstStyle/>
          <a:p>
            <a:r>
              <a:rPr lang="es-MX" sz="3200" dirty="0">
                <a:solidFill>
                  <a:schemeClr val="tx1"/>
                </a:solidFill>
              </a:rPr>
              <a:t>Actividades de Control</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6074840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2675466"/>
            <a:ext cx="8712969" cy="4065901"/>
          </a:xfrm>
        </p:spPr>
        <p:txBody>
          <a:bodyPr>
            <a:normAutofit fontScale="85000" lnSpcReduction="20000"/>
          </a:bodyPr>
          <a:lstStyle/>
          <a:p>
            <a:pPr marL="0" lvl="0" indent="0" algn="just">
              <a:buNone/>
            </a:pPr>
            <a:r>
              <a:rPr lang="es-MX" sz="2800" b="1" dirty="0"/>
              <a:t>Instrumentos normativos y de planeación que contienen elementos de Control </a:t>
            </a:r>
            <a:r>
              <a:rPr lang="es-MX" sz="2800" b="1" dirty="0" smtClean="0"/>
              <a:t>Interno:</a:t>
            </a:r>
          </a:p>
          <a:p>
            <a:pPr lvl="0" algn="just">
              <a:buFont typeface="Arial" panose="020B0604020202020204" pitchFamily="34" charset="0"/>
              <a:buChar char="•"/>
            </a:pPr>
            <a:r>
              <a:rPr lang="es-MX" dirty="0" smtClean="0"/>
              <a:t>Plan </a:t>
            </a:r>
            <a:r>
              <a:rPr lang="es-MX" dirty="0"/>
              <a:t>Estatal de Desarrollo</a:t>
            </a:r>
          </a:p>
          <a:p>
            <a:pPr lvl="0" algn="just">
              <a:buFont typeface="Arial" panose="020B0604020202020204" pitchFamily="34" charset="0"/>
              <a:buChar char="•"/>
            </a:pPr>
            <a:r>
              <a:rPr lang="es-MX" dirty="0"/>
              <a:t>Manuales de Organización y de Procedimientos</a:t>
            </a:r>
          </a:p>
          <a:p>
            <a:pPr lvl="0" algn="just">
              <a:buFont typeface="Arial" panose="020B0604020202020204" pitchFamily="34" charset="0"/>
              <a:buChar char="•"/>
            </a:pPr>
            <a:r>
              <a:rPr lang="es-MX" dirty="0"/>
              <a:t>Ley de Planeación</a:t>
            </a:r>
          </a:p>
          <a:p>
            <a:pPr lvl="0" algn="just">
              <a:buFont typeface="Arial" panose="020B0604020202020204" pitchFamily="34" charset="0"/>
              <a:buChar char="•"/>
            </a:pPr>
            <a:r>
              <a:rPr lang="es-MX" dirty="0"/>
              <a:t>Leyes del Presupuesto de Ingresos y de Egresos </a:t>
            </a:r>
          </a:p>
          <a:p>
            <a:pPr lvl="0" algn="just">
              <a:buFont typeface="Arial" panose="020B0604020202020204" pitchFamily="34" charset="0"/>
              <a:buChar char="•"/>
            </a:pPr>
            <a:r>
              <a:rPr lang="es-MX" dirty="0"/>
              <a:t>Ley Orgánica de la Administración Pública Estatal</a:t>
            </a:r>
          </a:p>
          <a:p>
            <a:pPr lvl="0" algn="just">
              <a:buFont typeface="Arial" panose="020B0604020202020204" pitchFamily="34" charset="0"/>
              <a:buChar char="•"/>
            </a:pPr>
            <a:r>
              <a:rPr lang="es-MX" dirty="0"/>
              <a:t>Programa Operativo Anual de las distintas dependencias estatales</a:t>
            </a:r>
          </a:p>
          <a:p>
            <a:pPr lvl="0" algn="just">
              <a:buFont typeface="Arial" panose="020B0604020202020204" pitchFamily="34" charset="0"/>
              <a:buChar char="•"/>
            </a:pPr>
            <a:r>
              <a:rPr lang="es-MX" dirty="0"/>
              <a:t>Ley de Adquisiciones,  Arrendamientos y prestación de Servicios relacionados con Bienes Muebles e Inmuebles del Estado y su Reglamento.</a:t>
            </a:r>
          </a:p>
          <a:p>
            <a:pPr lvl="0" algn="just">
              <a:buFont typeface="Arial" panose="020B0604020202020204" pitchFamily="34" charset="0"/>
              <a:buChar char="•"/>
            </a:pPr>
            <a:r>
              <a:rPr lang="es-MX" dirty="0"/>
              <a:t> Ley </a:t>
            </a:r>
            <a:r>
              <a:rPr lang="es-MX" dirty="0" smtClean="0"/>
              <a:t>de Obra Pública y Servicios Relacionados con la misma para el </a:t>
            </a:r>
            <a:r>
              <a:rPr lang="es-MX" dirty="0"/>
              <a:t>Estado de Michoacán </a:t>
            </a:r>
            <a:r>
              <a:rPr lang="es-MX" dirty="0" smtClean="0"/>
              <a:t>de Ocampo y </a:t>
            </a:r>
            <a:r>
              <a:rPr lang="es-MX" dirty="0"/>
              <a:t>sus Municipios y su Reglamento</a:t>
            </a:r>
          </a:p>
          <a:p>
            <a:pPr lvl="0" algn="just">
              <a:buFont typeface="Arial" panose="020B0604020202020204" pitchFamily="34" charset="0"/>
              <a:buChar char="•"/>
            </a:pPr>
            <a:r>
              <a:rPr lang="es-MX" dirty="0"/>
              <a:t>Código de Ética y de Conducta de los Servidores Públicos</a:t>
            </a:r>
          </a:p>
          <a:p>
            <a:pPr marL="0" indent="0" algn="just">
              <a:buNone/>
            </a:pPr>
            <a:endParaRPr lang="es-MX" dirty="0"/>
          </a:p>
        </p:txBody>
      </p:sp>
      <p:sp>
        <p:nvSpPr>
          <p:cNvPr id="3" name="2 Título"/>
          <p:cNvSpPr>
            <a:spLocks noGrp="1"/>
          </p:cNvSpPr>
          <p:nvPr>
            <p:ph type="title"/>
          </p:nvPr>
        </p:nvSpPr>
        <p:spPr>
          <a:xfrm>
            <a:off x="457200" y="1672216"/>
            <a:ext cx="8229600" cy="1252728"/>
          </a:xfrm>
        </p:spPr>
        <p:txBody>
          <a:bodyPr>
            <a:normAutofit/>
          </a:bodyPr>
          <a:lstStyle/>
          <a:p>
            <a:r>
              <a:rPr lang="es-MX" sz="3200" dirty="0">
                <a:solidFill>
                  <a:schemeClr val="tx1"/>
                </a:solidFill>
              </a:rPr>
              <a:t>Actividades de Control</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422536147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780928"/>
            <a:ext cx="8712968" cy="3960440"/>
          </a:xfrm>
        </p:spPr>
        <p:txBody>
          <a:bodyPr>
            <a:normAutofit/>
          </a:bodyPr>
          <a:lstStyle/>
          <a:p>
            <a:pPr algn="just">
              <a:buFont typeface="Arial" panose="020B0604020202020204" pitchFamily="34" charset="0"/>
              <a:buChar char="•"/>
            </a:pPr>
            <a:r>
              <a:rPr lang="es-MX" sz="2200" dirty="0" smtClean="0"/>
              <a:t>Las </a:t>
            </a:r>
            <a:r>
              <a:rPr lang="es-MX" sz="2200" dirty="0"/>
              <a:t>funciones de </a:t>
            </a:r>
            <a:r>
              <a:rPr lang="es-MX" sz="2200" dirty="0" smtClean="0"/>
              <a:t>dependencias federales y </a:t>
            </a:r>
            <a:r>
              <a:rPr lang="es-MX" sz="2200" dirty="0"/>
              <a:t>estatales </a:t>
            </a:r>
            <a:r>
              <a:rPr lang="es-MX" sz="2200" dirty="0" smtClean="0"/>
              <a:t>pueden </a:t>
            </a:r>
            <a:r>
              <a:rPr lang="es-MX" sz="2200" dirty="0"/>
              <a:t>ser similares, dependiendo del sector económico </a:t>
            </a:r>
            <a:r>
              <a:rPr lang="es-MX" sz="2200" dirty="0" smtClean="0"/>
              <a:t>al que correspondan (salud</a:t>
            </a:r>
            <a:r>
              <a:rPr lang="es-MX" sz="2200" dirty="0"/>
              <a:t>, comunicaciones, infraestructura, educación, etc</a:t>
            </a:r>
            <a:r>
              <a:rPr lang="es-MX" sz="2200" dirty="0" smtClean="0"/>
              <a:t>.), en </a:t>
            </a:r>
            <a:r>
              <a:rPr lang="es-MX" sz="2200" dirty="0"/>
              <a:t>la práctica, </a:t>
            </a:r>
            <a:r>
              <a:rPr lang="es-MX" sz="2200" dirty="0" smtClean="0"/>
              <a:t>tiene </a:t>
            </a:r>
            <a:r>
              <a:rPr lang="es-MX" sz="2200" dirty="0"/>
              <a:t>que </a:t>
            </a:r>
            <a:r>
              <a:rPr lang="es-MX" sz="2200" dirty="0" smtClean="0"/>
              <a:t>trabajarse </a:t>
            </a:r>
            <a:r>
              <a:rPr lang="es-MX" sz="2200" dirty="0"/>
              <a:t>de manera coordinada. </a:t>
            </a:r>
          </a:p>
          <a:p>
            <a:pPr algn="just">
              <a:buFont typeface="Arial" panose="020B0604020202020204" pitchFamily="34" charset="0"/>
              <a:buChar char="•"/>
            </a:pPr>
            <a:r>
              <a:rPr lang="es-MX" sz="2200" dirty="0"/>
              <a:t>La necesidad de coordinación entre niveles de gobierno adquiere especial relevancia en la ejecución de programas federales, </a:t>
            </a:r>
            <a:r>
              <a:rPr lang="es-MX" sz="2200" dirty="0" smtClean="0"/>
              <a:t>pues </a:t>
            </a:r>
            <a:r>
              <a:rPr lang="es-MX" sz="2200" dirty="0"/>
              <a:t>por un lado, el financiamiento y las reglas del gasto son establecidos desde la federación; y por otro, las dependencias estatales </a:t>
            </a:r>
            <a:r>
              <a:rPr lang="es-MX" sz="2200" dirty="0" smtClean="0"/>
              <a:t>son </a:t>
            </a:r>
            <a:r>
              <a:rPr lang="es-MX" sz="2200" dirty="0"/>
              <a:t>quienes se encargan de su </a:t>
            </a:r>
            <a:r>
              <a:rPr lang="es-MX" sz="2200" dirty="0" smtClean="0"/>
              <a:t>implementación o ejecución. </a:t>
            </a:r>
            <a:r>
              <a:rPr lang="es-MX" sz="2200" dirty="0"/>
              <a:t>Por </a:t>
            </a:r>
            <a:r>
              <a:rPr lang="es-MX" sz="2200" dirty="0" smtClean="0"/>
              <a:t>tanto</a:t>
            </a:r>
            <a:r>
              <a:rPr lang="es-MX" sz="2200" dirty="0"/>
              <a:t>, la formulación de controles para la operación de los programas se convierte en una responsabilidad compartida. </a:t>
            </a:r>
          </a:p>
        </p:txBody>
      </p:sp>
      <p:sp>
        <p:nvSpPr>
          <p:cNvPr id="3" name="2 Título"/>
          <p:cNvSpPr>
            <a:spLocks noGrp="1"/>
          </p:cNvSpPr>
          <p:nvPr>
            <p:ph type="title"/>
          </p:nvPr>
        </p:nvSpPr>
        <p:spPr>
          <a:xfrm>
            <a:off x="457200" y="1888240"/>
            <a:ext cx="8229600" cy="1252728"/>
          </a:xfrm>
        </p:spPr>
        <p:txBody>
          <a:bodyPr>
            <a:normAutofit/>
          </a:bodyPr>
          <a:lstStyle/>
          <a:p>
            <a:r>
              <a:rPr lang="es-MX" sz="3200" dirty="0">
                <a:solidFill>
                  <a:schemeClr val="tx1"/>
                </a:solidFill>
              </a:rPr>
              <a:t>Actividades de Control</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36821119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3284984"/>
            <a:ext cx="8784976" cy="3456384"/>
          </a:xfrm>
        </p:spPr>
        <p:txBody>
          <a:bodyPr>
            <a:normAutofit/>
          </a:bodyPr>
          <a:lstStyle/>
          <a:p>
            <a:pPr marL="0" indent="0" algn="just">
              <a:buNone/>
            </a:pPr>
            <a:r>
              <a:rPr lang="es-MX" sz="2200" dirty="0" smtClean="0"/>
              <a:t>La </a:t>
            </a:r>
            <a:r>
              <a:rPr lang="es-MX" sz="2200" dirty="0"/>
              <a:t>gestión diaria de las organizaciones públicas produce una gran cantidad de información de todo tipo; no obstante, si ésta no se ordena y sistematiza adecuadamente se corre el riesgo de desaprovechar, o incluso perder, tan valioso recurso. </a:t>
            </a:r>
            <a:endParaRPr lang="es-MX" sz="2200" dirty="0" smtClean="0"/>
          </a:p>
          <a:p>
            <a:pPr marL="0" indent="0" algn="just">
              <a:buNone/>
            </a:pPr>
            <a:endParaRPr lang="es-MX" sz="1500" dirty="0" smtClean="0"/>
          </a:p>
          <a:p>
            <a:pPr marL="0" indent="0" algn="just">
              <a:buNone/>
            </a:pPr>
            <a:r>
              <a:rPr lang="es-MX" sz="2200" dirty="0" smtClean="0"/>
              <a:t>La </a:t>
            </a:r>
            <a:r>
              <a:rPr lang="es-MX" sz="2200" dirty="0"/>
              <a:t>información y la comunicación son elementos esenciales para que la institución lleve a cabo sus responsabilidades de Control Interno en apoyo a la consecución de los objetivos y metas institucionales, y la adecuada administración de los recursos públicos en un ambiente de transparencia y rendición de </a:t>
            </a:r>
            <a:r>
              <a:rPr lang="es-MX" sz="2200" dirty="0" smtClean="0"/>
              <a:t>cuentas.</a:t>
            </a:r>
            <a:endParaRPr lang="es-MX" sz="2200" dirty="0"/>
          </a:p>
        </p:txBody>
      </p:sp>
      <p:sp>
        <p:nvSpPr>
          <p:cNvPr id="3" name="2 Título"/>
          <p:cNvSpPr>
            <a:spLocks noGrp="1"/>
          </p:cNvSpPr>
          <p:nvPr>
            <p:ph type="title"/>
          </p:nvPr>
        </p:nvSpPr>
        <p:spPr>
          <a:xfrm>
            <a:off x="457200" y="2320288"/>
            <a:ext cx="8229600" cy="1252728"/>
          </a:xfrm>
        </p:spPr>
        <p:txBody>
          <a:bodyPr>
            <a:normAutofit/>
          </a:bodyPr>
          <a:lstStyle/>
          <a:p>
            <a:r>
              <a:rPr lang="es-MX" sz="3200" dirty="0">
                <a:solidFill>
                  <a:schemeClr val="tx1"/>
                </a:solidFill>
              </a:rPr>
              <a:t>INFORMACIÓN Y COMUNICACIÓN</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61197795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3212976"/>
            <a:ext cx="8712968" cy="3600400"/>
          </a:xfrm>
        </p:spPr>
        <p:txBody>
          <a:bodyPr>
            <a:normAutofit fontScale="25000" lnSpcReduction="20000"/>
          </a:bodyPr>
          <a:lstStyle/>
          <a:p>
            <a:pPr marL="0" indent="0" algn="just">
              <a:buNone/>
            </a:pPr>
            <a:r>
              <a:rPr lang="es-MX" sz="8800" dirty="0" smtClean="0"/>
              <a:t>Las </a:t>
            </a:r>
            <a:r>
              <a:rPr lang="es-MX" sz="8800" dirty="0"/>
              <a:t>instituciones </a:t>
            </a:r>
            <a:r>
              <a:rPr lang="es-MX" sz="8800" dirty="0" smtClean="0"/>
              <a:t>producen </a:t>
            </a:r>
            <a:r>
              <a:rPr lang="es-MX" sz="8800" dirty="0"/>
              <a:t>y requieren información para cumplir </a:t>
            </a:r>
            <a:r>
              <a:rPr lang="es-MX" sz="8800" dirty="0" smtClean="0"/>
              <a:t>sus </a:t>
            </a:r>
            <a:r>
              <a:rPr lang="es-MX" sz="8800" dirty="0"/>
              <a:t>tareas. </a:t>
            </a:r>
            <a:r>
              <a:rPr lang="es-MX" sz="8800" dirty="0" smtClean="0"/>
              <a:t>La </a:t>
            </a:r>
            <a:r>
              <a:rPr lang="es-MX" sz="8800" dirty="0"/>
              <a:t>información que se produce en una parte de la organización es el insumo para las labores de otra. Además, la información es la base de la comunicación. En este sentido, es imprescindible establecer un </a:t>
            </a:r>
            <a:r>
              <a:rPr lang="es-MX" sz="8800" b="1" u="sng" dirty="0"/>
              <a:t>sistema interno de información</a:t>
            </a:r>
            <a:r>
              <a:rPr lang="es-MX" sz="8800" dirty="0"/>
              <a:t>, </a:t>
            </a:r>
            <a:r>
              <a:rPr lang="es-MX" sz="8800" dirty="0" smtClean="0"/>
              <a:t>que permita </a:t>
            </a:r>
            <a:r>
              <a:rPr lang="es-MX" sz="8800" dirty="0"/>
              <a:t>el flujo oportuno y constante de documentación, reportes e informes, entre otros elementos. </a:t>
            </a:r>
            <a:endParaRPr lang="es-MX" sz="8800" dirty="0" smtClean="0"/>
          </a:p>
          <a:p>
            <a:pPr marL="0" indent="0" algn="just">
              <a:buNone/>
            </a:pPr>
            <a:endParaRPr lang="es-MX" sz="3200" dirty="0" smtClean="0"/>
          </a:p>
          <a:p>
            <a:pPr marL="0" indent="0" algn="just">
              <a:buNone/>
            </a:pPr>
            <a:r>
              <a:rPr lang="es-MX" sz="8800" dirty="0" smtClean="0"/>
              <a:t>Deben incluirse </a:t>
            </a:r>
            <a:r>
              <a:rPr lang="es-MX" sz="8800" dirty="0"/>
              <a:t>procedimientos eficaces de archivo para asegurar la adecuada conservación y resguardo de los expedientes de la institución. </a:t>
            </a:r>
            <a:endParaRPr lang="es-MX" sz="8800" dirty="0" smtClean="0"/>
          </a:p>
          <a:p>
            <a:pPr marL="0" indent="0" algn="just">
              <a:buNone/>
            </a:pPr>
            <a:r>
              <a:rPr lang="es-MX" sz="8800" dirty="0" smtClean="0"/>
              <a:t>El </a:t>
            </a:r>
            <a:r>
              <a:rPr lang="es-MX" sz="8800" dirty="0"/>
              <a:t>objetivo es crear rutinas claras para el manejo de la información que se genera al interior de la dependencia. </a:t>
            </a:r>
          </a:p>
          <a:p>
            <a:pPr algn="just"/>
            <a:endParaRPr lang="es-MX" sz="4800" dirty="0"/>
          </a:p>
        </p:txBody>
      </p:sp>
      <p:sp>
        <p:nvSpPr>
          <p:cNvPr id="3" name="2 Título"/>
          <p:cNvSpPr>
            <a:spLocks noGrp="1"/>
          </p:cNvSpPr>
          <p:nvPr>
            <p:ph type="title"/>
          </p:nvPr>
        </p:nvSpPr>
        <p:spPr>
          <a:xfrm>
            <a:off x="457200" y="1960248"/>
            <a:ext cx="8229600" cy="1252728"/>
          </a:xfrm>
        </p:spPr>
        <p:txBody>
          <a:bodyPr>
            <a:normAutofit/>
          </a:bodyPr>
          <a:lstStyle/>
          <a:p>
            <a:r>
              <a:rPr lang="es-MX" sz="3200" dirty="0">
                <a:solidFill>
                  <a:schemeClr val="tx1"/>
                </a:solidFill>
              </a:rPr>
              <a:t>INFORMACIÓN Y COMUNICACIÓN</a:t>
            </a:r>
          </a:p>
        </p:txBody>
      </p:sp>
      <p:sp>
        <p:nvSpPr>
          <p:cNvPr id="5" name="4 CuadroTexto"/>
          <p:cNvSpPr txBox="1"/>
          <p:nvPr/>
        </p:nvSpPr>
        <p:spPr>
          <a:xfrm>
            <a:off x="395536" y="2762344"/>
            <a:ext cx="4530407" cy="738664"/>
          </a:xfrm>
          <a:prstGeom prst="rect">
            <a:avLst/>
          </a:prstGeom>
          <a:noFill/>
        </p:spPr>
        <p:txBody>
          <a:bodyPr wrap="none" rtlCol="0">
            <a:spAutoFit/>
          </a:bodyPr>
          <a:lstStyle/>
          <a:p>
            <a:r>
              <a:rPr lang="es-MX" sz="2400" b="1" dirty="0">
                <a:solidFill>
                  <a:schemeClr val="tx2"/>
                </a:solidFill>
              </a:rPr>
              <a:t>Fuentes internas de información:</a:t>
            </a:r>
            <a:endParaRPr lang="es-MX" sz="2400" i="1" dirty="0">
              <a:solidFill>
                <a:schemeClr val="tx2"/>
              </a:solidFill>
            </a:endParaRPr>
          </a:p>
          <a:p>
            <a:endParaRPr lang="es-MX"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88557929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3212976"/>
            <a:ext cx="8640959" cy="3417243"/>
          </a:xfrm>
        </p:spPr>
        <p:txBody>
          <a:bodyPr>
            <a:normAutofit fontScale="77500" lnSpcReduction="20000"/>
          </a:bodyPr>
          <a:lstStyle/>
          <a:p>
            <a:pPr marL="0" indent="0" algn="just">
              <a:buNone/>
            </a:pPr>
            <a:r>
              <a:rPr lang="es-MX" sz="2800" dirty="0" smtClean="0"/>
              <a:t>Además </a:t>
            </a:r>
            <a:r>
              <a:rPr lang="es-MX" sz="2800" dirty="0"/>
              <a:t>de la información que se genera al interior de las organizaciones públicas, es importante señalar que ésta se puede complementar con fuentes externas </a:t>
            </a:r>
            <a:r>
              <a:rPr lang="es-MX" sz="2800" dirty="0" smtClean="0"/>
              <a:t>en las que se dispone de </a:t>
            </a:r>
            <a:r>
              <a:rPr lang="es-MX" sz="2800" dirty="0"/>
              <a:t>datos demográficos, económicos, sociales, legales, etc. Estas bases de datos pueden ayudar a las estructuras de mando a tomar decisiones de política, para anticipar las necesidades sociales o la evolución y cambios de las comunidades; o bien, decisiones operativas para planificar y controlar las finanzas de la dependencia. </a:t>
            </a:r>
            <a:endParaRPr lang="es-MX" sz="2800" dirty="0" smtClean="0"/>
          </a:p>
          <a:p>
            <a:pPr marL="0" lvl="0" indent="0" algn="just">
              <a:buNone/>
            </a:pPr>
            <a:endParaRPr lang="es-MX" sz="1700" b="1" dirty="0" smtClean="0">
              <a:solidFill>
                <a:schemeClr val="tx1"/>
              </a:solidFill>
            </a:endParaRPr>
          </a:p>
          <a:p>
            <a:pPr marL="0" lvl="0" indent="0" algn="just">
              <a:buNone/>
            </a:pPr>
            <a:r>
              <a:rPr lang="es-MX" sz="1700" b="1" dirty="0" smtClean="0">
                <a:solidFill>
                  <a:schemeClr val="tx1"/>
                </a:solidFill>
              </a:rPr>
              <a:t>Catálogo </a:t>
            </a:r>
            <a:r>
              <a:rPr lang="es-MX" sz="1700" b="1" dirty="0">
                <a:solidFill>
                  <a:schemeClr val="tx1"/>
                </a:solidFill>
              </a:rPr>
              <a:t>Nacional de Indicadores: </a:t>
            </a:r>
            <a:r>
              <a:rPr lang="es-MX" sz="1700" b="1" dirty="0" smtClean="0">
                <a:solidFill>
                  <a:schemeClr val="tx1"/>
                </a:solidFill>
              </a:rPr>
              <a:t>   </a:t>
            </a:r>
            <a:r>
              <a:rPr lang="es-MX" sz="1700" b="1" u="sng" dirty="0" smtClean="0">
                <a:solidFill>
                  <a:schemeClr val="tx1"/>
                </a:solidFill>
                <a:hlinkClick r:id="rId2"/>
              </a:rPr>
              <a:t>http</a:t>
            </a:r>
            <a:r>
              <a:rPr lang="es-MX" sz="1700" b="1" u="sng" dirty="0">
                <a:solidFill>
                  <a:schemeClr val="tx1"/>
                </a:solidFill>
                <a:hlinkClick r:id="rId2"/>
              </a:rPr>
              <a:t>://www.snieg.mx/cni/?</a:t>
            </a:r>
            <a:r>
              <a:rPr lang="es-MX" sz="1700" b="1" u="sng" dirty="0" smtClean="0">
                <a:solidFill>
                  <a:schemeClr val="tx1"/>
                </a:solidFill>
                <a:hlinkClick r:id="rId2"/>
              </a:rPr>
              <a:t>bi=1</a:t>
            </a:r>
            <a:endParaRPr lang="es-MX" sz="1700" b="1" u="sng" dirty="0" smtClean="0">
              <a:solidFill>
                <a:schemeClr val="tx1"/>
              </a:solidFill>
            </a:endParaRPr>
          </a:p>
          <a:p>
            <a:pPr marL="0" indent="0" algn="just">
              <a:buNone/>
            </a:pPr>
            <a:r>
              <a:rPr lang="es-MX" sz="1700" b="1" dirty="0">
                <a:solidFill>
                  <a:schemeClr val="tx1"/>
                </a:solidFill>
              </a:rPr>
              <a:t>Banco de Información Económica (BIE</a:t>
            </a:r>
            <a:r>
              <a:rPr lang="es-MX" sz="1700" b="1" dirty="0" smtClean="0">
                <a:solidFill>
                  <a:schemeClr val="tx1"/>
                </a:solidFill>
              </a:rPr>
              <a:t>):   </a:t>
            </a:r>
            <a:r>
              <a:rPr lang="es-MX" sz="1700" b="1" u="sng" dirty="0">
                <a:solidFill>
                  <a:schemeClr val="tx1"/>
                </a:solidFill>
                <a:hlinkClick r:id="rId3"/>
              </a:rPr>
              <a:t>http://www.inegi.org.mx/sistemas/bie/</a:t>
            </a:r>
            <a:endParaRPr lang="es-MX" sz="1700" b="1" dirty="0">
              <a:solidFill>
                <a:schemeClr val="tx1"/>
              </a:solidFill>
            </a:endParaRPr>
          </a:p>
          <a:p>
            <a:pPr marL="0" lvl="0" indent="0" algn="just">
              <a:buNone/>
            </a:pPr>
            <a:r>
              <a:rPr lang="es-MX" sz="1700" b="1" dirty="0" smtClean="0">
                <a:solidFill>
                  <a:schemeClr val="tx1"/>
                </a:solidFill>
              </a:rPr>
              <a:t>Catálogo de Programas Federales:    </a:t>
            </a:r>
            <a:r>
              <a:rPr lang="es-MX" sz="1700" b="1" u="sng" dirty="0" smtClean="0">
                <a:hlinkClick r:id="rId4"/>
              </a:rPr>
              <a:t>http</a:t>
            </a:r>
            <a:r>
              <a:rPr lang="es-MX" sz="1700" b="1" u="sng" dirty="0">
                <a:hlinkClick r:id="rId4"/>
              </a:rPr>
              <a:t>://</a:t>
            </a:r>
            <a:r>
              <a:rPr lang="es-MX" sz="1700" b="1" u="sng" dirty="0" smtClean="0">
                <a:hlinkClick r:id="rId4"/>
              </a:rPr>
              <a:t>www.inafed.gob.mx/es/inafed/Publicaciones_en_Linea</a:t>
            </a:r>
            <a:endParaRPr lang="es-MX" sz="1700" b="1" u="sng" dirty="0" smtClean="0"/>
          </a:p>
          <a:p>
            <a:pPr marL="0" indent="0" algn="just">
              <a:buNone/>
            </a:pPr>
            <a:r>
              <a:rPr lang="es-MX" sz="1600" b="1" dirty="0" smtClean="0">
                <a:solidFill>
                  <a:schemeClr val="tx1"/>
                </a:solidFill>
              </a:rPr>
              <a:t>Programas </a:t>
            </a:r>
            <a:r>
              <a:rPr lang="es-MX" sz="1600" b="1" dirty="0">
                <a:solidFill>
                  <a:schemeClr val="tx1"/>
                </a:solidFill>
              </a:rPr>
              <a:t>Sujetos a </a:t>
            </a:r>
            <a:r>
              <a:rPr lang="es-MX" sz="1600" b="1" dirty="0" smtClean="0">
                <a:solidFill>
                  <a:schemeClr val="tx1"/>
                </a:solidFill>
              </a:rPr>
              <a:t>Reglas  Operación</a:t>
            </a:r>
            <a:r>
              <a:rPr lang="es-MX" sz="1400" b="1" dirty="0" smtClean="0">
                <a:solidFill>
                  <a:schemeClr val="tx1"/>
                </a:solidFill>
              </a:rPr>
              <a:t>:</a:t>
            </a:r>
            <a:r>
              <a:rPr lang="es-MX" sz="1400" dirty="0"/>
              <a:t> </a:t>
            </a:r>
            <a:r>
              <a:rPr lang="es-MX" sz="1400" dirty="0" smtClean="0"/>
              <a:t>   </a:t>
            </a:r>
            <a:r>
              <a:rPr lang="es-MX" sz="1500" b="1" u="sng" dirty="0" smtClean="0">
                <a:hlinkClick r:id="rId5"/>
              </a:rPr>
              <a:t>http</a:t>
            </a:r>
            <a:r>
              <a:rPr lang="es-MX" sz="1500" b="1" u="sng" dirty="0">
                <a:hlinkClick r:id="rId5"/>
              </a:rPr>
              <a:t>://</a:t>
            </a:r>
            <a:r>
              <a:rPr lang="es-MX" sz="1500" b="1" u="sng" dirty="0" smtClean="0">
                <a:hlinkClick r:id="rId5"/>
              </a:rPr>
              <a:t>www.inafed.gob.mx/es/inafed/inafed_programas_reglasoperacion</a:t>
            </a:r>
            <a:endParaRPr lang="es-MX" sz="1700" b="1" dirty="0">
              <a:solidFill>
                <a:schemeClr val="tx1"/>
              </a:solidFill>
            </a:endParaRPr>
          </a:p>
          <a:p>
            <a:pPr marL="0" lvl="0" indent="0" algn="just">
              <a:buNone/>
            </a:pPr>
            <a:r>
              <a:rPr lang="es-MX" sz="1700" b="1" dirty="0">
                <a:solidFill>
                  <a:schemeClr val="tx1"/>
                </a:solidFill>
              </a:rPr>
              <a:t>Cuentas Públicas Estatales: </a:t>
            </a:r>
            <a:r>
              <a:rPr lang="es-MX" sz="1700" b="1" dirty="0" smtClean="0">
                <a:solidFill>
                  <a:schemeClr val="tx1"/>
                </a:solidFill>
              </a:rPr>
              <a:t>   </a:t>
            </a:r>
            <a:r>
              <a:rPr lang="es-MX" sz="1500" b="1" u="sng" dirty="0" smtClean="0">
                <a:solidFill>
                  <a:schemeClr val="tx2">
                    <a:lumMod val="60000"/>
                    <a:lumOff val="40000"/>
                  </a:schemeClr>
                </a:solidFill>
              </a:rPr>
              <a:t>http</a:t>
            </a:r>
            <a:r>
              <a:rPr lang="es-MX" sz="1500" b="1" u="sng" dirty="0">
                <a:solidFill>
                  <a:schemeClr val="tx2">
                    <a:lumMod val="60000"/>
                    <a:lumOff val="40000"/>
                  </a:schemeClr>
                </a:solidFill>
              </a:rPr>
              <a:t>://www.shcp.gob.mx/Estados/Paginas/CuentasP%C3%BAblicasEstatales.aspx</a:t>
            </a:r>
            <a:endParaRPr lang="es-MX" sz="1500" b="1" dirty="0">
              <a:solidFill>
                <a:schemeClr val="tx2">
                  <a:lumMod val="60000"/>
                  <a:lumOff val="40000"/>
                </a:schemeClr>
              </a:solidFill>
            </a:endParaRPr>
          </a:p>
          <a:p>
            <a:pPr marL="0" indent="0" algn="just">
              <a:buNone/>
            </a:pPr>
            <a:endParaRPr lang="es-MX" sz="1800" b="1" dirty="0"/>
          </a:p>
        </p:txBody>
      </p:sp>
      <p:sp>
        <p:nvSpPr>
          <p:cNvPr id="3" name="2 Título"/>
          <p:cNvSpPr>
            <a:spLocks noGrp="1"/>
          </p:cNvSpPr>
          <p:nvPr>
            <p:ph type="title"/>
          </p:nvPr>
        </p:nvSpPr>
        <p:spPr>
          <a:xfrm>
            <a:off x="467544" y="2060848"/>
            <a:ext cx="8229600" cy="921295"/>
          </a:xfrm>
        </p:spPr>
        <p:txBody>
          <a:bodyPr>
            <a:normAutofit/>
          </a:bodyPr>
          <a:lstStyle/>
          <a:p>
            <a:r>
              <a:rPr lang="es-MX" sz="3200" dirty="0">
                <a:solidFill>
                  <a:schemeClr val="tx1"/>
                </a:solidFill>
              </a:rPr>
              <a:t>INFORMACIÓN Y COMUNICACIÓN</a:t>
            </a:r>
          </a:p>
        </p:txBody>
      </p:sp>
      <p:sp>
        <p:nvSpPr>
          <p:cNvPr id="4" name="3 CuadroTexto"/>
          <p:cNvSpPr txBox="1"/>
          <p:nvPr/>
        </p:nvSpPr>
        <p:spPr>
          <a:xfrm>
            <a:off x="251520" y="2823319"/>
            <a:ext cx="4599336" cy="461665"/>
          </a:xfrm>
          <a:prstGeom prst="rect">
            <a:avLst/>
          </a:prstGeom>
          <a:noFill/>
        </p:spPr>
        <p:txBody>
          <a:bodyPr wrap="none" rtlCol="0">
            <a:spAutoFit/>
          </a:bodyPr>
          <a:lstStyle/>
          <a:p>
            <a:r>
              <a:rPr lang="es-MX" sz="2400" b="1" dirty="0">
                <a:solidFill>
                  <a:schemeClr val="tx2"/>
                </a:solidFill>
              </a:rPr>
              <a:t>Fuentes externas </a:t>
            </a:r>
            <a:r>
              <a:rPr lang="es-MX" sz="2400" b="1" dirty="0" smtClean="0">
                <a:solidFill>
                  <a:schemeClr val="tx2"/>
                </a:solidFill>
              </a:rPr>
              <a:t>de información:</a:t>
            </a:r>
            <a:endParaRPr lang="es-MX" dirty="0"/>
          </a:p>
        </p:txBody>
      </p:sp>
      <p:pic>
        <p:nvPicPr>
          <p:cNvPr id="6" name="5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411259469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420888"/>
            <a:ext cx="8640960" cy="4221088"/>
          </a:xfrm>
        </p:spPr>
        <p:txBody>
          <a:bodyPr>
            <a:normAutofit/>
          </a:bodyPr>
          <a:lstStyle/>
          <a:p>
            <a:pPr marL="0" indent="0" algn="just">
              <a:buNone/>
            </a:pPr>
            <a:r>
              <a:rPr lang="es-MX" sz="1800" dirty="0" smtClean="0"/>
              <a:t>La </a:t>
            </a:r>
            <a:r>
              <a:rPr lang="es-MX" sz="1800" dirty="0"/>
              <a:t>información es el combustible de todas las organizaciones públicas. Si éste no se administra adecuadamente, es muy probable que cada uno de los componentes de las oficinas de gobierno funcione incorrectamente. </a:t>
            </a:r>
            <a:r>
              <a:rPr lang="es-MX" sz="1800" dirty="0" smtClean="0"/>
              <a:t>En seguida se explican qué </a:t>
            </a:r>
            <a:r>
              <a:rPr lang="es-MX" sz="1800" dirty="0"/>
              <a:t>características debe de tener la información que alimentará los sistemas de Control Interno.</a:t>
            </a:r>
          </a:p>
          <a:p>
            <a:pPr marL="0" indent="0" algn="just">
              <a:buNone/>
            </a:pPr>
            <a:r>
              <a:rPr lang="es-MX" sz="1800" dirty="0" smtClean="0"/>
              <a:t>La información que acumulan las dependencias debe ser apropiada, </a:t>
            </a:r>
            <a:r>
              <a:rPr lang="es-MX" sz="1800" dirty="0"/>
              <a:t>oportuna, actualizada, exacta y accesible. Para cumplir con estos requisitos es necesario establecer procedimientos de clasificación y archivo que permitan diferenciar y separar la información útil y relevante. Las siguientes preguntas ayudan a evaluar la calidad de la información:</a:t>
            </a:r>
          </a:p>
          <a:p>
            <a:pPr lvl="0" algn="just">
              <a:buFont typeface="Arial" panose="020B0604020202020204" pitchFamily="34" charset="0"/>
              <a:buChar char="•"/>
            </a:pPr>
            <a:r>
              <a:rPr lang="es-MX" sz="1400" b="1" u="sng" dirty="0"/>
              <a:t>Apropiada</a:t>
            </a:r>
            <a:r>
              <a:rPr lang="es-MX" sz="1400" dirty="0"/>
              <a:t> (¿está toda la información necesaria?);</a:t>
            </a:r>
          </a:p>
          <a:p>
            <a:pPr algn="just">
              <a:buFont typeface="Arial" panose="020B0604020202020204" pitchFamily="34" charset="0"/>
              <a:buChar char="•"/>
            </a:pPr>
            <a:r>
              <a:rPr lang="es-MX" sz="1400" b="1" u="sng" dirty="0"/>
              <a:t>Oportuna</a:t>
            </a:r>
            <a:r>
              <a:rPr lang="es-MX" sz="1400" b="1" dirty="0"/>
              <a:t> </a:t>
            </a:r>
            <a:r>
              <a:rPr lang="es-MX" sz="1400" dirty="0"/>
              <a:t>(¿está ahí cuando se la necesita?);</a:t>
            </a:r>
          </a:p>
          <a:p>
            <a:pPr lvl="0" algn="just">
              <a:buFont typeface="Arial" panose="020B0604020202020204" pitchFamily="34" charset="0"/>
              <a:buChar char="•"/>
            </a:pPr>
            <a:r>
              <a:rPr lang="es-MX" sz="1400" b="1" u="sng" dirty="0"/>
              <a:t>Actualizada</a:t>
            </a:r>
            <a:r>
              <a:rPr lang="es-MX" sz="1400" dirty="0"/>
              <a:t> (¿se tiene lo producido más recientemente?);</a:t>
            </a:r>
          </a:p>
          <a:p>
            <a:pPr lvl="0" algn="just">
              <a:buFont typeface="Arial" panose="020B0604020202020204" pitchFamily="34" charset="0"/>
              <a:buChar char="•"/>
            </a:pPr>
            <a:r>
              <a:rPr lang="es-MX" sz="1400" b="1" u="sng" dirty="0"/>
              <a:t>Exacta</a:t>
            </a:r>
            <a:r>
              <a:rPr lang="es-MX" sz="1400" dirty="0"/>
              <a:t> (¿es correcta?);</a:t>
            </a:r>
          </a:p>
          <a:p>
            <a:pPr algn="just">
              <a:buFont typeface="Arial" panose="020B0604020202020204" pitchFamily="34" charset="0"/>
              <a:buChar char="•"/>
            </a:pPr>
            <a:r>
              <a:rPr lang="es-MX" sz="1400" b="1" u="sng" dirty="0"/>
              <a:t>Accesible</a:t>
            </a:r>
            <a:r>
              <a:rPr lang="es-MX" sz="1400" b="1" dirty="0"/>
              <a:t> </a:t>
            </a:r>
            <a:r>
              <a:rPr lang="es-MX" sz="1400" dirty="0"/>
              <a:t>(¿puede ser obtenida fácilmente por las partes relevantes</a:t>
            </a:r>
            <a:r>
              <a:rPr lang="es-MX" sz="1400" dirty="0" smtClean="0"/>
              <a:t>?</a:t>
            </a:r>
            <a:endParaRPr lang="es-MX" sz="1400" dirty="0"/>
          </a:p>
        </p:txBody>
      </p:sp>
      <p:sp>
        <p:nvSpPr>
          <p:cNvPr id="3" name="2 Título"/>
          <p:cNvSpPr>
            <a:spLocks noGrp="1"/>
          </p:cNvSpPr>
          <p:nvPr>
            <p:ph type="title"/>
          </p:nvPr>
        </p:nvSpPr>
        <p:spPr>
          <a:xfrm>
            <a:off x="323528" y="1340768"/>
            <a:ext cx="8568952" cy="1296144"/>
          </a:xfrm>
        </p:spPr>
        <p:txBody>
          <a:bodyPr>
            <a:normAutofit fontScale="90000"/>
          </a:bodyPr>
          <a:lstStyle/>
          <a:p>
            <a:r>
              <a:rPr lang="es-MX" sz="3100" b="1" dirty="0" smtClean="0"/>
              <a:t/>
            </a:r>
            <a:br>
              <a:rPr lang="es-MX" sz="3100" b="1" dirty="0" smtClean="0"/>
            </a:br>
            <a:r>
              <a:rPr lang="es-MX" sz="3100" b="1" dirty="0"/>
              <a:t/>
            </a:r>
            <a:br>
              <a:rPr lang="es-MX" sz="3100" b="1" dirty="0"/>
            </a:br>
            <a:r>
              <a:rPr lang="es-MX" sz="3100" b="1" dirty="0" smtClean="0"/>
              <a:t/>
            </a:r>
            <a:br>
              <a:rPr lang="es-MX" sz="3100" b="1" dirty="0" smtClean="0"/>
            </a:br>
            <a:r>
              <a:rPr lang="es-MX" sz="2900" b="1" dirty="0" smtClean="0">
                <a:solidFill>
                  <a:schemeClr val="tx1"/>
                </a:solidFill>
              </a:rPr>
              <a:t>Criterios </a:t>
            </a:r>
            <a:r>
              <a:rPr lang="es-MX" sz="2900" b="1" dirty="0">
                <a:solidFill>
                  <a:schemeClr val="tx1"/>
                </a:solidFill>
              </a:rPr>
              <a:t>para una adecuada administración </a:t>
            </a:r>
            <a:r>
              <a:rPr lang="es-MX" sz="2900" b="1" dirty="0" smtClean="0">
                <a:solidFill>
                  <a:schemeClr val="tx1"/>
                </a:solidFill>
              </a:rPr>
              <a:t>y </a:t>
            </a:r>
            <a:r>
              <a:rPr lang="es-MX" sz="2900" b="1" dirty="0">
                <a:solidFill>
                  <a:schemeClr val="tx1"/>
                </a:solidFill>
              </a:rPr>
              <a:t>uso de la información pública</a:t>
            </a:r>
            <a:r>
              <a:rPr lang="es-MX" b="1" dirty="0">
                <a:solidFill>
                  <a:schemeClr val="tx1"/>
                </a:solidFill>
              </a:rPr>
              <a:t/>
            </a:r>
            <a:br>
              <a:rPr lang="es-MX" b="1" dirty="0">
                <a:solidFill>
                  <a:schemeClr val="tx1"/>
                </a:solidFill>
              </a:rPr>
            </a:br>
            <a:r>
              <a:rPr lang="es-MX" b="1" dirty="0"/>
              <a:t/>
            </a:r>
            <a:br>
              <a:rPr lang="es-MX" b="1" dirty="0"/>
            </a:br>
            <a:endParaRPr lang="es-MX"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77135972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780928"/>
            <a:ext cx="8640960" cy="4032448"/>
          </a:xfrm>
          <a:noFill/>
        </p:spPr>
        <p:txBody>
          <a:bodyPr/>
          <a:lstStyle/>
          <a:p>
            <a:pPr marL="0" indent="0">
              <a:buNone/>
            </a:pPr>
            <a:r>
              <a:rPr lang="es-MX" sz="2200" b="1" dirty="0" smtClean="0"/>
              <a:t>Información </a:t>
            </a:r>
            <a:r>
              <a:rPr lang="es-MX" sz="2200" b="1" dirty="0"/>
              <a:t>para los </a:t>
            </a:r>
            <a:r>
              <a:rPr lang="es-MX" sz="2200" b="1" dirty="0" smtClean="0"/>
              <a:t>Titulares:</a:t>
            </a:r>
          </a:p>
          <a:p>
            <a:pPr algn="just"/>
            <a:r>
              <a:rPr lang="es-MX" sz="2000" dirty="0"/>
              <a:t>En este nivel del Control Interno es esencial establecer un sistema de información de apoyo a la toma de decisiones que sea acorde con las necesidades de la organización. Dicho sistema depende de la existencia de procesos para medir de forma periódica el grado de avance en los planes y proyectos establecidos por el personal ejecutivo o de mando. También es conveniente implantar procedimientos para dar seguimiento a los acuerdos o directivas derivadas de las sesiones de las juntas de gobierno, comités de aseguramiento de la calidad, o en su caso, de los comités de control y desempeño institucional. Para que esta parte del Control Interno funcione, es necesario que las operaciones sustantivas de la organización estén registradas y respaldadas con documentación y evidencias físicas. </a:t>
            </a:r>
          </a:p>
          <a:p>
            <a:pPr marL="0" indent="0">
              <a:buNone/>
            </a:pPr>
            <a:endParaRPr lang="es-MX" dirty="0"/>
          </a:p>
        </p:txBody>
      </p:sp>
      <p:sp>
        <p:nvSpPr>
          <p:cNvPr id="3" name="2 Título"/>
          <p:cNvSpPr>
            <a:spLocks noGrp="1"/>
          </p:cNvSpPr>
          <p:nvPr>
            <p:ph type="title"/>
          </p:nvPr>
        </p:nvSpPr>
        <p:spPr>
          <a:xfrm>
            <a:off x="457200" y="1528200"/>
            <a:ext cx="8229600" cy="1252728"/>
          </a:xfrm>
        </p:spPr>
        <p:txBody>
          <a:bodyPr>
            <a:normAutofit/>
          </a:bodyPr>
          <a:lstStyle/>
          <a:p>
            <a:r>
              <a:rPr lang="es-MX" sz="2800" dirty="0" smtClean="0">
                <a:solidFill>
                  <a:schemeClr val="tx1"/>
                </a:solidFill>
              </a:rPr>
              <a:t>Criterios </a:t>
            </a:r>
            <a:r>
              <a:rPr lang="es-MX" sz="2800" dirty="0">
                <a:solidFill>
                  <a:schemeClr val="tx1"/>
                </a:solidFill>
              </a:rPr>
              <a:t>específicos para generar </a:t>
            </a:r>
            <a:r>
              <a:rPr lang="es-MX" sz="2800" dirty="0" smtClean="0">
                <a:solidFill>
                  <a:schemeClr val="tx1"/>
                </a:solidFill>
              </a:rPr>
              <a:t/>
            </a:r>
            <a:br>
              <a:rPr lang="es-MX" sz="2800" dirty="0" smtClean="0">
                <a:solidFill>
                  <a:schemeClr val="tx1"/>
                </a:solidFill>
              </a:rPr>
            </a:br>
            <a:r>
              <a:rPr lang="es-MX" sz="2800" dirty="0" smtClean="0">
                <a:solidFill>
                  <a:schemeClr val="tx1"/>
                </a:solidFill>
              </a:rPr>
              <a:t>y </a:t>
            </a:r>
            <a:r>
              <a:rPr lang="es-MX" sz="2800" dirty="0">
                <a:solidFill>
                  <a:schemeClr val="tx1"/>
                </a:solidFill>
              </a:rPr>
              <a:t>sistematizar información diferenciada</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52246207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noFill/>
        </p:spPr>
        <p:txBody>
          <a:bodyPr>
            <a:normAutofit/>
          </a:bodyPr>
          <a:lstStyle/>
          <a:p>
            <a:pPr marL="0" indent="0">
              <a:buNone/>
            </a:pPr>
            <a:r>
              <a:rPr lang="es-MX" b="1" dirty="0"/>
              <a:t>Información para mandos medios y </a:t>
            </a:r>
            <a:r>
              <a:rPr lang="es-MX" b="1" dirty="0" smtClean="0"/>
              <a:t>directivos.</a:t>
            </a:r>
          </a:p>
          <a:p>
            <a:pPr marL="0" indent="0" algn="just">
              <a:buNone/>
            </a:pPr>
            <a:r>
              <a:rPr lang="es-MX" dirty="0"/>
              <a:t>En este nivel es necesario procesar la </a:t>
            </a:r>
            <a:r>
              <a:rPr lang="es-MX" dirty="0" smtClean="0"/>
              <a:t>información de </a:t>
            </a:r>
            <a:r>
              <a:rPr lang="es-MX" dirty="0"/>
              <a:t>tipo contable </a:t>
            </a:r>
            <a:r>
              <a:rPr lang="es-MX" dirty="0" smtClean="0"/>
              <a:t>y normativa </a:t>
            </a:r>
            <a:r>
              <a:rPr lang="es-MX" dirty="0"/>
              <a:t>que permita verificar si se están </a:t>
            </a:r>
            <a:r>
              <a:rPr lang="es-MX" dirty="0" smtClean="0"/>
              <a:t>cumpliendo </a:t>
            </a:r>
            <a:r>
              <a:rPr lang="es-MX" dirty="0"/>
              <a:t>las metas y fines de los programas institucionales y si el ejercicio de los recursos es de acuerdo con lo planeado </a:t>
            </a:r>
            <a:r>
              <a:rPr lang="es-MX" dirty="0" smtClean="0"/>
              <a:t>en </a:t>
            </a:r>
            <a:r>
              <a:rPr lang="es-MX" dirty="0"/>
              <a:t>apego a los principios de legalidad, eficiencia, economía y transparencia. </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0039584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5" y="3005312"/>
            <a:ext cx="8352927" cy="3843808"/>
          </a:xfrm>
        </p:spPr>
        <p:txBody>
          <a:bodyPr>
            <a:noAutofit/>
          </a:bodyPr>
          <a:lstStyle/>
          <a:p>
            <a:pPr marL="514350" lvl="0" indent="-514350" algn="just">
              <a:buFont typeface="+mj-lt"/>
              <a:buAutoNum type="arabicPeriod"/>
            </a:pPr>
            <a:r>
              <a:rPr lang="es-MX" sz="2200" dirty="0" smtClean="0"/>
              <a:t>Ayudar </a:t>
            </a:r>
            <a:r>
              <a:rPr lang="es-MX" sz="2200" dirty="0"/>
              <a:t>a que las dependencias cumplan con sus metas y </a:t>
            </a:r>
            <a:r>
              <a:rPr lang="es-MX" sz="2200" dirty="0" smtClean="0"/>
              <a:t>objetivos.</a:t>
            </a:r>
            <a:endParaRPr lang="es-MX" sz="2200" dirty="0"/>
          </a:p>
          <a:p>
            <a:pPr marL="514350" lvl="0" indent="-514350" algn="just">
              <a:buFont typeface="+mj-lt"/>
              <a:buAutoNum type="arabicPeriod"/>
            </a:pPr>
            <a:r>
              <a:rPr lang="es-MX" sz="2200" dirty="0"/>
              <a:t>La planeación de los objetivos, metas, programas y presupuesto minimiza la incertidumbre; la cual es un factor de alto riesgo en el cumplimiento de la misión </a:t>
            </a:r>
            <a:r>
              <a:rPr lang="es-MX" sz="2200" dirty="0" smtClean="0"/>
              <a:t>institucional.</a:t>
            </a:r>
            <a:endParaRPr lang="es-MX" sz="2200" dirty="0"/>
          </a:p>
          <a:p>
            <a:pPr marL="514350" lvl="0" indent="-514350" algn="just">
              <a:buFont typeface="+mj-lt"/>
              <a:buAutoNum type="arabicPeriod"/>
            </a:pPr>
            <a:r>
              <a:rPr lang="es-MX" sz="2200" dirty="0"/>
              <a:t>Establecer un conjunto de medidas coherentes y correlacionadas que contribuyan a cumplir el mandato de las dependencias estatales y </a:t>
            </a:r>
            <a:r>
              <a:rPr lang="es-MX" sz="2200" dirty="0" smtClean="0"/>
              <a:t>Ayuntamientos.</a:t>
            </a:r>
            <a:endParaRPr lang="es-MX" sz="2200" dirty="0"/>
          </a:p>
          <a:p>
            <a:pPr marL="514350" lvl="0" indent="-514350" algn="just">
              <a:buFont typeface="+mj-lt"/>
              <a:buAutoNum type="arabicPeriod"/>
            </a:pPr>
            <a:r>
              <a:rPr lang="es-MX" sz="2200" dirty="0"/>
              <a:t>Evitar el incumplimiento y violación de las normas que rigen el funcionamiento de las dependencias estatales y </a:t>
            </a:r>
            <a:r>
              <a:rPr lang="es-MX" sz="2200" dirty="0" smtClean="0"/>
              <a:t>Ayuntamientos.</a:t>
            </a:r>
            <a:endParaRPr lang="es-MX" sz="2200" dirty="0"/>
          </a:p>
        </p:txBody>
      </p:sp>
      <p:sp>
        <p:nvSpPr>
          <p:cNvPr id="2" name="1 Título"/>
          <p:cNvSpPr>
            <a:spLocks noGrp="1"/>
          </p:cNvSpPr>
          <p:nvPr>
            <p:ph type="title"/>
          </p:nvPr>
        </p:nvSpPr>
        <p:spPr>
          <a:xfrm>
            <a:off x="755576" y="2204864"/>
            <a:ext cx="8085584" cy="964696"/>
          </a:xfrm>
        </p:spPr>
        <p:txBody>
          <a:bodyPr>
            <a:normAutofit/>
          </a:bodyPr>
          <a:lstStyle/>
          <a:p>
            <a:r>
              <a:rPr lang="es-MX" sz="3200" dirty="0" smtClean="0">
                <a:solidFill>
                  <a:schemeClr val="tx1"/>
                </a:solidFill>
              </a:rPr>
              <a:t>¿PARA QUÉ? EL </a:t>
            </a:r>
            <a:r>
              <a:rPr lang="es-MX" sz="3200" dirty="0">
                <a:solidFill>
                  <a:schemeClr val="tx1"/>
                </a:solidFill>
              </a:rPr>
              <a:t>CONTROL INTERNO:</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9217150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564905"/>
            <a:ext cx="8640960" cy="4248471"/>
          </a:xfrm>
        </p:spPr>
        <p:txBody>
          <a:bodyPr>
            <a:normAutofit fontScale="92500" lnSpcReduction="20000"/>
          </a:bodyPr>
          <a:lstStyle/>
          <a:p>
            <a:r>
              <a:rPr lang="es-MX" b="1" dirty="0"/>
              <a:t>Información para personal </a:t>
            </a:r>
            <a:r>
              <a:rPr lang="es-MX" b="1" dirty="0" smtClean="0"/>
              <a:t>operativo.</a:t>
            </a:r>
            <a:endParaRPr lang="es-MX" dirty="0"/>
          </a:p>
          <a:p>
            <a:pPr marL="0" indent="0" algn="just">
              <a:buNone/>
            </a:pPr>
            <a:r>
              <a:rPr lang="es-MX" sz="2600" dirty="0"/>
              <a:t>Nivel en el que se produce la mayor cantidad de información, siendo esencial establecer controles claros que garanticen la eficiencia y eficacia de las actividades del personal operativo. </a:t>
            </a:r>
          </a:p>
          <a:p>
            <a:pPr marL="0" indent="0" algn="just">
              <a:buNone/>
            </a:pPr>
            <a:r>
              <a:rPr lang="es-MX" sz="2600" dirty="0"/>
              <a:t>Los reportes periódicos sobre la operación de las organizaciones garantiza la transferencia de información básica para los niveles directivo y estratégico. No hay que perder de vista que la mayor parte de la información se genera de abajo hacia arriba, por lo que es crucial que todo el personal colabore para generar información alineada a los objetivos y metas institucionales, así como para mantener activo el Sistema de Control Interno en sus distintos Componentes: Ambiente de Control, Administración de Riesgos, Actividades de Control y Supervisión.</a:t>
            </a:r>
          </a:p>
          <a:p>
            <a:endParaRPr lang="es-MX"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2131441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3068960"/>
            <a:ext cx="8640959" cy="3672408"/>
          </a:xfrm>
        </p:spPr>
        <p:txBody>
          <a:bodyPr>
            <a:normAutofit lnSpcReduction="10000"/>
          </a:bodyPr>
          <a:lstStyle/>
          <a:p>
            <a:r>
              <a:rPr lang="es-MX" b="1" dirty="0"/>
              <a:t>C</a:t>
            </a:r>
            <a:r>
              <a:rPr lang="es-MX" b="1" dirty="0" smtClean="0"/>
              <a:t>entralidad </a:t>
            </a:r>
            <a:r>
              <a:rPr lang="es-MX" b="1" dirty="0"/>
              <a:t>de la comunicación para el Control </a:t>
            </a:r>
            <a:r>
              <a:rPr lang="es-MX" b="1" dirty="0" smtClean="0"/>
              <a:t>Interno:</a:t>
            </a:r>
          </a:p>
          <a:p>
            <a:pPr algn="just"/>
            <a:r>
              <a:rPr lang="es-MX" sz="2200" dirty="0"/>
              <a:t>El Titular y los directivos de las dependencias serán los encargados de seleccionar la información relevante y pertinente para el funcionamiento adecuado de todos los componentes del Control Interno. Los directivos y los mandos medios tendrán la responsabilidad de comunicar a tiempo cualquier asunto negativo respecto a la operación del Control Interno (debilidades, riesgos, incumplimiento</a:t>
            </a:r>
            <a:r>
              <a:rPr lang="es-MX" sz="2200" dirty="0" smtClean="0"/>
              <a:t>).</a:t>
            </a:r>
            <a:r>
              <a:rPr lang="es-MX" sz="2200" dirty="0"/>
              <a:t> El intercambio de información interna debe servir para que todos los integrantes de la organización conozcan su rol y estén al tanto de cómo sus acciones contribuyen al logro de los propósitos institucionales</a:t>
            </a:r>
          </a:p>
          <a:p>
            <a:pPr algn="just"/>
            <a:endParaRPr lang="es-MX" dirty="0"/>
          </a:p>
        </p:txBody>
      </p:sp>
      <p:sp>
        <p:nvSpPr>
          <p:cNvPr id="3" name="2 Título"/>
          <p:cNvSpPr>
            <a:spLocks noGrp="1"/>
          </p:cNvSpPr>
          <p:nvPr>
            <p:ph type="title"/>
          </p:nvPr>
        </p:nvSpPr>
        <p:spPr>
          <a:xfrm>
            <a:off x="457200" y="2104264"/>
            <a:ext cx="8229600" cy="1252728"/>
          </a:xfrm>
        </p:spPr>
        <p:txBody>
          <a:bodyPr>
            <a:normAutofit/>
          </a:bodyPr>
          <a:lstStyle/>
          <a:p>
            <a:r>
              <a:rPr lang="es-MX" sz="3200" dirty="0">
                <a:solidFill>
                  <a:schemeClr val="tx1"/>
                </a:solidFill>
              </a:rPr>
              <a:t>La Comunicación</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40470678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79513" y="3068960"/>
            <a:ext cx="8712968" cy="3672408"/>
          </a:xfrm>
        </p:spPr>
        <p:txBody>
          <a:bodyPr>
            <a:normAutofit fontScale="92500" lnSpcReduction="20000"/>
          </a:bodyPr>
          <a:lstStyle/>
          <a:p>
            <a:pPr marL="0" indent="0">
              <a:buNone/>
            </a:pPr>
            <a:r>
              <a:rPr lang="es-MX" sz="2200" b="1" dirty="0" smtClean="0"/>
              <a:t>Características de la comunicación en el Control Interno</a:t>
            </a:r>
          </a:p>
          <a:p>
            <a:pPr marL="0" indent="0" algn="just">
              <a:buNone/>
            </a:pPr>
            <a:r>
              <a:rPr lang="es-MX" sz="2000" dirty="0"/>
              <a:t>L</a:t>
            </a:r>
            <a:r>
              <a:rPr lang="es-MX" sz="2000" dirty="0" smtClean="0"/>
              <a:t>a </a:t>
            </a:r>
            <a:r>
              <a:rPr lang="es-MX" sz="2000" dirty="0"/>
              <a:t>comunicación, al igual que la información, debe tener ciertas características para garantizar la implantación exitosa del Control </a:t>
            </a:r>
            <a:r>
              <a:rPr lang="es-MX" sz="2000" dirty="0" smtClean="0"/>
              <a:t>Interno. </a:t>
            </a:r>
            <a:r>
              <a:rPr lang="es-MX" sz="2000" dirty="0"/>
              <a:t>Los dos primeros rasgos importantes son la </a:t>
            </a:r>
            <a:r>
              <a:rPr lang="es-MX" sz="2000" b="1" dirty="0">
                <a:solidFill>
                  <a:schemeClr val="tx1"/>
                </a:solidFill>
              </a:rPr>
              <a:t>oportunidad y confiabilidad</a:t>
            </a:r>
            <a:r>
              <a:rPr lang="es-MX" sz="2000" dirty="0"/>
              <a:t>. Lo anterior hace referencia a la necesidad de detectar las situaciones o eventos en los que el personal de mando debe emitir los mensajes que los miembros de la organización, el aparato administrativo estatal o la propia ciudadanía, están esperando. Dichos mensajes deben de ser claros y certeros, de lo contrario, se corre el riesgo de enviar información ambigua y sin impacto alguno. En segundo lugar, se debe procurar que la comunicación sea generalizada, es decir, debe abarcar a la mayoría de los miembros de la organización. Por último, la comunicación debe ser ascendente y descendente, lo cual significa que deben habilitarse mecanismos que permitan el intercambio de información entre la base operativa y el personal de mando y viceversa, de tal forma que exista retroalimentación y </a:t>
            </a:r>
            <a:r>
              <a:rPr lang="es-MX" sz="2000" dirty="0" smtClean="0"/>
              <a:t>diálogo.</a:t>
            </a:r>
            <a:endParaRPr lang="es-MX" sz="2200" dirty="0" smtClean="0"/>
          </a:p>
          <a:p>
            <a:pPr marL="0" indent="0">
              <a:buNone/>
            </a:pPr>
            <a:endParaRPr lang="es-MX" sz="2200" dirty="0"/>
          </a:p>
          <a:p>
            <a:pPr marL="0" indent="0">
              <a:buNone/>
            </a:pPr>
            <a:endParaRPr lang="es-MX" sz="2200" dirty="0"/>
          </a:p>
        </p:txBody>
      </p:sp>
      <p:sp>
        <p:nvSpPr>
          <p:cNvPr id="3" name="2 Título"/>
          <p:cNvSpPr>
            <a:spLocks noGrp="1"/>
          </p:cNvSpPr>
          <p:nvPr>
            <p:ph type="title"/>
          </p:nvPr>
        </p:nvSpPr>
        <p:spPr>
          <a:xfrm>
            <a:off x="457200" y="2176272"/>
            <a:ext cx="8229600" cy="1252728"/>
          </a:xfrm>
        </p:spPr>
        <p:txBody>
          <a:bodyPr>
            <a:normAutofit/>
          </a:bodyPr>
          <a:lstStyle/>
          <a:p>
            <a:r>
              <a:rPr lang="es-MX" sz="3200" dirty="0">
                <a:solidFill>
                  <a:schemeClr val="tx1"/>
                </a:solidFill>
              </a:rPr>
              <a:t>La Comunicación</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4206415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3108101"/>
            <a:ext cx="8640960" cy="3489251"/>
          </a:xfrm>
        </p:spPr>
        <p:txBody>
          <a:bodyPr>
            <a:normAutofit fontScale="92500"/>
          </a:bodyPr>
          <a:lstStyle/>
          <a:p>
            <a:pPr algn="just"/>
            <a:r>
              <a:rPr lang="es-MX" dirty="0"/>
              <a:t>Para cumplir con los propósitos antes expuestos, es fundamental que el personal de mando utilice los medios a su alcance para intercambiar información, tanto de manera interna como externa. Algunas de las opciones disponibles para mejorar la comunicación al interior de las organizaciones son: correos electrónicos institucionales, capacitación, publicaciones periódicas, pizarras informativas, boletines y circulares. En cuanto a los medios de comunicación externa puede hacerse uso de boletines de prensa, desplegados de comunicación social, trípticos, volantes y anuncios espectaculares. </a:t>
            </a:r>
          </a:p>
          <a:p>
            <a:endParaRPr lang="es-MX" dirty="0"/>
          </a:p>
          <a:p>
            <a:endParaRPr lang="es-MX" dirty="0"/>
          </a:p>
          <a:p>
            <a:endParaRPr lang="es-MX" dirty="0"/>
          </a:p>
          <a:p>
            <a:endParaRPr lang="es-MX" dirty="0"/>
          </a:p>
        </p:txBody>
      </p:sp>
      <p:sp>
        <p:nvSpPr>
          <p:cNvPr id="3" name="2 Título"/>
          <p:cNvSpPr>
            <a:spLocks noGrp="1"/>
          </p:cNvSpPr>
          <p:nvPr>
            <p:ph type="title"/>
          </p:nvPr>
        </p:nvSpPr>
        <p:spPr>
          <a:xfrm>
            <a:off x="457200" y="2032256"/>
            <a:ext cx="8229600" cy="1252728"/>
          </a:xfrm>
        </p:spPr>
        <p:txBody>
          <a:bodyPr>
            <a:normAutofit/>
          </a:bodyPr>
          <a:lstStyle/>
          <a:p>
            <a:r>
              <a:rPr lang="es-MX" sz="3200" b="1" dirty="0">
                <a:solidFill>
                  <a:schemeClr val="tx1"/>
                </a:solidFill>
              </a:rPr>
              <a:t>Comunicación interna y </a:t>
            </a:r>
            <a:r>
              <a:rPr lang="es-MX" sz="3200" b="1" dirty="0" smtClean="0">
                <a:solidFill>
                  <a:schemeClr val="tx1"/>
                </a:solidFill>
              </a:rPr>
              <a:t>externa.</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8769072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852937"/>
            <a:ext cx="8640960" cy="3744416"/>
          </a:xfrm>
        </p:spPr>
        <p:txBody>
          <a:bodyPr>
            <a:normAutofit fontScale="40000" lnSpcReduction="20000"/>
          </a:bodyPr>
          <a:lstStyle/>
          <a:p>
            <a:pPr algn="just"/>
            <a:r>
              <a:rPr lang="es-MX" sz="5500" dirty="0"/>
              <a:t>La selección de los temas que se deben difundir responde a los planes de acción de las instituciones así como de las necesidades de mejora del Control Interno. A continuación, algunos de los temas principales que se deben comunicar de manera interna y externa</a:t>
            </a:r>
            <a:r>
              <a:rPr lang="es-MX" sz="5500" dirty="0" smtClean="0"/>
              <a:t>:</a:t>
            </a:r>
          </a:p>
          <a:p>
            <a:pPr algn="just"/>
            <a:endParaRPr lang="es-MX" sz="5500" dirty="0"/>
          </a:p>
          <a:p>
            <a:pPr lvl="0" algn="just"/>
            <a:r>
              <a:rPr lang="es-MX" sz="5500" dirty="0"/>
              <a:t>Visión y Misión</a:t>
            </a:r>
          </a:p>
          <a:p>
            <a:pPr lvl="0" algn="just"/>
            <a:r>
              <a:rPr lang="es-MX" sz="5500" dirty="0"/>
              <a:t>Planes estratégicos y líneas de acción</a:t>
            </a:r>
          </a:p>
          <a:p>
            <a:pPr lvl="0" algn="just"/>
            <a:r>
              <a:rPr lang="es-MX" sz="5500" dirty="0"/>
              <a:t>Estructura organizacional</a:t>
            </a:r>
          </a:p>
          <a:p>
            <a:pPr lvl="0" algn="just"/>
            <a:r>
              <a:rPr lang="es-MX" sz="5500" dirty="0"/>
              <a:t>Avance en la ejecución del presupuesto</a:t>
            </a:r>
          </a:p>
          <a:p>
            <a:pPr lvl="0" algn="just"/>
            <a:r>
              <a:rPr lang="es-MX" sz="5500" dirty="0"/>
              <a:t>Resultados de auditorías internas y externas</a:t>
            </a:r>
          </a:p>
          <a:p>
            <a:pPr lvl="0" algn="just"/>
            <a:r>
              <a:rPr lang="es-MX" sz="5500" dirty="0"/>
              <a:t>Políticas, reglamentos y normas internas</a:t>
            </a:r>
          </a:p>
          <a:p>
            <a:endParaRPr lang="es-MX" dirty="0"/>
          </a:p>
          <a:p>
            <a:endParaRPr lang="es-MX" dirty="0"/>
          </a:p>
          <a:p>
            <a:endParaRPr lang="es-MX" dirty="0"/>
          </a:p>
          <a:p>
            <a:endParaRPr lang="es-MX" dirty="0"/>
          </a:p>
        </p:txBody>
      </p:sp>
      <p:sp>
        <p:nvSpPr>
          <p:cNvPr id="3" name="2 Título"/>
          <p:cNvSpPr>
            <a:spLocks noGrp="1"/>
          </p:cNvSpPr>
          <p:nvPr>
            <p:ph type="title"/>
          </p:nvPr>
        </p:nvSpPr>
        <p:spPr>
          <a:xfrm>
            <a:off x="457200" y="2204864"/>
            <a:ext cx="8229600" cy="720080"/>
          </a:xfrm>
        </p:spPr>
        <p:txBody>
          <a:bodyPr>
            <a:normAutofit/>
          </a:bodyPr>
          <a:lstStyle/>
          <a:p>
            <a:r>
              <a:rPr lang="es-MX" sz="3200" b="1" dirty="0">
                <a:solidFill>
                  <a:schemeClr val="tx1"/>
                </a:solidFill>
              </a:rPr>
              <a:t>Comunicación interna y </a:t>
            </a:r>
            <a:r>
              <a:rPr lang="es-MX" sz="3200" b="1" dirty="0" smtClean="0">
                <a:solidFill>
                  <a:schemeClr val="tx1"/>
                </a:solidFill>
              </a:rPr>
              <a:t>externa.</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8864972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852937"/>
            <a:ext cx="8640960" cy="3744416"/>
          </a:xfrm>
        </p:spPr>
        <p:txBody>
          <a:bodyPr>
            <a:normAutofit fontScale="92500" lnSpcReduction="20000"/>
          </a:bodyPr>
          <a:lstStyle/>
          <a:p>
            <a:pPr lvl="0"/>
            <a:r>
              <a:rPr lang="es-MX" dirty="0"/>
              <a:t>Manuales de procedimientos y organización</a:t>
            </a:r>
          </a:p>
          <a:p>
            <a:pPr lvl="0"/>
            <a:r>
              <a:rPr lang="es-MX" dirty="0"/>
              <a:t>Mejores prácticas</a:t>
            </a:r>
          </a:p>
          <a:p>
            <a:pPr lvl="0"/>
            <a:r>
              <a:rPr lang="es-MX" dirty="0"/>
              <a:t>Objetivo y estructura del Control Interno</a:t>
            </a:r>
          </a:p>
          <a:p>
            <a:pPr lvl="0"/>
            <a:r>
              <a:rPr lang="es-MX" dirty="0"/>
              <a:t>Resultados de la evaluación del riesgo</a:t>
            </a:r>
          </a:p>
          <a:p>
            <a:pPr lvl="0"/>
            <a:r>
              <a:rPr lang="es-MX" dirty="0"/>
              <a:t>Evolución en el cumplimiento de metas y objetivos</a:t>
            </a:r>
          </a:p>
          <a:p>
            <a:pPr lvl="0"/>
            <a:r>
              <a:rPr lang="es-MX" dirty="0"/>
              <a:t>Grado de cumplimiento de las obligaciones de transparencia</a:t>
            </a:r>
          </a:p>
          <a:p>
            <a:pPr lvl="0"/>
            <a:r>
              <a:rPr lang="es-MX" dirty="0"/>
              <a:t>Resultados de los principales indicadores de gestión y administración</a:t>
            </a:r>
          </a:p>
          <a:p>
            <a:pPr lvl="0"/>
            <a:r>
              <a:rPr lang="es-MX" dirty="0"/>
              <a:t>Tabuladores salariales</a:t>
            </a:r>
          </a:p>
          <a:p>
            <a:pPr lvl="0"/>
            <a:r>
              <a:rPr lang="es-MX" dirty="0"/>
              <a:t>Marco Normativo</a:t>
            </a:r>
          </a:p>
          <a:p>
            <a:pPr lvl="0"/>
            <a:r>
              <a:rPr lang="es-MX" dirty="0"/>
              <a:t>Resultados de contrataciones públicas</a:t>
            </a:r>
          </a:p>
          <a:p>
            <a:pPr lvl="0"/>
            <a:r>
              <a:rPr lang="es-MX" dirty="0"/>
              <a:t>Informes de labores</a:t>
            </a:r>
          </a:p>
          <a:p>
            <a:endParaRPr lang="es-MX" dirty="0"/>
          </a:p>
          <a:p>
            <a:endParaRPr lang="es-MX" dirty="0"/>
          </a:p>
          <a:p>
            <a:endParaRPr lang="es-MX" dirty="0"/>
          </a:p>
          <a:p>
            <a:endParaRPr lang="es-MX" dirty="0"/>
          </a:p>
        </p:txBody>
      </p:sp>
      <p:sp>
        <p:nvSpPr>
          <p:cNvPr id="3" name="2 Título"/>
          <p:cNvSpPr>
            <a:spLocks noGrp="1"/>
          </p:cNvSpPr>
          <p:nvPr>
            <p:ph type="title"/>
          </p:nvPr>
        </p:nvSpPr>
        <p:spPr>
          <a:xfrm>
            <a:off x="457200" y="2204864"/>
            <a:ext cx="8229600" cy="720080"/>
          </a:xfrm>
        </p:spPr>
        <p:txBody>
          <a:bodyPr>
            <a:normAutofit/>
          </a:bodyPr>
          <a:lstStyle/>
          <a:p>
            <a:r>
              <a:rPr lang="es-MX" sz="3200" b="1" dirty="0">
                <a:solidFill>
                  <a:schemeClr val="tx1"/>
                </a:solidFill>
              </a:rPr>
              <a:t>Comunicación interna y </a:t>
            </a:r>
            <a:r>
              <a:rPr lang="es-MX" sz="3200" b="1" dirty="0" smtClean="0">
                <a:solidFill>
                  <a:schemeClr val="tx1"/>
                </a:solidFill>
              </a:rPr>
              <a:t>externa.</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4421006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852937"/>
            <a:ext cx="8640960" cy="3744416"/>
          </a:xfrm>
        </p:spPr>
        <p:txBody>
          <a:bodyPr>
            <a:normAutofit fontScale="92500"/>
          </a:bodyPr>
          <a:lstStyle/>
          <a:p>
            <a:pPr marL="0" indent="0" algn="just">
              <a:buNone/>
            </a:pPr>
            <a:r>
              <a:rPr lang="es-MX" dirty="0"/>
              <a:t>Un elemento crucial para que el Sistema de Control Interno se implante con éxito, es la Supervisión. El objetivo es que las deficiencias o inexistencias identificadas en las dependencias o municipios se resuelvan de manera oportuna, identificando y atendiendo la raíz de las mismas para evitar su recurrencia. En este sentido, las evaluaciones que hace el Comité de Control Interno , tienen un rol fundamental. </a:t>
            </a:r>
            <a:endParaRPr lang="es-MX" dirty="0" smtClean="0"/>
          </a:p>
          <a:p>
            <a:pPr marL="0" indent="0" algn="just">
              <a:buNone/>
            </a:pPr>
            <a:r>
              <a:rPr lang="es-MX" dirty="0" smtClean="0"/>
              <a:t>La </a:t>
            </a:r>
            <a:r>
              <a:rPr lang="es-MX" dirty="0"/>
              <a:t>Supervisión se realiza por medio de criterios y lineamientos específicos que hagan énfasis en la medición de resultados con base en indicadores de desempeño, debidamente autorizados y actualizados.</a:t>
            </a:r>
          </a:p>
          <a:p>
            <a:pPr marL="0" lvl="0" indent="0" algn="just">
              <a:buNone/>
            </a:pPr>
            <a:endParaRPr lang="es-MX" dirty="0"/>
          </a:p>
          <a:p>
            <a:endParaRPr lang="es-MX" dirty="0"/>
          </a:p>
          <a:p>
            <a:endParaRPr lang="es-MX" dirty="0"/>
          </a:p>
          <a:p>
            <a:endParaRPr lang="es-MX" dirty="0"/>
          </a:p>
        </p:txBody>
      </p:sp>
      <p:sp>
        <p:nvSpPr>
          <p:cNvPr id="3" name="2 Título"/>
          <p:cNvSpPr>
            <a:spLocks noGrp="1"/>
          </p:cNvSpPr>
          <p:nvPr>
            <p:ph type="title"/>
          </p:nvPr>
        </p:nvSpPr>
        <p:spPr>
          <a:xfrm>
            <a:off x="457200" y="2204864"/>
            <a:ext cx="8229600" cy="720080"/>
          </a:xfrm>
        </p:spPr>
        <p:txBody>
          <a:bodyPr>
            <a:normAutofit/>
          </a:bodyPr>
          <a:lstStyle/>
          <a:p>
            <a:r>
              <a:rPr lang="es-MX" sz="3200" b="1" dirty="0" smtClean="0">
                <a:solidFill>
                  <a:schemeClr val="tx1"/>
                </a:solidFill>
              </a:rPr>
              <a:t>Supervisión.</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3974070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852937"/>
            <a:ext cx="8712967" cy="3744415"/>
          </a:xfrm>
          <a:ln>
            <a:solidFill>
              <a:schemeClr val="accent1"/>
            </a:solidFill>
          </a:ln>
        </p:spPr>
        <p:txBody>
          <a:bodyPr>
            <a:normAutofit fontScale="92500" lnSpcReduction="10000"/>
          </a:bodyPr>
          <a:lstStyle/>
          <a:p>
            <a:pPr marL="0" indent="0" algn="just">
              <a:buNone/>
            </a:pPr>
            <a:r>
              <a:rPr lang="es-MX" dirty="0">
                <a:solidFill>
                  <a:schemeClr val="tx2">
                    <a:lumMod val="75000"/>
                  </a:schemeClr>
                </a:solidFill>
              </a:rPr>
              <a:t>Algunos instrumentos para la </a:t>
            </a:r>
            <a:r>
              <a:rPr lang="es-MX" dirty="0" smtClean="0">
                <a:solidFill>
                  <a:schemeClr val="tx2">
                    <a:lumMod val="75000"/>
                  </a:schemeClr>
                </a:solidFill>
              </a:rPr>
              <a:t>Supervisión.</a:t>
            </a:r>
          </a:p>
          <a:p>
            <a:pPr algn="just">
              <a:buFont typeface="Wingdings" panose="05000000000000000000" pitchFamily="2" charset="2"/>
              <a:buChar char="Ø"/>
            </a:pPr>
            <a:r>
              <a:rPr lang="es-MX" dirty="0" smtClean="0"/>
              <a:t>Bitácora de seguimiento a programas municipales, estatales y federales.</a:t>
            </a:r>
          </a:p>
          <a:p>
            <a:pPr algn="just">
              <a:buFont typeface="Wingdings" panose="05000000000000000000" pitchFamily="2" charset="2"/>
              <a:buChar char="Ø"/>
            </a:pPr>
            <a:r>
              <a:rPr lang="es-MX" dirty="0" smtClean="0"/>
              <a:t>Sistema estatal o municipal de indicadores.</a:t>
            </a:r>
          </a:p>
          <a:p>
            <a:pPr algn="just">
              <a:buFont typeface="Wingdings" panose="05000000000000000000" pitchFamily="2" charset="2"/>
              <a:buChar char="Ø"/>
            </a:pPr>
            <a:r>
              <a:rPr lang="es-MX" dirty="0" smtClean="0"/>
              <a:t>Encuesta a funcionarios.</a:t>
            </a:r>
          </a:p>
          <a:p>
            <a:pPr algn="just">
              <a:buFont typeface="Wingdings" panose="05000000000000000000" pitchFamily="2" charset="2"/>
              <a:buChar char="Ø"/>
            </a:pPr>
            <a:r>
              <a:rPr lang="es-MX" dirty="0" smtClean="0"/>
              <a:t>Bitácora de seguimiento de procesos que </a:t>
            </a:r>
            <a:r>
              <a:rPr lang="es-MX" dirty="0" smtClean="0"/>
              <a:t>ejecutan </a:t>
            </a:r>
            <a:r>
              <a:rPr lang="es-MX" dirty="0" smtClean="0"/>
              <a:t>los funcionarios con cargos operativos.</a:t>
            </a:r>
          </a:p>
          <a:p>
            <a:pPr algn="just">
              <a:buFont typeface="Wingdings" panose="05000000000000000000" pitchFamily="2" charset="2"/>
              <a:buChar char="Ø"/>
            </a:pPr>
            <a:r>
              <a:rPr lang="es-MX" dirty="0" smtClean="0"/>
              <a:t>Encuesta de beneficiarios de los programas.</a:t>
            </a:r>
          </a:p>
          <a:p>
            <a:pPr algn="just">
              <a:buFont typeface="Wingdings" panose="05000000000000000000" pitchFamily="2" charset="2"/>
              <a:buChar char="Ø"/>
            </a:pPr>
            <a:r>
              <a:rPr lang="es-MX" dirty="0" smtClean="0"/>
              <a:t>Análisis de quejas y denuncias presentadas por los ciudadanos u otros funcionarios .</a:t>
            </a:r>
          </a:p>
          <a:p>
            <a:pPr>
              <a:buFont typeface="Wingdings" panose="05000000000000000000" pitchFamily="2" charset="2"/>
              <a:buChar char="Ø"/>
            </a:pPr>
            <a:endParaRPr lang="es-MX" dirty="0"/>
          </a:p>
          <a:p>
            <a:endParaRPr lang="es-MX" dirty="0"/>
          </a:p>
          <a:p>
            <a:pPr marL="0" indent="0">
              <a:buNone/>
            </a:pPr>
            <a:endParaRPr lang="es-MX" dirty="0"/>
          </a:p>
        </p:txBody>
      </p:sp>
      <p:sp>
        <p:nvSpPr>
          <p:cNvPr id="3" name="2 Título"/>
          <p:cNvSpPr>
            <a:spLocks noGrp="1"/>
          </p:cNvSpPr>
          <p:nvPr>
            <p:ph type="title"/>
          </p:nvPr>
        </p:nvSpPr>
        <p:spPr>
          <a:xfrm>
            <a:off x="457200" y="2204864"/>
            <a:ext cx="8229600" cy="720080"/>
          </a:xfrm>
        </p:spPr>
        <p:txBody>
          <a:bodyPr>
            <a:normAutofit/>
          </a:bodyPr>
          <a:lstStyle/>
          <a:p>
            <a:r>
              <a:rPr lang="es-MX" sz="3200" b="1" dirty="0" smtClean="0">
                <a:solidFill>
                  <a:schemeClr val="tx1"/>
                </a:solidFill>
              </a:rPr>
              <a:t>Supervisión.</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8285876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852937"/>
            <a:ext cx="8712967" cy="3744415"/>
          </a:xfrm>
          <a:ln>
            <a:solidFill>
              <a:schemeClr val="accent1"/>
            </a:solidFill>
          </a:ln>
        </p:spPr>
        <p:txBody>
          <a:bodyPr>
            <a:normAutofit/>
          </a:bodyPr>
          <a:lstStyle/>
          <a:p>
            <a:pPr marL="0" indent="0" algn="just">
              <a:buNone/>
            </a:pPr>
            <a:endParaRPr lang="es-MX" dirty="0" smtClean="0"/>
          </a:p>
          <a:p>
            <a:pPr marL="0" indent="0" algn="just">
              <a:buNone/>
            </a:pPr>
            <a:r>
              <a:rPr lang="es-MX" dirty="0" smtClean="0"/>
              <a:t>En </a:t>
            </a:r>
            <a:r>
              <a:rPr lang="es-MX" dirty="0"/>
              <a:t>los Ayuntamientos, la Supervisión puede realizarse por algún encargado de la Contraloría Municipal, sin embargo, es responsabilidad del Presidente Municipal y del Cabildo que la Supervisión opere y sea efectiva. </a:t>
            </a:r>
          </a:p>
          <a:p>
            <a:pPr marL="0" indent="0" algn="just">
              <a:buNone/>
            </a:pPr>
            <a:r>
              <a:rPr lang="es-MX" dirty="0"/>
              <a:t>En términos prácticos, los responsables de las actividades de Supervisión, son aquéllos que tienen a su cargo un segmento organizacional, programa, proyecto o actividad. </a:t>
            </a:r>
          </a:p>
          <a:p>
            <a:pPr algn="just"/>
            <a:endParaRPr lang="es-MX" dirty="0"/>
          </a:p>
          <a:p>
            <a:pPr marL="0" indent="0">
              <a:buNone/>
            </a:pPr>
            <a:endParaRPr lang="es-MX" dirty="0"/>
          </a:p>
        </p:txBody>
      </p:sp>
      <p:sp>
        <p:nvSpPr>
          <p:cNvPr id="3" name="2 Título"/>
          <p:cNvSpPr>
            <a:spLocks noGrp="1"/>
          </p:cNvSpPr>
          <p:nvPr>
            <p:ph type="title"/>
          </p:nvPr>
        </p:nvSpPr>
        <p:spPr>
          <a:xfrm>
            <a:off x="457200" y="2204864"/>
            <a:ext cx="8229600" cy="720080"/>
          </a:xfrm>
        </p:spPr>
        <p:txBody>
          <a:bodyPr>
            <a:normAutofit/>
          </a:bodyPr>
          <a:lstStyle/>
          <a:p>
            <a:r>
              <a:rPr lang="es-MX" sz="3200" b="1" dirty="0" smtClean="0">
                <a:solidFill>
                  <a:schemeClr val="tx1"/>
                </a:solidFill>
              </a:rPr>
              <a:t>Supervisión.</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78049794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852937"/>
            <a:ext cx="8712967" cy="3744415"/>
          </a:xfrm>
          <a:ln>
            <a:solidFill>
              <a:schemeClr val="accent1"/>
            </a:solidFill>
          </a:ln>
        </p:spPr>
        <p:txBody>
          <a:bodyPr>
            <a:normAutofit fontScale="92500"/>
          </a:bodyPr>
          <a:lstStyle/>
          <a:p>
            <a:pPr marL="0" indent="0">
              <a:buNone/>
            </a:pPr>
            <a:r>
              <a:rPr lang="es-MX" dirty="0"/>
              <a:t>Dentro de las actividades de Supervisión destacan las siguientes: </a:t>
            </a:r>
          </a:p>
          <a:p>
            <a:pPr lvl="0" algn="just">
              <a:buFont typeface="Wingdings" panose="05000000000000000000" pitchFamily="2" charset="2"/>
              <a:buChar char="Ø"/>
            </a:pPr>
            <a:r>
              <a:rPr lang="es-MX" dirty="0"/>
              <a:t>Las operaciones y Actividades de Control se ejecutan con supervisión permanente y mejora continua. </a:t>
            </a:r>
          </a:p>
          <a:p>
            <a:pPr lvl="0" algn="just">
              <a:buFont typeface="Wingdings" panose="05000000000000000000" pitchFamily="2" charset="2"/>
              <a:buChar char="Ø"/>
            </a:pPr>
            <a:r>
              <a:rPr lang="es-MX" dirty="0"/>
              <a:t>Los servidores públicos responsables de cada nivel de Control Interno y los </a:t>
            </a:r>
            <a:r>
              <a:rPr lang="es-MX" dirty="0" smtClean="0"/>
              <a:t>diversos órganos </a:t>
            </a:r>
            <a:r>
              <a:rPr lang="es-MX" dirty="0"/>
              <a:t>de </a:t>
            </a:r>
            <a:r>
              <a:rPr lang="es-MX" dirty="0" smtClean="0"/>
              <a:t>fiscalización, </a:t>
            </a:r>
            <a:r>
              <a:rPr lang="es-MX" dirty="0"/>
              <a:t>evalúan y verifican el funcionamiento adecuado del Sistema de Control Interno. </a:t>
            </a:r>
          </a:p>
          <a:p>
            <a:pPr lvl="0" algn="just">
              <a:buFont typeface="Wingdings" panose="05000000000000000000" pitchFamily="2" charset="2"/>
              <a:buChar char="Ø"/>
            </a:pPr>
            <a:r>
              <a:rPr lang="es-MX" dirty="0"/>
              <a:t>Se atienden con mayor diligencia las debilidades del Control Interno de mayor importancia para evitar su recurrencia. </a:t>
            </a:r>
          </a:p>
          <a:p>
            <a:pPr lvl="0">
              <a:buFont typeface="Wingdings" panose="05000000000000000000" pitchFamily="2" charset="2"/>
              <a:buChar char="Ø"/>
            </a:pPr>
            <a:r>
              <a:rPr lang="es-MX" dirty="0"/>
              <a:t>Se identifica la causa principal de las debilidades de Control </a:t>
            </a:r>
            <a:r>
              <a:rPr lang="es-MX" dirty="0" smtClean="0"/>
              <a:t>Interno </a:t>
            </a:r>
            <a:r>
              <a:rPr lang="es-MX" dirty="0"/>
              <a:t>para evitar su recurrencia.</a:t>
            </a:r>
          </a:p>
          <a:p>
            <a:pPr algn="just"/>
            <a:endParaRPr lang="es-MX" dirty="0"/>
          </a:p>
          <a:p>
            <a:pPr marL="0" indent="0">
              <a:buNone/>
            </a:pPr>
            <a:endParaRPr lang="es-MX" dirty="0"/>
          </a:p>
        </p:txBody>
      </p:sp>
      <p:sp>
        <p:nvSpPr>
          <p:cNvPr id="3" name="2 Título"/>
          <p:cNvSpPr>
            <a:spLocks noGrp="1"/>
          </p:cNvSpPr>
          <p:nvPr>
            <p:ph type="title"/>
          </p:nvPr>
        </p:nvSpPr>
        <p:spPr>
          <a:xfrm>
            <a:off x="457200" y="2204864"/>
            <a:ext cx="8229600" cy="720080"/>
          </a:xfrm>
        </p:spPr>
        <p:txBody>
          <a:bodyPr>
            <a:normAutofit/>
          </a:bodyPr>
          <a:lstStyle/>
          <a:p>
            <a:r>
              <a:rPr lang="es-MX" sz="3200" b="1" dirty="0" smtClean="0">
                <a:solidFill>
                  <a:schemeClr val="tx1"/>
                </a:solidFill>
              </a:rPr>
              <a:t>Supervisión.</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5464298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3212976"/>
            <a:ext cx="7408333" cy="3096344"/>
          </a:xfrm>
        </p:spPr>
        <p:txBody>
          <a:bodyPr>
            <a:normAutofit/>
          </a:bodyPr>
          <a:lstStyle/>
          <a:p>
            <a:pPr marL="0" indent="0" algn="just">
              <a:buNone/>
            </a:pPr>
            <a:r>
              <a:rPr lang="es-MX" sz="2200" dirty="0" smtClean="0"/>
              <a:t>Es un </a:t>
            </a:r>
            <a:r>
              <a:rPr lang="es-MX" sz="2200" dirty="0"/>
              <a:t>conjunto de medios, mecanismos o procedimientos </a:t>
            </a:r>
            <a:r>
              <a:rPr lang="es-MX" sz="2200" u="sng" dirty="0"/>
              <a:t>implementados por los Titulares </a:t>
            </a:r>
            <a:r>
              <a:rPr lang="es-MX" sz="2200" dirty="0"/>
              <a:t>de las dependencias y Ayuntamientos, </a:t>
            </a:r>
            <a:r>
              <a:rPr lang="es-MX" sz="2200" dirty="0" smtClean="0"/>
              <a:t>y por </a:t>
            </a:r>
            <a:r>
              <a:rPr lang="es-MX" sz="2200" dirty="0"/>
              <a:t>los demás servidores públicos en el ámbito de sus respectivas competencias, </a:t>
            </a:r>
            <a:r>
              <a:rPr lang="es-MX" sz="2200" dirty="0" smtClean="0"/>
              <a:t>para conducir </a:t>
            </a:r>
            <a:r>
              <a:rPr lang="es-MX" sz="2200" dirty="0"/>
              <a:t>las actividades </a:t>
            </a:r>
            <a:r>
              <a:rPr lang="es-MX" sz="2200" dirty="0" smtClean="0"/>
              <a:t>hacia </a:t>
            </a:r>
            <a:r>
              <a:rPr lang="es-MX" sz="2200" dirty="0"/>
              <a:t>el logro de los objetivos y metas institucionales; obtener información confiable y oportuna; cumplir con el marco jurídico </a:t>
            </a:r>
            <a:r>
              <a:rPr lang="es-MX" sz="2200" dirty="0" smtClean="0"/>
              <a:t>aplicable; así </a:t>
            </a:r>
            <a:r>
              <a:rPr lang="es-MX" sz="2200" dirty="0"/>
              <a:t>como proteger y salvaguardar los recursos públicos.</a:t>
            </a:r>
          </a:p>
        </p:txBody>
      </p:sp>
      <p:sp>
        <p:nvSpPr>
          <p:cNvPr id="2" name="1 Título"/>
          <p:cNvSpPr>
            <a:spLocks noGrp="1"/>
          </p:cNvSpPr>
          <p:nvPr>
            <p:ph type="title"/>
          </p:nvPr>
        </p:nvSpPr>
        <p:spPr>
          <a:xfrm>
            <a:off x="457199" y="2060848"/>
            <a:ext cx="8229600" cy="1252728"/>
          </a:xfrm>
        </p:spPr>
        <p:txBody>
          <a:bodyPr>
            <a:normAutofit fontScale="90000"/>
          </a:bodyPr>
          <a:lstStyle/>
          <a:p>
            <a:r>
              <a:rPr lang="es-MX" dirty="0" smtClean="0"/>
              <a:t/>
            </a:r>
            <a:br>
              <a:rPr lang="es-MX" dirty="0" smtClean="0"/>
            </a:br>
            <a:r>
              <a:rPr lang="es-MX" sz="3600" dirty="0">
                <a:solidFill>
                  <a:schemeClr val="tx1"/>
                </a:solidFill>
              </a:rPr>
              <a:t>¿</a:t>
            </a:r>
            <a:r>
              <a:rPr lang="es-MX" sz="3600" dirty="0" smtClean="0">
                <a:solidFill>
                  <a:schemeClr val="tx1"/>
                </a:solidFill>
              </a:rPr>
              <a:t>QUÉ </a:t>
            </a:r>
            <a:r>
              <a:rPr lang="es-MX" sz="3600" dirty="0">
                <a:solidFill>
                  <a:schemeClr val="tx1"/>
                </a:solidFill>
              </a:rPr>
              <a:t>ES EL CONTROL </a:t>
            </a:r>
            <a:r>
              <a:rPr lang="es-MX" sz="3600" dirty="0" smtClean="0">
                <a:solidFill>
                  <a:schemeClr val="tx1"/>
                </a:solidFill>
              </a:rPr>
              <a:t>INTERNO?</a:t>
            </a:r>
            <a:r>
              <a:rPr lang="es-MX" sz="3600" dirty="0">
                <a:solidFill>
                  <a:schemeClr val="tx1"/>
                </a:solidFill>
              </a:rPr>
              <a:t/>
            </a:r>
            <a:br>
              <a:rPr lang="es-MX" sz="3600" dirty="0">
                <a:solidFill>
                  <a:schemeClr val="tx1"/>
                </a:solidFill>
              </a:rPr>
            </a:br>
            <a:endParaRPr lang="es-MX" sz="36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542901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3068960"/>
            <a:ext cx="8712967" cy="3528392"/>
          </a:xfrm>
          <a:ln>
            <a:solidFill>
              <a:schemeClr val="accent1"/>
            </a:solidFill>
          </a:ln>
        </p:spPr>
        <p:txBody>
          <a:bodyPr>
            <a:normAutofit fontScale="85000" lnSpcReduction="10000"/>
          </a:bodyPr>
          <a:lstStyle/>
          <a:p>
            <a:pPr marL="0" indent="0" algn="just">
              <a:buNone/>
            </a:pPr>
            <a:r>
              <a:rPr lang="es-MX" dirty="0" smtClean="0"/>
              <a:t>La </a:t>
            </a:r>
            <a:r>
              <a:rPr lang="es-MX" dirty="0"/>
              <a:t>evaluación consiste en </a:t>
            </a:r>
            <a:r>
              <a:rPr lang="es-MX" dirty="0" smtClean="0"/>
              <a:t>obtener </a:t>
            </a:r>
            <a:r>
              <a:rPr lang="es-MX" dirty="0"/>
              <a:t>información de manera constante acerca del funcionamiento de cada uno de los componentes del Control </a:t>
            </a:r>
            <a:r>
              <a:rPr lang="es-MX" dirty="0" smtClean="0"/>
              <a:t>Interno.</a:t>
            </a:r>
          </a:p>
          <a:p>
            <a:pPr marL="0" indent="0" algn="just">
              <a:buNone/>
            </a:pPr>
            <a:r>
              <a:rPr lang="es-MX" dirty="0"/>
              <a:t>Existen diversas maneras de medir la efectividad del Control Interno de manera continua. Para lograrlo los responsables del Control Interno deben tomar en cuenta las siguientes recomendaciones:</a:t>
            </a:r>
          </a:p>
          <a:p>
            <a:pPr lvl="0">
              <a:buFont typeface="Wingdings" panose="05000000000000000000" pitchFamily="2" charset="2"/>
              <a:buChar char="Ø"/>
            </a:pPr>
            <a:r>
              <a:rPr lang="es-MX" dirty="0"/>
              <a:t>Definir la muestra de programas, funciones, tareas, procedimientos, etc., que serán evaluados.</a:t>
            </a:r>
          </a:p>
          <a:p>
            <a:pPr lvl="0">
              <a:buFont typeface="Wingdings" panose="05000000000000000000" pitchFamily="2" charset="2"/>
              <a:buChar char="Ø"/>
            </a:pPr>
            <a:r>
              <a:rPr lang="es-MX" dirty="0"/>
              <a:t>Los procesos de evaluación deben ser comunicados.</a:t>
            </a:r>
          </a:p>
          <a:p>
            <a:pPr lvl="0">
              <a:buFont typeface="Wingdings" panose="05000000000000000000" pitchFamily="2" charset="2"/>
              <a:buChar char="Ø"/>
            </a:pPr>
            <a:r>
              <a:rPr lang="es-MX" dirty="0"/>
              <a:t>Especificar la metodología a seguir.</a:t>
            </a:r>
          </a:p>
          <a:p>
            <a:pPr lvl="0">
              <a:buFont typeface="Wingdings" panose="05000000000000000000" pitchFamily="2" charset="2"/>
              <a:buChar char="Ø"/>
            </a:pPr>
            <a:r>
              <a:rPr lang="es-MX" dirty="0"/>
              <a:t>Determinar el alcance y las consecuencias de la evaluación.</a:t>
            </a:r>
          </a:p>
          <a:p>
            <a:pPr>
              <a:buFont typeface="Wingdings" panose="05000000000000000000" pitchFamily="2" charset="2"/>
              <a:buChar char="Ø"/>
            </a:pPr>
            <a:r>
              <a:rPr lang="es-MX" dirty="0"/>
              <a:t>Difusión de los resultados de la </a:t>
            </a:r>
            <a:r>
              <a:rPr lang="es-MX" dirty="0" smtClean="0"/>
              <a:t>evaluación.</a:t>
            </a:r>
            <a:endParaRPr lang="es-MX" u="sng" dirty="0">
              <a:solidFill>
                <a:schemeClr val="tx1"/>
              </a:solidFill>
            </a:endParaRPr>
          </a:p>
          <a:p>
            <a:pPr algn="just"/>
            <a:endParaRPr lang="es-MX" dirty="0"/>
          </a:p>
          <a:p>
            <a:pPr marL="0" indent="0">
              <a:buNone/>
            </a:pPr>
            <a:endParaRPr lang="es-MX" dirty="0"/>
          </a:p>
        </p:txBody>
      </p:sp>
      <p:sp>
        <p:nvSpPr>
          <p:cNvPr id="3" name="2 Título"/>
          <p:cNvSpPr>
            <a:spLocks noGrp="1"/>
          </p:cNvSpPr>
          <p:nvPr>
            <p:ph type="title"/>
          </p:nvPr>
        </p:nvSpPr>
        <p:spPr>
          <a:xfrm>
            <a:off x="457200" y="2603004"/>
            <a:ext cx="8229600" cy="288032"/>
          </a:xfrm>
        </p:spPr>
        <p:txBody>
          <a:bodyPr>
            <a:normAutofit fontScale="90000"/>
          </a:bodyPr>
          <a:lstStyle/>
          <a:p>
            <a:r>
              <a:rPr lang="es-MX" sz="3200" dirty="0" smtClean="0">
                <a:solidFill>
                  <a:schemeClr val="tx2">
                    <a:lumMod val="75000"/>
                  </a:schemeClr>
                </a:solidFill>
              </a:rPr>
              <a:t>Evaluación </a:t>
            </a:r>
            <a:r>
              <a:rPr lang="es-MX" sz="3200" dirty="0">
                <a:solidFill>
                  <a:schemeClr val="tx2">
                    <a:lumMod val="75000"/>
                  </a:schemeClr>
                </a:solidFill>
              </a:rPr>
              <a:t>y fortalecimiento del Control </a:t>
            </a:r>
            <a:r>
              <a:rPr lang="es-MX" sz="3200" dirty="0" smtClean="0">
                <a:solidFill>
                  <a:schemeClr val="tx2">
                    <a:lumMod val="75000"/>
                  </a:schemeClr>
                </a:solidFill>
              </a:rPr>
              <a:t>Interno</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53068777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636912"/>
            <a:ext cx="8712967" cy="4104456"/>
          </a:xfrm>
          <a:ln>
            <a:solidFill>
              <a:schemeClr val="accent1"/>
            </a:solidFill>
          </a:ln>
        </p:spPr>
        <p:txBody>
          <a:bodyPr>
            <a:normAutofit fontScale="92500" lnSpcReduction="20000"/>
          </a:bodyPr>
          <a:lstStyle/>
          <a:p>
            <a:pPr lvl="0" algn="just">
              <a:buFont typeface="Wingdings" panose="05000000000000000000" pitchFamily="2" charset="2"/>
              <a:buChar char="Ø"/>
            </a:pPr>
            <a:r>
              <a:rPr lang="es-MX" sz="2200" dirty="0"/>
              <a:t>Recolectar evidencia sobre el cumplimiento de las responsabilidades del personal en materia de Control Interno. </a:t>
            </a:r>
          </a:p>
          <a:p>
            <a:pPr lvl="0" algn="just">
              <a:buFont typeface="Wingdings" panose="05000000000000000000" pitchFamily="2" charset="2"/>
              <a:buChar char="Ø"/>
            </a:pPr>
            <a:r>
              <a:rPr lang="es-MX" sz="2200" dirty="0"/>
              <a:t>Asegurar que exista coherencia entre la información generada internamente y los hallazgos por parte de agentes externos.</a:t>
            </a:r>
          </a:p>
          <a:p>
            <a:pPr lvl="0" algn="just">
              <a:buFont typeface="Wingdings" panose="05000000000000000000" pitchFamily="2" charset="2"/>
              <a:buChar char="Ø"/>
            </a:pPr>
            <a:r>
              <a:rPr lang="es-MX" sz="2200" dirty="0"/>
              <a:t>Medir el grado de atención a las observaciones y recomendaciones derivadas de auditorías internas y externas. </a:t>
            </a:r>
          </a:p>
          <a:p>
            <a:pPr lvl="0" algn="just">
              <a:buFont typeface="Wingdings" panose="05000000000000000000" pitchFamily="2" charset="2"/>
              <a:buChar char="Ø"/>
            </a:pPr>
            <a:r>
              <a:rPr lang="es-MX" sz="2200" dirty="0"/>
              <a:t>Aplicar encuestas periódicas al personal sobre el conocimiento del Código de Ética. </a:t>
            </a:r>
          </a:p>
          <a:p>
            <a:pPr lvl="0" algn="just">
              <a:buFont typeface="Wingdings" panose="05000000000000000000" pitchFamily="2" charset="2"/>
              <a:buChar char="Ø"/>
            </a:pPr>
            <a:r>
              <a:rPr lang="es-MX" sz="2200" dirty="0"/>
              <a:t>Contrastar la relación de las metas trazadas de Control Interno (riesgos administrados y Actividades de Control implementadas) con respecto a los avances. </a:t>
            </a:r>
            <a:endParaRPr lang="es-MX" sz="2200" dirty="0" smtClean="0"/>
          </a:p>
          <a:p>
            <a:pPr marL="0" lvl="0" indent="0" algn="just">
              <a:buNone/>
            </a:pPr>
            <a:r>
              <a:rPr lang="es-MX" sz="2200" dirty="0"/>
              <a:t>Se recomienda que se realice una autoevaluación anual con el fin de conocer el estado del Sistema de Control Interno. Los resultados de la evaluación deben traducirse en un informe que se hace llegar al Titular de la dependencia o, en su caso, al Presidente Municipal. </a:t>
            </a:r>
          </a:p>
          <a:p>
            <a:pPr algn="just"/>
            <a:endParaRPr lang="es-MX" sz="2200" dirty="0"/>
          </a:p>
          <a:p>
            <a:pPr marL="0" indent="0">
              <a:buNone/>
            </a:pPr>
            <a:endParaRPr lang="es-MX" dirty="0"/>
          </a:p>
        </p:txBody>
      </p:sp>
      <p:sp>
        <p:nvSpPr>
          <p:cNvPr id="3" name="2 Título"/>
          <p:cNvSpPr>
            <a:spLocks noGrp="1"/>
          </p:cNvSpPr>
          <p:nvPr>
            <p:ph type="title"/>
          </p:nvPr>
        </p:nvSpPr>
        <p:spPr>
          <a:xfrm>
            <a:off x="457200" y="2060848"/>
            <a:ext cx="8219256" cy="504056"/>
          </a:xfrm>
        </p:spPr>
        <p:txBody>
          <a:bodyPr>
            <a:normAutofit fontScale="90000"/>
          </a:bodyPr>
          <a:lstStyle/>
          <a:p>
            <a:r>
              <a:rPr lang="es-MX" sz="3200" dirty="0" smtClean="0">
                <a:solidFill>
                  <a:schemeClr val="tx2">
                    <a:lumMod val="75000"/>
                  </a:schemeClr>
                </a:solidFill>
              </a:rPr>
              <a:t>Evaluación </a:t>
            </a:r>
            <a:r>
              <a:rPr lang="es-MX" sz="3200" dirty="0">
                <a:solidFill>
                  <a:schemeClr val="tx2">
                    <a:lumMod val="75000"/>
                  </a:schemeClr>
                </a:solidFill>
              </a:rPr>
              <a:t>y fortalecimiento del Control </a:t>
            </a:r>
            <a:r>
              <a:rPr lang="es-MX" sz="3200" dirty="0" smtClean="0">
                <a:solidFill>
                  <a:schemeClr val="tx2">
                    <a:lumMod val="75000"/>
                  </a:schemeClr>
                </a:solidFill>
              </a:rPr>
              <a:t>Interno </a:t>
            </a:r>
            <a:endParaRPr lang="es-MX" sz="3200" dirty="0">
              <a:solidFill>
                <a:schemeClr val="tx1"/>
              </a:solidFill>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7294486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636912"/>
            <a:ext cx="8712967" cy="4104456"/>
          </a:xfrm>
          <a:ln>
            <a:solidFill>
              <a:schemeClr val="accent1"/>
            </a:solidFill>
          </a:ln>
        </p:spPr>
        <p:txBody>
          <a:bodyPr>
            <a:normAutofit lnSpcReduction="10000"/>
          </a:bodyPr>
          <a:lstStyle/>
          <a:p>
            <a:pPr marL="0" indent="0" algn="just">
              <a:buNone/>
            </a:pPr>
            <a:r>
              <a:rPr lang="es-MX" sz="2200" dirty="0"/>
              <a:t>Como se explicó previamente, el Control Interno no puede funcionar si no están claros cuáles son los objetivos, metas e indicadores de las organizaciones. En consecuencia, si no se conocen los resultados que quieren lograrse, es imposible definir las medidas necesarias para alcanzarlos y evaluar su grado de cumplimiento</a:t>
            </a:r>
            <a:r>
              <a:rPr lang="es-MX" sz="2200" dirty="0" smtClean="0"/>
              <a:t>.</a:t>
            </a:r>
          </a:p>
          <a:p>
            <a:pPr marL="0" indent="0" algn="just">
              <a:buNone/>
            </a:pPr>
            <a:r>
              <a:rPr lang="es-ES" sz="2200" dirty="0"/>
              <a:t>En Control Interno, un indicador sirve para medir el logro de los objetivos de la institución y para la evaluar el impacto de la administración de riesgos. </a:t>
            </a:r>
            <a:endParaRPr lang="es-MX" sz="2200" dirty="0"/>
          </a:p>
          <a:p>
            <a:pPr marL="0" indent="0" algn="just">
              <a:buNone/>
            </a:pPr>
            <a:r>
              <a:rPr lang="es-MX" sz="2200" dirty="0"/>
              <a:t>De acuerdo con el aspecto que miden, los indicadores se pueden agrupar en :</a:t>
            </a:r>
          </a:p>
          <a:p>
            <a:pPr lvl="0" algn="just">
              <a:buFont typeface="Wingdings" panose="05000000000000000000" pitchFamily="2" charset="2"/>
              <a:buChar char="Ø"/>
            </a:pPr>
            <a:r>
              <a:rPr lang="es-MX" sz="2200" dirty="0"/>
              <a:t>Eficacia: miden el grado de cumplimiento de los objetivos.</a:t>
            </a:r>
          </a:p>
          <a:p>
            <a:pPr lvl="0" algn="just">
              <a:buFont typeface="Wingdings" panose="05000000000000000000" pitchFamily="2" charset="2"/>
              <a:buChar char="Ø"/>
            </a:pPr>
            <a:r>
              <a:rPr lang="es-MX" sz="2200" dirty="0"/>
              <a:t>Eficiencia: cuál es la productividad de los recursos utilizados.</a:t>
            </a:r>
          </a:p>
          <a:p>
            <a:pPr marL="0" indent="0" algn="just">
              <a:buNone/>
            </a:pPr>
            <a:endParaRPr lang="es-MX" sz="2200" dirty="0"/>
          </a:p>
          <a:p>
            <a:pPr marL="0" indent="0">
              <a:buNone/>
            </a:pPr>
            <a:endParaRPr lang="es-MX" dirty="0"/>
          </a:p>
        </p:txBody>
      </p:sp>
      <p:sp>
        <p:nvSpPr>
          <p:cNvPr id="3" name="2 Título"/>
          <p:cNvSpPr>
            <a:spLocks noGrp="1"/>
          </p:cNvSpPr>
          <p:nvPr>
            <p:ph type="title"/>
          </p:nvPr>
        </p:nvSpPr>
        <p:spPr>
          <a:xfrm>
            <a:off x="457200" y="1916832"/>
            <a:ext cx="8219256" cy="576064"/>
          </a:xfrm>
        </p:spPr>
        <p:txBody>
          <a:bodyPr>
            <a:normAutofit/>
          </a:bodyPr>
          <a:lstStyle/>
          <a:p>
            <a:r>
              <a:rPr lang="es-MX" sz="2400" b="1" dirty="0">
                <a:solidFill>
                  <a:schemeClr val="tx1"/>
                </a:solidFill>
              </a:rPr>
              <a:t>Indicadores</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406249969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1" y="2996952"/>
            <a:ext cx="8712967" cy="2664296"/>
          </a:xfrm>
          <a:ln>
            <a:solidFill>
              <a:schemeClr val="accent1"/>
            </a:solidFill>
          </a:ln>
        </p:spPr>
        <p:txBody>
          <a:bodyPr>
            <a:normAutofit/>
          </a:bodyPr>
          <a:lstStyle/>
          <a:p>
            <a:pPr marL="0" indent="0">
              <a:buNone/>
            </a:pPr>
            <a:endParaRPr lang="es-MX" sz="2200" dirty="0" smtClean="0"/>
          </a:p>
          <a:p>
            <a:pPr marL="0" indent="0" algn="just">
              <a:buNone/>
            </a:pPr>
            <a:r>
              <a:rPr lang="es-MX" sz="2200" dirty="0" smtClean="0"/>
              <a:t>La </a:t>
            </a:r>
            <a:r>
              <a:rPr lang="es-MX" sz="2200" dirty="0"/>
              <a:t>implementación de un sistema de indicadores puede </a:t>
            </a:r>
            <a:r>
              <a:rPr lang="es-MX" sz="2200" dirty="0" smtClean="0"/>
              <a:t>enfrentar </a:t>
            </a:r>
            <a:r>
              <a:rPr lang="es-MX" sz="2200" dirty="0"/>
              <a:t>diversas dificultades, tanto técnicas como operativas. Las dificultades técnicas tienen qué ver con el diseño y construcción de los indicadores, mientras que las operativas se relacionan con la asignación de tareas, plazos recomendados para entregas de las evaluaciones y consecuencias de las mismas, entre </a:t>
            </a:r>
            <a:r>
              <a:rPr lang="es-MX" sz="2200" dirty="0" smtClean="0"/>
              <a:t>otras</a:t>
            </a:r>
            <a:endParaRPr lang="es-MX" sz="2200" dirty="0"/>
          </a:p>
        </p:txBody>
      </p:sp>
      <p:sp>
        <p:nvSpPr>
          <p:cNvPr id="3" name="2 Título"/>
          <p:cNvSpPr>
            <a:spLocks noGrp="1"/>
          </p:cNvSpPr>
          <p:nvPr>
            <p:ph type="title"/>
          </p:nvPr>
        </p:nvSpPr>
        <p:spPr>
          <a:xfrm>
            <a:off x="457200" y="2060848"/>
            <a:ext cx="8219256" cy="504056"/>
          </a:xfrm>
        </p:spPr>
        <p:txBody>
          <a:bodyPr>
            <a:normAutofit/>
          </a:bodyPr>
          <a:lstStyle/>
          <a:p>
            <a:r>
              <a:rPr lang="es-MX" sz="2400" b="1" dirty="0">
                <a:solidFill>
                  <a:schemeClr val="tx1"/>
                </a:solidFill>
              </a:rPr>
              <a:t>Indicadores</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43261629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060848"/>
            <a:ext cx="8219256" cy="504056"/>
          </a:xfrm>
        </p:spPr>
        <p:txBody>
          <a:bodyPr>
            <a:normAutofit/>
          </a:bodyPr>
          <a:lstStyle/>
          <a:p>
            <a:r>
              <a:rPr lang="es-MX" sz="2400" b="1" dirty="0">
                <a:solidFill>
                  <a:schemeClr val="tx1"/>
                </a:solidFill>
              </a:rPr>
              <a:t>Indicadores</a:t>
            </a:r>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1419318797"/>
              </p:ext>
            </p:extLst>
          </p:nvPr>
        </p:nvGraphicFramePr>
        <p:xfrm>
          <a:off x="323528" y="2636912"/>
          <a:ext cx="8496944"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5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6224761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MX"/>
          </a:p>
        </p:txBody>
      </p:sp>
      <p:sp>
        <p:nvSpPr>
          <p:cNvPr id="5" name="1 Marcador de contenido"/>
          <p:cNvSpPr>
            <a:spLocks noGrp="1"/>
          </p:cNvSpPr>
          <p:nvPr>
            <p:ph idx="1"/>
          </p:nvPr>
        </p:nvSpPr>
        <p:spPr/>
        <p:txBody>
          <a:bodyPr/>
          <a:lstStyle/>
          <a:p>
            <a:pPr marL="0" indent="0">
              <a:buNone/>
            </a:pPr>
            <a:r>
              <a:rPr lang="es-MX" dirty="0" smtClean="0"/>
              <a:t>                                          </a:t>
            </a:r>
          </a:p>
          <a:p>
            <a:pPr marL="0" indent="0">
              <a:buNone/>
            </a:pPr>
            <a:r>
              <a:rPr lang="es-MX" sz="8800" dirty="0"/>
              <a:t> </a:t>
            </a:r>
            <a:r>
              <a:rPr lang="es-MX" sz="8800" dirty="0" smtClean="0"/>
              <a:t>      Gracias</a:t>
            </a:r>
            <a:endParaRPr lang="es-MX" sz="88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3807821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56992"/>
            <a:ext cx="8424936" cy="3501008"/>
          </a:xfrm>
        </p:spPr>
        <p:txBody>
          <a:bodyPr>
            <a:normAutofit fontScale="85000" lnSpcReduction="10000"/>
          </a:bodyPr>
          <a:lstStyle/>
          <a:p>
            <a:pPr marL="0" indent="0" algn="just">
              <a:lnSpc>
                <a:spcPct val="110000"/>
              </a:lnSpc>
              <a:buNone/>
            </a:pPr>
            <a:r>
              <a:rPr lang="es-MX" dirty="0"/>
              <a:t>P</a:t>
            </a:r>
            <a:r>
              <a:rPr lang="es-MX" dirty="0" smtClean="0"/>
              <a:t>roporcionar seguridad </a:t>
            </a:r>
            <a:r>
              <a:rPr lang="es-MX" dirty="0"/>
              <a:t>razonable en el logro de objetivos </a:t>
            </a:r>
            <a:r>
              <a:rPr lang="es-MX" dirty="0" smtClean="0"/>
              <a:t>y metas dentro </a:t>
            </a:r>
            <a:r>
              <a:rPr lang="es-MX" dirty="0"/>
              <a:t>de las siguientes categorías</a:t>
            </a:r>
            <a:r>
              <a:rPr lang="es-MX" dirty="0" smtClean="0"/>
              <a:t>:</a:t>
            </a:r>
            <a:endParaRPr lang="es-MX" sz="1500" dirty="0"/>
          </a:p>
          <a:p>
            <a:pPr marL="514350" lvl="0" indent="-514350" algn="just">
              <a:lnSpc>
                <a:spcPct val="110000"/>
              </a:lnSpc>
              <a:buFont typeface="+mj-lt"/>
              <a:buAutoNum type="arabicPeriod"/>
            </a:pPr>
            <a:r>
              <a:rPr lang="es-MX" dirty="0"/>
              <a:t>Eficacia, eficiencia y economía con respecto al logro de los objetivos, programas, proyectos y metas estratégicas;</a:t>
            </a:r>
          </a:p>
          <a:p>
            <a:pPr marL="514350" lvl="0" indent="-514350" algn="just">
              <a:lnSpc>
                <a:spcPct val="110000"/>
              </a:lnSpc>
              <a:buFont typeface="+mj-lt"/>
              <a:buAutoNum type="arabicPeriod"/>
            </a:pPr>
            <a:r>
              <a:rPr lang="es-MX" dirty="0"/>
              <a:t>Confiabilidad, veracidad y oportunidad de la información financiera, presupuestaria y de operación;</a:t>
            </a:r>
          </a:p>
          <a:p>
            <a:pPr marL="514350" lvl="0" indent="-514350" algn="just">
              <a:lnSpc>
                <a:spcPct val="110000"/>
              </a:lnSpc>
              <a:buFont typeface="+mj-lt"/>
              <a:buAutoNum type="arabicPeriod"/>
            </a:pPr>
            <a:r>
              <a:rPr lang="es-MX" dirty="0"/>
              <a:t>Cumplimiento del marco jurídico aplicable a las Instituciones;</a:t>
            </a:r>
          </a:p>
          <a:p>
            <a:pPr marL="514350" lvl="0" indent="-514350" algn="just">
              <a:lnSpc>
                <a:spcPct val="110000"/>
              </a:lnSpc>
              <a:buFont typeface="+mj-lt"/>
              <a:buAutoNum type="arabicPeriod"/>
            </a:pPr>
            <a:r>
              <a:rPr lang="es-MX" dirty="0"/>
              <a:t>Salvaguarda, preservación y mantenimiento de los recursos públicos en condiciones de integridad, transparencia y disponibilidad para los fines </a:t>
            </a:r>
            <a:r>
              <a:rPr lang="es-MX" dirty="0" smtClean="0"/>
              <a:t>institucionales a </a:t>
            </a:r>
            <a:r>
              <a:rPr lang="es-MX" dirty="0"/>
              <a:t>que están destinados</a:t>
            </a:r>
            <a:r>
              <a:rPr lang="es-MX" dirty="0" smtClean="0"/>
              <a:t>.</a:t>
            </a:r>
            <a:endParaRPr lang="es-MX" dirty="0"/>
          </a:p>
        </p:txBody>
      </p:sp>
      <p:sp>
        <p:nvSpPr>
          <p:cNvPr id="2" name="1 Título"/>
          <p:cNvSpPr>
            <a:spLocks noGrp="1"/>
          </p:cNvSpPr>
          <p:nvPr>
            <p:ph type="title"/>
          </p:nvPr>
        </p:nvSpPr>
        <p:spPr>
          <a:xfrm>
            <a:off x="683568" y="2276872"/>
            <a:ext cx="8208912" cy="1152128"/>
          </a:xfrm>
        </p:spPr>
        <p:txBody>
          <a:bodyPr>
            <a:normAutofit fontScale="90000"/>
          </a:bodyPr>
          <a:lstStyle/>
          <a:p>
            <a:r>
              <a:rPr lang="es-MX" dirty="0" smtClean="0"/>
              <a:t/>
            </a:r>
            <a:br>
              <a:rPr lang="es-MX" dirty="0" smtClean="0"/>
            </a:br>
            <a:r>
              <a:rPr lang="es-MX" sz="3600" dirty="0" smtClean="0">
                <a:solidFill>
                  <a:schemeClr val="tx1"/>
                </a:solidFill>
              </a:rPr>
              <a:t>¿QUE </a:t>
            </a:r>
            <a:r>
              <a:rPr lang="es-MX" sz="3600" dirty="0">
                <a:solidFill>
                  <a:schemeClr val="tx1"/>
                </a:solidFill>
              </a:rPr>
              <a:t>OBJETIVOS SE </a:t>
            </a:r>
            <a:r>
              <a:rPr lang="es-MX" sz="3600" dirty="0" smtClean="0">
                <a:solidFill>
                  <a:schemeClr val="tx1"/>
                </a:solidFill>
              </a:rPr>
              <a:t>PRETENDEN CON </a:t>
            </a:r>
            <a:r>
              <a:rPr lang="es-MX" sz="3600" dirty="0">
                <a:solidFill>
                  <a:schemeClr val="tx1"/>
                </a:solidFill>
              </a:rPr>
              <a:t>EL </a:t>
            </a:r>
            <a:r>
              <a:rPr lang="es-MX" sz="3600" dirty="0" smtClean="0">
                <a:solidFill>
                  <a:schemeClr val="tx1"/>
                </a:solidFill>
              </a:rPr>
              <a:t>CONTROL INTERNO?</a:t>
            </a:r>
            <a:r>
              <a:rPr lang="es-MX" sz="3600" dirty="0">
                <a:solidFill>
                  <a:schemeClr val="tx1"/>
                </a:solidFill>
              </a:rPr>
              <a:t/>
            </a:r>
            <a:br>
              <a:rPr lang="es-MX" sz="3600" dirty="0">
                <a:solidFill>
                  <a:schemeClr val="tx1"/>
                </a:solidFill>
              </a:rPr>
            </a:br>
            <a:endParaRPr lang="es-MX" sz="36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20793076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marL="0" indent="0" algn="ctr">
              <a:buNone/>
            </a:pPr>
            <a:r>
              <a:rPr lang="es-MX" sz="4800" dirty="0" smtClean="0"/>
              <a:t>¿Cuáles son los criterios básicos en que se fundamenta el Control Interno?</a:t>
            </a:r>
            <a:endParaRPr lang="es-MX" sz="4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60648"/>
            <a:ext cx="4392488" cy="1244392"/>
          </a:xfrm>
          <a:prstGeom prst="rect">
            <a:avLst/>
          </a:prstGeom>
        </p:spPr>
      </p:pic>
    </p:spTree>
    <p:extLst>
      <p:ext uri="{BB962C8B-B14F-4D97-AF65-F5344CB8AC3E}">
        <p14:creationId xmlns:p14="http://schemas.microsoft.com/office/powerpoint/2010/main" val="129809821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2656"/>
            <a:ext cx="8640960" cy="1368152"/>
          </a:xfrm>
        </p:spPr>
        <p:txBody>
          <a:bodyPr>
            <a:normAutofit fontScale="90000"/>
          </a:bodyPr>
          <a:lstStyle/>
          <a:p>
            <a:r>
              <a:rPr lang="es-MX" dirty="0" smtClean="0"/>
              <a:t/>
            </a:r>
            <a:br>
              <a:rPr lang="es-MX" dirty="0" smtClean="0"/>
            </a:br>
            <a:r>
              <a:rPr lang="es-MX" sz="4000" dirty="0">
                <a:solidFill>
                  <a:schemeClr val="tx1"/>
                </a:solidFill>
              </a:rPr>
              <a:t>C</a:t>
            </a:r>
            <a:r>
              <a:rPr lang="es-MX" sz="4000" dirty="0" smtClean="0">
                <a:solidFill>
                  <a:schemeClr val="tx1"/>
                </a:solidFill>
              </a:rPr>
              <a:t>riterios </a:t>
            </a:r>
            <a:r>
              <a:rPr lang="es-MX" sz="3600" dirty="0">
                <a:solidFill>
                  <a:schemeClr val="tx1"/>
                </a:solidFill>
              </a:rPr>
              <a:t>básicos</a:t>
            </a:r>
            <a:r>
              <a:rPr lang="es-MX" sz="4000" dirty="0">
                <a:solidFill>
                  <a:schemeClr val="tx1"/>
                </a:solidFill>
              </a:rPr>
              <a:t> en que se </a:t>
            </a:r>
            <a:r>
              <a:rPr lang="es-MX" sz="4000" dirty="0" smtClean="0">
                <a:solidFill>
                  <a:schemeClr val="tx1"/>
                </a:solidFill>
              </a:rPr>
              <a:t/>
            </a:r>
            <a:br>
              <a:rPr lang="es-MX" sz="4000" dirty="0" smtClean="0">
                <a:solidFill>
                  <a:schemeClr val="tx1"/>
                </a:solidFill>
              </a:rPr>
            </a:br>
            <a:r>
              <a:rPr lang="es-MX" sz="4000" dirty="0" smtClean="0">
                <a:solidFill>
                  <a:schemeClr val="tx1"/>
                </a:solidFill>
              </a:rPr>
              <a:t>fundamenta </a:t>
            </a:r>
            <a:r>
              <a:rPr lang="es-MX" sz="4000" dirty="0">
                <a:solidFill>
                  <a:schemeClr val="tx1"/>
                </a:solidFill>
              </a:rPr>
              <a:t>el Control </a:t>
            </a:r>
            <a:r>
              <a:rPr lang="es-MX" sz="4000" dirty="0" smtClean="0">
                <a:solidFill>
                  <a:schemeClr val="tx1"/>
                </a:solidFill>
              </a:rPr>
              <a:t>Interno</a:t>
            </a:r>
            <a:r>
              <a:rPr lang="es-MX" sz="4000" dirty="0">
                <a:solidFill>
                  <a:schemeClr val="tx1"/>
                </a:solidFill>
              </a:rPr>
              <a:t/>
            </a:r>
            <a:br>
              <a:rPr lang="es-MX" sz="4000" dirty="0">
                <a:solidFill>
                  <a:schemeClr val="tx1"/>
                </a:solidFill>
              </a:rPr>
            </a:br>
            <a:endParaRPr lang="es-MX" sz="4000" dirty="0">
              <a:solidFill>
                <a:schemeClr val="tx1"/>
              </a:solidFill>
            </a:endParaRPr>
          </a:p>
        </p:txBody>
      </p:sp>
      <p:sp>
        <p:nvSpPr>
          <p:cNvPr id="8" name="7 Rectángulo redondeado"/>
          <p:cNvSpPr/>
          <p:nvPr/>
        </p:nvSpPr>
        <p:spPr>
          <a:xfrm>
            <a:off x="467544" y="2060848"/>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Segregación de Funciones</a:t>
            </a:r>
            <a:endParaRPr lang="es-MX" b="1" dirty="0">
              <a:solidFill>
                <a:schemeClr val="tx1">
                  <a:lumMod val="75000"/>
                  <a:lumOff val="25000"/>
                </a:schemeClr>
              </a:solidFill>
            </a:endParaRPr>
          </a:p>
        </p:txBody>
      </p:sp>
      <p:sp>
        <p:nvSpPr>
          <p:cNvPr id="27" name="26 Rectángulo redondeado"/>
          <p:cNvSpPr/>
          <p:nvPr/>
        </p:nvSpPr>
        <p:spPr>
          <a:xfrm>
            <a:off x="1043608" y="2708920"/>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Autocontrol</a:t>
            </a:r>
            <a:endParaRPr lang="es-MX" b="1" dirty="0">
              <a:solidFill>
                <a:schemeClr val="tx1">
                  <a:lumMod val="75000"/>
                  <a:lumOff val="25000"/>
                </a:schemeClr>
              </a:solidFill>
            </a:endParaRPr>
          </a:p>
        </p:txBody>
      </p:sp>
      <p:sp>
        <p:nvSpPr>
          <p:cNvPr id="30" name="29 Rectángulo redondeado"/>
          <p:cNvSpPr/>
          <p:nvPr/>
        </p:nvSpPr>
        <p:spPr>
          <a:xfrm>
            <a:off x="1691680" y="3356992"/>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De Arriba hacia Abajo</a:t>
            </a:r>
            <a:endParaRPr lang="es-MX" b="1" dirty="0">
              <a:solidFill>
                <a:schemeClr val="tx1">
                  <a:lumMod val="75000"/>
                  <a:lumOff val="25000"/>
                </a:schemeClr>
              </a:solidFill>
            </a:endParaRPr>
          </a:p>
        </p:txBody>
      </p:sp>
      <p:sp>
        <p:nvSpPr>
          <p:cNvPr id="32" name="31 Rectángulo redondeado"/>
          <p:cNvSpPr/>
          <p:nvPr/>
        </p:nvSpPr>
        <p:spPr>
          <a:xfrm>
            <a:off x="2267744" y="4005064"/>
            <a:ext cx="3168352"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Costo menor que su beneficio</a:t>
            </a:r>
            <a:endParaRPr lang="es-MX" b="1" dirty="0">
              <a:solidFill>
                <a:schemeClr val="tx1">
                  <a:lumMod val="75000"/>
                  <a:lumOff val="25000"/>
                </a:schemeClr>
              </a:solidFill>
            </a:endParaRPr>
          </a:p>
        </p:txBody>
      </p:sp>
      <p:sp>
        <p:nvSpPr>
          <p:cNvPr id="34" name="33 Rectángulo redondeado"/>
          <p:cNvSpPr/>
          <p:nvPr/>
        </p:nvSpPr>
        <p:spPr>
          <a:xfrm>
            <a:off x="3059832" y="4653136"/>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Eficacia</a:t>
            </a:r>
            <a:endParaRPr lang="es-MX" b="1" dirty="0">
              <a:solidFill>
                <a:schemeClr val="tx1">
                  <a:lumMod val="75000"/>
                  <a:lumOff val="25000"/>
                </a:schemeClr>
              </a:solidFill>
            </a:endParaRPr>
          </a:p>
        </p:txBody>
      </p:sp>
      <p:sp>
        <p:nvSpPr>
          <p:cNvPr id="36" name="35 Rectángulo redondeado"/>
          <p:cNvSpPr/>
          <p:nvPr/>
        </p:nvSpPr>
        <p:spPr>
          <a:xfrm>
            <a:off x="3995936" y="5301208"/>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Confiabilidad</a:t>
            </a:r>
            <a:endParaRPr lang="es-MX" b="1" dirty="0">
              <a:solidFill>
                <a:schemeClr val="tx1">
                  <a:lumMod val="75000"/>
                  <a:lumOff val="25000"/>
                </a:schemeClr>
              </a:solidFill>
            </a:endParaRPr>
          </a:p>
        </p:txBody>
      </p:sp>
      <p:sp>
        <p:nvSpPr>
          <p:cNvPr id="38" name="37 Rectángulo redondeado"/>
          <p:cNvSpPr/>
          <p:nvPr/>
        </p:nvSpPr>
        <p:spPr>
          <a:xfrm>
            <a:off x="4860032" y="5949280"/>
            <a:ext cx="2880320" cy="3600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solidFill>
                  <a:schemeClr val="tx1">
                    <a:lumMod val="75000"/>
                    <a:lumOff val="25000"/>
                  </a:schemeClr>
                </a:solidFill>
              </a:rPr>
              <a:t>Documentación</a:t>
            </a:r>
            <a:endParaRPr lang="es-MX" b="1" dirty="0">
              <a:solidFill>
                <a:schemeClr val="tx1">
                  <a:lumMod val="75000"/>
                  <a:lumOff val="25000"/>
                </a:schemeClr>
              </a:solidFill>
            </a:endParaRPr>
          </a:p>
        </p:txBody>
      </p:sp>
      <p:sp>
        <p:nvSpPr>
          <p:cNvPr id="56" name="55 Flecha abajo"/>
          <p:cNvSpPr/>
          <p:nvPr/>
        </p:nvSpPr>
        <p:spPr>
          <a:xfrm>
            <a:off x="1326704" y="2435872"/>
            <a:ext cx="288032" cy="273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57" name="56 Flecha abajo"/>
          <p:cNvSpPr/>
          <p:nvPr/>
        </p:nvSpPr>
        <p:spPr>
          <a:xfrm>
            <a:off x="1979712" y="3083944"/>
            <a:ext cx="288032" cy="273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58" name="57 Flecha abajo"/>
          <p:cNvSpPr/>
          <p:nvPr/>
        </p:nvSpPr>
        <p:spPr>
          <a:xfrm>
            <a:off x="2699792" y="3732016"/>
            <a:ext cx="288032" cy="273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59" name="58 Flecha abajo"/>
          <p:cNvSpPr/>
          <p:nvPr/>
        </p:nvSpPr>
        <p:spPr>
          <a:xfrm>
            <a:off x="3491880" y="4380088"/>
            <a:ext cx="288032" cy="273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60" name="59 Flecha abajo"/>
          <p:cNvSpPr/>
          <p:nvPr/>
        </p:nvSpPr>
        <p:spPr>
          <a:xfrm>
            <a:off x="4355976" y="5028160"/>
            <a:ext cx="288032" cy="273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
        <p:nvSpPr>
          <p:cNvPr id="61" name="60 Flecha abajo"/>
          <p:cNvSpPr/>
          <p:nvPr/>
        </p:nvSpPr>
        <p:spPr>
          <a:xfrm>
            <a:off x="5292080" y="5676232"/>
            <a:ext cx="288032" cy="27304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a:p>
        </p:txBody>
      </p:sp>
    </p:spTree>
    <p:extLst>
      <p:ext uri="{BB962C8B-B14F-4D97-AF65-F5344CB8AC3E}">
        <p14:creationId xmlns:p14="http://schemas.microsoft.com/office/powerpoint/2010/main" val="1997453016"/>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2223</TotalTime>
  <Words>5313</Words>
  <Application>Microsoft Office PowerPoint</Application>
  <PresentationFormat>Presentación en pantalla (4:3)</PresentationFormat>
  <Paragraphs>393</Paragraphs>
  <Slides>65</Slides>
  <Notes>2</Notes>
  <HiddenSlides>0</HiddenSlides>
  <MMClips>0</MMClips>
  <ScaleCrop>false</ScaleCrop>
  <HeadingPairs>
    <vt:vector size="4" baseType="variant">
      <vt:variant>
        <vt:lpstr>Tema</vt:lpstr>
      </vt:variant>
      <vt:variant>
        <vt:i4>1</vt:i4>
      </vt:variant>
      <vt:variant>
        <vt:lpstr>Títulos de diapositiva</vt:lpstr>
      </vt:variant>
      <vt:variant>
        <vt:i4>65</vt:i4>
      </vt:variant>
    </vt:vector>
  </HeadingPairs>
  <TitlesOfParts>
    <vt:vector size="66" baseType="lpstr">
      <vt:lpstr>Forma de onda</vt:lpstr>
      <vt:lpstr>Presentación de PowerPoint</vt:lpstr>
      <vt:lpstr>Presentación de PowerPoint</vt:lpstr>
      <vt:lpstr>¿Cual es el propósito?; ¿qué se persigue  con el involucramiento en el Control Interno?</vt:lpstr>
      <vt:lpstr> Conceptualización de  Control Interno: </vt:lpstr>
      <vt:lpstr>¿PARA QUÉ? EL CONTROL INTERNO:</vt:lpstr>
      <vt:lpstr> ¿QUÉ ES EL CONTROL INTERNO? </vt:lpstr>
      <vt:lpstr> ¿QUE OBJETIVOS SE PRETENDEN CON EL CONTROL INTERNO? </vt:lpstr>
      <vt:lpstr>Presentación de PowerPoint</vt:lpstr>
      <vt:lpstr> Criterios básicos en que se  fundamenta el Control Interno </vt:lpstr>
      <vt:lpstr> Fundamentos del Control Interno</vt:lpstr>
      <vt:lpstr>Fundamentos del Control  Interno</vt:lpstr>
      <vt:lpstr>Fundamentos del Control  Interno</vt:lpstr>
      <vt:lpstr>Fundamentos del Control  Interno</vt:lpstr>
      <vt:lpstr>Fundamentos del Control  Interno</vt:lpstr>
      <vt:lpstr>Fundamentos del Control  Interno</vt:lpstr>
      <vt:lpstr>Fundamentos del Control  Interno</vt:lpstr>
      <vt:lpstr> Componentes del Modelo de Control Interno</vt:lpstr>
      <vt:lpstr>Presentación de PowerPoint</vt:lpstr>
      <vt:lpstr>Modelo de Control Interno Componentes</vt:lpstr>
      <vt:lpstr>Modelo de Control Interno Componentes</vt:lpstr>
      <vt:lpstr>Presentación de PowerPoint</vt:lpstr>
      <vt:lpstr>Modelo de Control Interno Componentes</vt:lpstr>
      <vt:lpstr>Presentación de PowerPoint</vt:lpstr>
      <vt:lpstr> Pasos para la Administración de Riesgos: </vt:lpstr>
      <vt:lpstr> Pasos para la Administración de Riesgos: </vt:lpstr>
      <vt:lpstr>Pasos para la Administración de Riesgos:</vt:lpstr>
      <vt:lpstr>Pasos para la Administración de Riesgos:</vt:lpstr>
      <vt:lpstr>Pasos para la Administración de Riesgos:</vt:lpstr>
      <vt:lpstr>Pasos para la Administración de Riesgos:</vt:lpstr>
      <vt:lpstr>Pasos para la Administración de Riesgos: (Árbol ) </vt:lpstr>
      <vt:lpstr>Administración de Riesgos</vt:lpstr>
      <vt:lpstr>Administración de Riesgos</vt:lpstr>
      <vt:lpstr>Administración de Riesgos</vt:lpstr>
      <vt:lpstr>Administración de Riesgos</vt:lpstr>
      <vt:lpstr>Control de riesgos</vt:lpstr>
      <vt:lpstr>Control de riesgos</vt:lpstr>
      <vt:lpstr>Control de riesgos</vt:lpstr>
      <vt:lpstr>Control de riesgos</vt:lpstr>
      <vt:lpstr>ACTIVIDADES DE CONTROL</vt:lpstr>
      <vt:lpstr>Actividades de Control</vt:lpstr>
      <vt:lpstr>Actividades de Control</vt:lpstr>
      <vt:lpstr>Actividades de Control</vt:lpstr>
      <vt:lpstr>Actividades de Control</vt:lpstr>
      <vt:lpstr>INFORMACIÓN Y COMUNICACIÓN</vt:lpstr>
      <vt:lpstr>INFORMACIÓN Y COMUNICACIÓN</vt:lpstr>
      <vt:lpstr>INFORMACIÓN Y COMUNICACIÓN</vt:lpstr>
      <vt:lpstr>   Criterios para una adecuada administración y uso de la información pública  </vt:lpstr>
      <vt:lpstr>Criterios específicos para generar  y sistematizar información diferenciada</vt:lpstr>
      <vt:lpstr>Presentación de PowerPoint</vt:lpstr>
      <vt:lpstr>Presentación de PowerPoint</vt:lpstr>
      <vt:lpstr>La Comunicación</vt:lpstr>
      <vt:lpstr>La Comunicación</vt:lpstr>
      <vt:lpstr>Comunicación interna y externa.</vt:lpstr>
      <vt:lpstr>Comunicación interna y externa.</vt:lpstr>
      <vt:lpstr>Comunicación interna y externa.</vt:lpstr>
      <vt:lpstr>Supervisión.</vt:lpstr>
      <vt:lpstr>Supervisión.</vt:lpstr>
      <vt:lpstr>Supervisión.</vt:lpstr>
      <vt:lpstr>Supervisión.</vt:lpstr>
      <vt:lpstr>Evaluación y fortalecimiento del Control Interno</vt:lpstr>
      <vt:lpstr>Evaluación y fortalecimiento del Control Interno </vt:lpstr>
      <vt:lpstr>Indicadores</vt:lpstr>
      <vt:lpstr>Indicadores</vt:lpstr>
      <vt:lpstr>Indicadores</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Salvador Grajeda</dc:creator>
  <cp:lastModifiedBy>Salvador Grajeda</cp:lastModifiedBy>
  <cp:revision>157</cp:revision>
  <dcterms:created xsi:type="dcterms:W3CDTF">2014-10-29T23:43:14Z</dcterms:created>
  <dcterms:modified xsi:type="dcterms:W3CDTF">2016-01-14T00:39:03Z</dcterms:modified>
</cp:coreProperties>
</file>