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D0"/>
    <a:srgbClr val="001132"/>
    <a:srgbClr val="000A1E"/>
    <a:srgbClr val="000F2E"/>
    <a:srgbClr val="B34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1A30A-CEDF-448B-9BE3-219AD7A72A21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55BD6-F2EB-40B5-B3DB-659F8ECE68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0101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5C5C-DEA6-4F22-9233-BF6E3D93B2A5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041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5C5C-DEA6-4F22-9233-BF6E3D93B2A5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591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5C5C-DEA6-4F22-9233-BF6E3D93B2A5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011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8E33-1F4D-4C00-8099-408B4DAD2B84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464-58D9-46C3-B05B-493A535822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989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8E33-1F4D-4C00-8099-408B4DAD2B84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464-58D9-46C3-B05B-493A535822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070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8E33-1F4D-4C00-8099-408B4DAD2B84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464-58D9-46C3-B05B-493A535822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93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7"/>
          <p:cNvSpPr/>
          <p:nvPr userDrawn="1"/>
        </p:nvSpPr>
        <p:spPr>
          <a:xfrm rot="5400000">
            <a:off x="5634115" y="3348120"/>
            <a:ext cx="6857997" cy="1617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7"/>
          <p:cNvSpPr/>
          <p:nvPr userDrawn="1"/>
        </p:nvSpPr>
        <p:spPr>
          <a:xfrm>
            <a:off x="0" y="3"/>
            <a:ext cx="9144000" cy="86139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" name="Conector recto 8"/>
          <p:cNvCxnSpPr/>
          <p:nvPr userDrawn="1"/>
        </p:nvCxnSpPr>
        <p:spPr>
          <a:xfrm flipV="1">
            <a:off x="0" y="636103"/>
            <a:ext cx="9144000" cy="0"/>
          </a:xfrm>
          <a:prstGeom prst="line">
            <a:avLst/>
          </a:prstGeom>
          <a:ln w="82550" cmpd="thickThin">
            <a:solidFill>
              <a:srgbClr val="818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2431359" cy="40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Conector recto 8"/>
          <p:cNvCxnSpPr/>
          <p:nvPr userDrawn="1"/>
        </p:nvCxnSpPr>
        <p:spPr>
          <a:xfrm>
            <a:off x="2538863" y="6368842"/>
            <a:ext cx="6443369" cy="0"/>
          </a:xfrm>
          <a:prstGeom prst="line">
            <a:avLst/>
          </a:prstGeom>
          <a:ln w="82550" cmpd="thickThin">
            <a:solidFill>
              <a:srgbClr val="818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991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 userDrawn="1"/>
        </p:nvSpPr>
        <p:spPr>
          <a:xfrm>
            <a:off x="280049" y="17656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b="1" i="0" u="none" strike="noStrike" baseline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PRESENTACIÓN</a:t>
            </a:r>
            <a:endParaRPr lang="es-MX" b="0" i="0" u="none" strike="noStrike" baseline="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145774" y="742119"/>
            <a:ext cx="1046922" cy="5446644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74000">
                <a:schemeClr val="bg2">
                  <a:lumMod val="75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 19"/>
          <p:cNvSpPr/>
          <p:nvPr userDrawn="1"/>
        </p:nvSpPr>
        <p:spPr>
          <a:xfrm>
            <a:off x="0" y="3814671"/>
            <a:ext cx="9144000" cy="861391"/>
          </a:xfrm>
          <a:prstGeom prst="rect">
            <a:avLst/>
          </a:prstGeom>
          <a:solidFill>
            <a:schemeClr val="bg2">
              <a:lumMod val="5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1" name="Conector recto 20"/>
          <p:cNvCxnSpPr/>
          <p:nvPr userDrawn="1"/>
        </p:nvCxnSpPr>
        <p:spPr>
          <a:xfrm flipV="1">
            <a:off x="0" y="3379303"/>
            <a:ext cx="9144000" cy="0"/>
          </a:xfrm>
          <a:prstGeom prst="line">
            <a:avLst/>
          </a:prstGeom>
          <a:ln w="82550" cmpd="thickThin">
            <a:solidFill>
              <a:srgbClr val="818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9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8E33-1F4D-4C00-8099-408B4DAD2B84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464-58D9-46C3-B05B-493A535822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55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8E33-1F4D-4C00-8099-408B4DAD2B84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464-58D9-46C3-B05B-493A535822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659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8E33-1F4D-4C00-8099-408B4DAD2B84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464-58D9-46C3-B05B-493A535822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843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8E33-1F4D-4C00-8099-408B4DAD2B84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464-58D9-46C3-B05B-493A535822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430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8E33-1F4D-4C00-8099-408B4DAD2B84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464-58D9-46C3-B05B-493A535822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738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8E33-1F4D-4C00-8099-408B4DAD2B84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464-58D9-46C3-B05B-493A535822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198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8E33-1F4D-4C00-8099-408B4DAD2B84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464-58D9-46C3-B05B-493A535822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677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8E33-1F4D-4C00-8099-408B4DAD2B84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A7464-58D9-46C3-B05B-493A535822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35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58E33-1F4D-4C00-8099-408B4DAD2B84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A7464-58D9-46C3-B05B-493A535822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256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microsoft.com/office/2007/relationships/hdphoto" Target="../media/hdphoto5.wdp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39552" y="1124744"/>
            <a:ext cx="87849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CONTRALORÍA GENERAL DEL DISTRITO FEDERAL</a:t>
            </a:r>
          </a:p>
        </p:txBody>
      </p:sp>
      <p:pic>
        <p:nvPicPr>
          <p:cNvPr id="5" name="Picture 2" descr="C:\Compartida\portada tra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736" y="1772816"/>
            <a:ext cx="685868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3528" y="3897344"/>
            <a:ext cx="87849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lang="es-MX" sz="3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CONTROL INTERNO</a:t>
            </a:r>
          </a:p>
        </p:txBody>
      </p:sp>
    </p:spTree>
    <p:extLst>
      <p:ext uri="{BB962C8B-B14F-4D97-AF65-F5344CB8AC3E}">
        <p14:creationId xmlns:p14="http://schemas.microsoft.com/office/powerpoint/2010/main" val="101444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75744" y="908720"/>
            <a:ext cx="8276168" cy="5358519"/>
            <a:chOff x="75744" y="908720"/>
            <a:chExt cx="8276168" cy="5358519"/>
          </a:xfrm>
        </p:grpSpPr>
        <p:pic>
          <p:nvPicPr>
            <p:cNvPr id="9218" name="Picture 2" descr="C:\RESPALDO DGCIE\CONTROL INTERNO\IMAGENES\14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908720"/>
              <a:ext cx="7560840" cy="5358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767656" y="1249596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s-ES" sz="1400" b="1" dirty="0" smtClean="0">
                  <a:solidFill>
                    <a:schemeClr val="bg1"/>
                  </a:solidFill>
                </a:rPr>
                <a:t>La organización identifica y evalúa los cambios que podrían afectar significativamente al sistema de control interno.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2 Rectángulo"/>
            <p:cNvSpPr/>
            <p:nvPr/>
          </p:nvSpPr>
          <p:spPr>
            <a:xfrm>
              <a:off x="3744416" y="2564904"/>
              <a:ext cx="4572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s-ES" sz="1400" b="1" dirty="0" smtClean="0">
                  <a:solidFill>
                    <a:schemeClr val="bg1"/>
                  </a:solidFill>
                </a:rPr>
                <a:t>La organización define y desarrolla actividades de control que contribuyen a la mitigación de los riesgos hasta niveles aceptables para consecución de objetivos.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Rectángulo"/>
            <p:cNvSpPr/>
            <p:nvPr/>
          </p:nvSpPr>
          <p:spPr>
            <a:xfrm>
              <a:off x="767656" y="3986480"/>
              <a:ext cx="4572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s-ES" sz="1400" b="1" dirty="0" smtClean="0">
                  <a:solidFill>
                    <a:schemeClr val="bg1"/>
                  </a:solidFill>
                </a:rPr>
                <a:t>La organización define  y desarrolla actividades de control a nivel de entidad sobre la tecnología para apoyar la consecución de objetivos.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>
              <a:off x="3779912" y="5446965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s-ES" sz="1200" b="1" dirty="0" smtClean="0">
                  <a:solidFill>
                    <a:schemeClr val="bg1"/>
                  </a:solidFill>
                </a:rPr>
                <a:t>La organización despliega las actividades de control a través de políticas que establecen líneas generales de control interno y procedimientos que llevan dichas políticas la práctica.</a:t>
              </a:r>
              <a:endParaRPr lang="es-MX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 rot="16200000">
              <a:off x="-2249708" y="3378188"/>
              <a:ext cx="51125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400" b="1" dirty="0" smtClean="0"/>
                <a:t>ACTIVIDADES DE CONTROL</a:t>
              </a:r>
              <a:endParaRPr lang="es-MX" sz="2400" b="1" dirty="0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8341074" y="6300609"/>
            <a:ext cx="6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10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7211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75744" y="1052736"/>
            <a:ext cx="8312680" cy="5112570"/>
            <a:chOff x="75744" y="1052736"/>
            <a:chExt cx="8312680" cy="5112570"/>
          </a:xfrm>
        </p:grpSpPr>
        <p:pic>
          <p:nvPicPr>
            <p:cNvPr id="10242" name="Picture 2" descr="C:\RESPALDO DGCIE\CONTROL INTERNO\IMAGENES\144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16"/>
            <a:stretch/>
          </p:blipFill>
          <p:spPr bwMode="auto">
            <a:xfrm>
              <a:off x="611560" y="1593045"/>
              <a:ext cx="7704856" cy="392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611560" y="1916832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s-ES" sz="1400" b="1" dirty="0" smtClean="0">
                  <a:solidFill>
                    <a:schemeClr val="bg1"/>
                  </a:solidFill>
                </a:rPr>
                <a:t>La organización obtiene, genera y utiliza la información relevante y de calidad para apoyar el control interno.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2 Rectángulo"/>
            <p:cNvSpPr/>
            <p:nvPr/>
          </p:nvSpPr>
          <p:spPr>
            <a:xfrm>
              <a:off x="3347864" y="3212976"/>
              <a:ext cx="504056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400" b="1" dirty="0" smtClean="0">
                  <a:solidFill>
                    <a:schemeClr val="bg1"/>
                  </a:solidFill>
                </a:rPr>
                <a:t>La organización comunica la información internamente, incluidos los objetivos y responsabilidades que son necesarios para apoyar el funcionamiento del sistema de control interno.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Rectángulo"/>
            <p:cNvSpPr/>
            <p:nvPr/>
          </p:nvSpPr>
          <p:spPr>
            <a:xfrm>
              <a:off x="611560" y="4634552"/>
              <a:ext cx="4572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s-ES" sz="1400" b="1" dirty="0" smtClean="0">
                  <a:solidFill>
                    <a:schemeClr val="bg1"/>
                  </a:solidFill>
                </a:rPr>
                <a:t>La organización se comunica con los grupos de interés externos sobre los aspectos clave que afectan el funcionamiento del control interno.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 rot="16200000">
              <a:off x="-2249708" y="3378188"/>
              <a:ext cx="51125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400" b="1" dirty="0" smtClean="0"/>
                <a:t>INFORMACIÓN Y COMUNICACIÓN</a:t>
              </a:r>
              <a:endParaRPr lang="es-MX" sz="2400" b="1" dirty="0"/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8341074" y="6372617"/>
            <a:ext cx="6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11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184467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539552" y="2148689"/>
            <a:ext cx="8064896" cy="2648463"/>
            <a:chOff x="539552" y="2148689"/>
            <a:chExt cx="8064896" cy="2648463"/>
          </a:xfrm>
        </p:grpSpPr>
        <p:pic>
          <p:nvPicPr>
            <p:cNvPr id="11266" name="Picture 2" descr="C:\RESPALDO DGCIE\CONTROL INTERNO\IMAGENES\145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539552" y="2148689"/>
              <a:ext cx="8064896" cy="2648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539552" y="2444485"/>
              <a:ext cx="4896544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300" b="1" dirty="0" smtClean="0">
                  <a:solidFill>
                    <a:schemeClr val="bg1"/>
                  </a:solidFill>
                </a:rPr>
                <a:t>La organización selecciona, desarrolla y realiza evaluaciones continuas independientes para determinar si los componentes del sistema de control interno están presentes y en funcionamiento.</a:t>
              </a:r>
              <a:endParaRPr lang="es-MX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2 Rectángulo"/>
            <p:cNvSpPr/>
            <p:nvPr/>
          </p:nvSpPr>
          <p:spPr>
            <a:xfrm>
              <a:off x="3888432" y="3804873"/>
              <a:ext cx="4572000" cy="6924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s-ES" sz="1300" b="1" dirty="0" smtClean="0">
                  <a:solidFill>
                    <a:schemeClr val="bg1"/>
                  </a:solidFill>
                </a:rPr>
                <a:t>La organización evalúa y comunica las deficiencias de control interno de forma oportuna a las partes responsables de aplicar medidas correctivas, incluyendo la alta dirección y al consejo.</a:t>
              </a:r>
              <a:endParaRPr lang="es-MX" sz="13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16200000">
            <a:off x="-2249708" y="3378188"/>
            <a:ext cx="5112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/>
              <a:t>ACTIVIDADES DE SUPERVISIÓN</a:t>
            </a:r>
            <a:endParaRPr lang="es-MX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8341074" y="6300609"/>
            <a:ext cx="6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12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326972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42" r="31806" b="38427"/>
          <a:stretch/>
        </p:blipFill>
        <p:spPr>
          <a:xfrm>
            <a:off x="569094" y="901279"/>
            <a:ext cx="7767141" cy="9438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486"/>
          <a:stretch/>
        </p:blipFill>
        <p:spPr>
          <a:xfrm rot="10800000">
            <a:off x="1043606" y="2284339"/>
            <a:ext cx="6840759" cy="3881715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899592" y="955073"/>
            <a:ext cx="7518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Calibri" panose="020F0502020204030204" pitchFamily="34" charset="0"/>
              </a:rPr>
              <a:t>Será responsabilidad </a:t>
            </a:r>
            <a:r>
              <a:rPr lang="es-MX" sz="1600" dirty="0">
                <a:latin typeface="Calibri" panose="020F0502020204030204" pitchFamily="34" charset="0"/>
              </a:rPr>
              <a:t>de </a:t>
            </a:r>
            <a:r>
              <a:rPr lang="es-MX" sz="1600" dirty="0" smtClean="0">
                <a:latin typeface="Calibri" panose="020F0502020204030204" pitchFamily="34" charset="0"/>
              </a:rPr>
              <a:t>los entes públicos, </a:t>
            </a:r>
            <a:r>
              <a:rPr lang="es-MX" sz="1600" dirty="0">
                <a:latin typeface="Calibri" panose="020F0502020204030204" pitchFamily="34" charset="0"/>
              </a:rPr>
              <a:t>establecer </a:t>
            </a:r>
            <a:r>
              <a:rPr lang="es-MX" sz="1600" dirty="0" smtClean="0">
                <a:latin typeface="Calibri" panose="020F0502020204030204" pitchFamily="34" charset="0"/>
              </a:rPr>
              <a:t>los sistemas </a:t>
            </a:r>
            <a:r>
              <a:rPr lang="es-MX" sz="1600" dirty="0">
                <a:latin typeface="Calibri" panose="020F0502020204030204" pitchFamily="34" charset="0"/>
              </a:rPr>
              <a:t>de control </a:t>
            </a:r>
            <a:r>
              <a:rPr lang="es-MX" sz="1600" dirty="0" smtClean="0">
                <a:latin typeface="Calibri" panose="020F0502020204030204" pitchFamily="34" charset="0"/>
              </a:rPr>
              <a:t>interno requerido </a:t>
            </a:r>
            <a:r>
              <a:rPr lang="es-MX" sz="1600" dirty="0">
                <a:latin typeface="Calibri" panose="020F0502020204030204" pitchFamily="34" charset="0"/>
              </a:rPr>
              <a:t>para el logro de los objetivos y metas, así como evaluar y supervisar su funcionamiento e implementar constantemente </a:t>
            </a:r>
            <a:r>
              <a:rPr lang="es-MX" sz="1600" dirty="0" smtClean="0">
                <a:latin typeface="Calibri" panose="020F0502020204030204" pitchFamily="34" charset="0"/>
              </a:rPr>
              <a:t>las acciones </a:t>
            </a:r>
            <a:r>
              <a:rPr lang="es-MX" sz="1600" dirty="0">
                <a:latin typeface="Calibri" panose="020F0502020204030204" pitchFamily="34" charset="0"/>
              </a:rPr>
              <a:t>que conduzcan a su </a:t>
            </a:r>
            <a:r>
              <a:rPr lang="es-MX" sz="1600" dirty="0" smtClean="0">
                <a:latin typeface="Calibri" panose="020F0502020204030204" pitchFamily="34" charset="0"/>
              </a:rPr>
              <a:t>mejora.</a:t>
            </a:r>
            <a:endParaRPr lang="es-MX" sz="300" dirty="0">
              <a:latin typeface="Calibri" panose="020F05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377900" y="3252069"/>
            <a:ext cx="28539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Un proceso.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Serie de </a:t>
            </a:r>
            <a:r>
              <a:rPr lang="es-MX" sz="1400" dirty="0">
                <a:latin typeface="Calibri" panose="020F0502020204030204" pitchFamily="34" charset="0"/>
                <a:cs typeface="Arial" panose="020B0604020202020204" pitchFamily="34" charset="0"/>
              </a:rPr>
              <a:t>acciones que se extienden por todas las actividades sustantivas de una Unidad de Gobierno</a:t>
            </a:r>
            <a:r>
              <a:rPr lang="es-MX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Medio utilizado </a:t>
            </a:r>
            <a:r>
              <a:rPr lang="es-MX" sz="1400" dirty="0">
                <a:latin typeface="Calibri" panose="020F0502020204030204" pitchFamily="34" charset="0"/>
                <a:cs typeface="Arial" panose="020B0604020202020204" pitchFamily="34" charset="0"/>
              </a:rPr>
              <a:t>para un fin, no un fin en sí mismo</a:t>
            </a:r>
            <a:r>
              <a:rPr lang="es-MX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MX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66666" y="208773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rgbClr val="C00000"/>
                </a:solidFill>
              </a:rPr>
              <a:t>Elementos de las obligaciones</a:t>
            </a:r>
          </a:p>
          <a:p>
            <a:pPr algn="ctr"/>
            <a:endParaRPr lang="es-MX" sz="400" dirty="0">
              <a:solidFill>
                <a:srgbClr val="C00000"/>
              </a:solidFill>
            </a:endParaRPr>
          </a:p>
          <a:p>
            <a:pPr algn="ctr"/>
            <a:r>
              <a:rPr lang="es-MX" dirty="0">
                <a:solidFill>
                  <a:srgbClr val="C00000"/>
                </a:solidFill>
              </a:rPr>
              <a:t>El control interno es: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573378" y="3370254"/>
            <a:ext cx="296943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Calibri" panose="020F0502020204030204" pitchFamily="34" charset="0"/>
                <a:cs typeface="Arial" panose="020B0604020202020204" pitchFamily="34" charset="0"/>
              </a:rPr>
              <a:t>Lo llevan a cabo servidores públicos de las áreas sustantivas</a:t>
            </a:r>
            <a:r>
              <a:rPr lang="es-MX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Calibri" panose="020F0502020204030204" pitchFamily="34" charset="0"/>
                <a:cs typeface="Arial" panose="020B0604020202020204" pitchFamily="34" charset="0"/>
              </a:rPr>
              <a:t>No solo manuales de políticas o procedimientos, sino de individuos en cada nivel de un ente público</a:t>
            </a:r>
            <a:r>
              <a:rPr lang="es-MX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Calibri" panose="020F0502020204030204" pitchFamily="34" charset="0"/>
                <a:cs typeface="Arial" panose="020B0604020202020204" pitchFamily="34" charset="0"/>
              </a:rPr>
              <a:t>Está concebido para facilitar la consecución de objetivos sustantivos.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MX" sz="1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1475656" y="2019772"/>
            <a:ext cx="0" cy="35394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V="1">
            <a:off x="7452320" y="2019773"/>
            <a:ext cx="0" cy="35394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475656" y="2046656"/>
            <a:ext cx="5976664" cy="1419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254469" y="116632"/>
            <a:ext cx="349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VI. OBLIGACIONES</a:t>
            </a:r>
            <a:endParaRPr lang="es-MX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8341074" y="6300609"/>
            <a:ext cx="6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13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7006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8" t="39904"/>
          <a:stretch/>
        </p:blipFill>
        <p:spPr>
          <a:xfrm>
            <a:off x="3324" y="908720"/>
            <a:ext cx="4536505" cy="464732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63364" y="1844824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Calibri" panose="020F0502020204030204" pitchFamily="34" charset="0"/>
              </a:rPr>
              <a:t>El Control Interno provee amplios beneficios a la </a:t>
            </a:r>
            <a:r>
              <a:rPr lang="es-MX" sz="1600" dirty="0" smtClean="0">
                <a:latin typeface="Calibri" panose="020F0502020204030204" pitchFamily="34" charset="0"/>
              </a:rPr>
              <a:t>institución y proporciona </a:t>
            </a:r>
            <a:r>
              <a:rPr lang="es-MX" sz="1600" dirty="0">
                <a:latin typeface="Calibri" panose="020F0502020204030204" pitchFamily="34" charset="0"/>
              </a:rPr>
              <a:t>a los responsables de los procesos operativos una mayor confianza respecto del cumplimiento de sus objetivos, brinda retroalimentación sobre qué tan eficaz es su operación y ayuda a reducir los riesgos asociados con el cumplimiento de los objetivos </a:t>
            </a:r>
            <a:r>
              <a:rPr lang="es-MX" sz="1600" dirty="0" smtClean="0">
                <a:latin typeface="Calibri" panose="020F0502020204030204" pitchFamily="34" charset="0"/>
              </a:rPr>
              <a:t>institucionales.</a:t>
            </a:r>
            <a:endParaRPr lang="es-MX" sz="1600" b="1" dirty="0">
              <a:latin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9828" y="2998986"/>
            <a:ext cx="2121768" cy="212176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82009" y="3573016"/>
            <a:ext cx="1769666" cy="176966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73897" y="1326090"/>
            <a:ext cx="2016224" cy="201622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72225" y="116632"/>
            <a:ext cx="349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VII.  BENEFICIOS</a:t>
            </a:r>
            <a:endParaRPr lang="es-MX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341074" y="6300609"/>
            <a:ext cx="6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14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5829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20 Grupo"/>
          <p:cNvGrpSpPr/>
          <p:nvPr/>
        </p:nvGrpSpPr>
        <p:grpSpPr>
          <a:xfrm>
            <a:off x="107504" y="1556792"/>
            <a:ext cx="8981780" cy="4015177"/>
            <a:chOff x="9102" y="1052736"/>
            <a:chExt cx="8981780" cy="4015177"/>
          </a:xfrm>
        </p:grpSpPr>
        <p:grpSp>
          <p:nvGrpSpPr>
            <p:cNvPr id="14" name="13 Grupo"/>
            <p:cNvGrpSpPr/>
            <p:nvPr/>
          </p:nvGrpSpPr>
          <p:grpSpPr>
            <a:xfrm>
              <a:off x="2123728" y="1196752"/>
              <a:ext cx="4214476" cy="3871161"/>
              <a:chOff x="2003236" y="1743655"/>
              <a:chExt cx="4214476" cy="3871161"/>
            </a:xfrm>
          </p:grpSpPr>
          <p:pic>
            <p:nvPicPr>
              <p:cNvPr id="3" name="2 Imagen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3236" y="1743655"/>
                <a:ext cx="4214476" cy="3871161"/>
              </a:xfrm>
              <a:prstGeom prst="rect">
                <a:avLst/>
              </a:prstGeom>
            </p:spPr>
          </p:pic>
          <p:sp>
            <p:nvSpPr>
              <p:cNvPr id="7" name="6 Rectángulo"/>
              <p:cNvSpPr/>
              <p:nvPr/>
            </p:nvSpPr>
            <p:spPr>
              <a:xfrm>
                <a:off x="3241236" y="2051556"/>
                <a:ext cx="3946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b="1" dirty="0">
                    <a:solidFill>
                      <a:schemeClr val="bg1"/>
                    </a:solidFill>
                  </a:rPr>
                  <a:t>a)</a:t>
                </a:r>
              </a:p>
            </p:txBody>
          </p:sp>
          <p:sp>
            <p:nvSpPr>
              <p:cNvPr id="8" name="7 Rectángulo"/>
              <p:cNvSpPr/>
              <p:nvPr/>
            </p:nvSpPr>
            <p:spPr>
              <a:xfrm>
                <a:off x="2881196" y="2987660"/>
                <a:ext cx="4074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b="1" dirty="0" smtClean="0">
                    <a:solidFill>
                      <a:schemeClr val="bg1"/>
                    </a:solidFill>
                  </a:rPr>
                  <a:t>b)</a:t>
                </a:r>
                <a:endParaRPr lang="es-MX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8 Rectángulo"/>
              <p:cNvSpPr/>
              <p:nvPr/>
            </p:nvSpPr>
            <p:spPr>
              <a:xfrm>
                <a:off x="3275856" y="3933056"/>
                <a:ext cx="3882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b="1" dirty="0">
                    <a:solidFill>
                      <a:schemeClr val="bg1"/>
                    </a:solidFill>
                  </a:rPr>
                  <a:t>c</a:t>
                </a:r>
                <a:r>
                  <a:rPr lang="es-MX" b="1" dirty="0" smtClean="0">
                    <a:solidFill>
                      <a:schemeClr val="bg1"/>
                    </a:solidFill>
                  </a:rPr>
                  <a:t>)</a:t>
                </a:r>
                <a:endParaRPr lang="es-MX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9 Rectángulo"/>
              <p:cNvSpPr/>
              <p:nvPr/>
            </p:nvSpPr>
            <p:spPr>
              <a:xfrm>
                <a:off x="4211960" y="4283804"/>
                <a:ext cx="4074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b="1" dirty="0">
                    <a:solidFill>
                      <a:schemeClr val="bg1"/>
                    </a:solidFill>
                  </a:rPr>
                  <a:t>d</a:t>
                </a:r>
                <a:r>
                  <a:rPr lang="es-MX" b="1" dirty="0" smtClean="0">
                    <a:solidFill>
                      <a:schemeClr val="bg1"/>
                    </a:solidFill>
                  </a:rPr>
                  <a:t>)</a:t>
                </a:r>
                <a:endParaRPr lang="es-MX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10 Rectángulo"/>
              <p:cNvSpPr/>
              <p:nvPr/>
            </p:nvSpPr>
            <p:spPr>
              <a:xfrm>
                <a:off x="5172628" y="3923764"/>
                <a:ext cx="3994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b="1" dirty="0">
                    <a:solidFill>
                      <a:schemeClr val="bg1"/>
                    </a:solidFill>
                  </a:rPr>
                  <a:t>e</a:t>
                </a:r>
                <a:r>
                  <a:rPr lang="es-MX" b="1" dirty="0" smtClean="0">
                    <a:solidFill>
                      <a:schemeClr val="bg1"/>
                    </a:solidFill>
                  </a:rPr>
                  <a:t>)</a:t>
                </a:r>
                <a:endParaRPr lang="es-MX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11 Rectángulo"/>
              <p:cNvSpPr/>
              <p:nvPr/>
            </p:nvSpPr>
            <p:spPr>
              <a:xfrm>
                <a:off x="5532668" y="2924944"/>
                <a:ext cx="341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b="1" dirty="0">
                    <a:solidFill>
                      <a:schemeClr val="bg1"/>
                    </a:solidFill>
                  </a:rPr>
                  <a:t>f</a:t>
                </a:r>
                <a:r>
                  <a:rPr lang="es-MX" b="1" dirty="0" smtClean="0">
                    <a:solidFill>
                      <a:schemeClr val="bg1"/>
                    </a:solidFill>
                  </a:rPr>
                  <a:t>)</a:t>
                </a:r>
                <a:endParaRPr lang="es-MX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12 Rectángulo"/>
              <p:cNvSpPr/>
              <p:nvPr/>
            </p:nvSpPr>
            <p:spPr>
              <a:xfrm>
                <a:off x="5172628" y="1988840"/>
                <a:ext cx="3978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b="1" dirty="0">
                    <a:solidFill>
                      <a:schemeClr val="bg1"/>
                    </a:solidFill>
                  </a:rPr>
                  <a:t>g</a:t>
                </a:r>
                <a:r>
                  <a:rPr lang="es-MX" b="1" dirty="0" smtClean="0">
                    <a:solidFill>
                      <a:schemeClr val="bg1"/>
                    </a:solidFill>
                  </a:rPr>
                  <a:t>)</a:t>
                </a:r>
                <a:endParaRPr lang="es-MX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" name="3 CuadroTexto"/>
            <p:cNvSpPr txBox="1"/>
            <p:nvPr/>
          </p:nvSpPr>
          <p:spPr>
            <a:xfrm>
              <a:off x="6296635" y="2391271"/>
              <a:ext cx="2523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200" b="1" dirty="0">
                  <a:latin typeface="Calibri" panose="020F0502020204030204" pitchFamily="34" charset="0"/>
                </a:rPr>
                <a:t>Acceso </a:t>
              </a:r>
              <a:r>
                <a:rPr lang="es-MX" sz="1200" b="1" dirty="0" smtClean="0">
                  <a:latin typeface="Calibri" panose="020F0502020204030204" pitchFamily="34" charset="0"/>
                </a:rPr>
                <a:t>restringido </a:t>
              </a:r>
              <a:r>
                <a:rPr lang="es-MX" sz="1200" b="1" dirty="0">
                  <a:latin typeface="Calibri" panose="020F0502020204030204" pitchFamily="34" charset="0"/>
                </a:rPr>
                <a:t>a los recursos, activos y registros</a:t>
              </a:r>
              <a:r>
                <a:rPr lang="es-MX" sz="1200" dirty="0">
                  <a:latin typeface="Calibri" panose="020F0502020204030204" pitchFamily="34" charset="0"/>
                </a:rPr>
                <a:t>. Asegurar y salvaguardar los bienes, incluyendo el acceso restringido al efectivo, títulos valor, inventarios y al mobiliario y equipo.</a:t>
              </a: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9102" y="1340768"/>
              <a:ext cx="3122738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s-MX" sz="1200" b="1" dirty="0">
                  <a:latin typeface="Calibri" panose="020F0502020204030204" pitchFamily="34" charset="0"/>
                </a:rPr>
                <a:t>Separación de tareas </a:t>
              </a:r>
              <a:r>
                <a:rPr lang="es-MX" sz="1200" b="1" dirty="0" smtClean="0">
                  <a:latin typeface="Calibri" panose="020F0502020204030204" pitchFamily="34" charset="0"/>
                </a:rPr>
                <a:t> y </a:t>
              </a:r>
              <a:r>
                <a:rPr lang="es-MX" sz="1200" b="1" dirty="0">
                  <a:latin typeface="Calibri" panose="020F0502020204030204" pitchFamily="34" charset="0"/>
                </a:rPr>
                <a:t>responsabilidades</a:t>
              </a:r>
              <a:r>
                <a:rPr lang="es-MX" sz="1200" dirty="0">
                  <a:latin typeface="Calibri" panose="020F0502020204030204" pitchFamily="34" charset="0"/>
                </a:rPr>
                <a:t>. Procurar un equilibrio de autoridad y responsabilidad.</a:t>
              </a: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236543" y="2350621"/>
              <a:ext cx="2580775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MX" sz="1200" dirty="0"/>
                <a:t> </a:t>
              </a:r>
              <a:r>
                <a:rPr lang="es-MX" sz="1200" b="1" dirty="0"/>
                <a:t>Coordinación entre áreas</a:t>
              </a:r>
              <a:r>
                <a:rPr lang="es-MX" sz="1200" dirty="0"/>
                <a:t>. Trabajo en conjunto para el logro de objetivos y metas de las Unidades de Gobierno.</a:t>
              </a: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479056" y="3429000"/>
              <a:ext cx="2580776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MX" sz="1200" b="1" dirty="0"/>
                <a:t>Documentación</a:t>
              </a:r>
              <a:r>
                <a:rPr lang="es-MX" sz="1200" dirty="0"/>
                <a:t>. Todos los procesos y operaciones deben estar</a:t>
              </a:r>
            </a:p>
            <a:p>
              <a:r>
                <a:rPr lang="es-MX" sz="1200" dirty="0"/>
                <a:t>perfectamente documentados.</a:t>
              </a: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67544" y="4365104"/>
              <a:ext cx="4156364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s-MX" sz="1200" b="1" dirty="0"/>
                <a:t>Niveles definidos de autorización</a:t>
              </a:r>
              <a:r>
                <a:rPr lang="es-MX" sz="1200" dirty="0"/>
                <a:t>. Los actos y operaciones relevantes deben ser autorizados y ejecutados por servidores</a:t>
              </a:r>
            </a:p>
            <a:p>
              <a:pPr algn="just"/>
              <a:r>
                <a:rPr lang="es-MX" sz="1200" dirty="0"/>
                <a:t>públicos de mandos medios y superiores.</a:t>
              </a: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5724128" y="3788023"/>
              <a:ext cx="3122738" cy="57708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MX" sz="1050" b="1" dirty="0"/>
                <a:t>Registro oportuno y adecuado de las operaciones y hechos</a:t>
              </a:r>
              <a:r>
                <a:rPr lang="es-MX" sz="1050" dirty="0"/>
                <a:t>. Las operaciones y otros eventos que afecten a las Unidades de Gobierno de la Administración Pública del Distrito Federal.</a:t>
              </a:r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5868144" y="1052736"/>
              <a:ext cx="3122738" cy="94629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s-MX" sz="1200" b="1" dirty="0"/>
                <a:t>Rotación de los servidores públicos en actividades claves</a:t>
              </a:r>
              <a:r>
                <a:rPr lang="es-MX" sz="1200" dirty="0"/>
                <a:t>. Evitar tiempos prolongados en actividades que presenten una mayor probabilidad de condición de irregularidades.</a:t>
              </a: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550" y="2132856"/>
              <a:ext cx="1007604" cy="1007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21 CuadroTexto"/>
          <p:cNvSpPr txBox="1"/>
          <p:nvPr/>
        </p:nvSpPr>
        <p:spPr>
          <a:xfrm>
            <a:off x="118934" y="116632"/>
            <a:ext cx="349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VIII. APLICACIÓN </a:t>
            </a:r>
            <a:endParaRPr lang="es-MX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8341074" y="6300609"/>
            <a:ext cx="6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15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4329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573156" y="1382028"/>
            <a:ext cx="6239204" cy="4423236"/>
            <a:chOff x="516146" y="1118920"/>
            <a:chExt cx="6239204" cy="4423236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83" t="6809" r="7645" b="10001"/>
            <a:stretch/>
          </p:blipFill>
          <p:spPr>
            <a:xfrm flipH="1">
              <a:off x="516146" y="1118920"/>
              <a:ext cx="6239204" cy="44232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2 Rectángulo"/>
            <p:cNvSpPr/>
            <p:nvPr/>
          </p:nvSpPr>
          <p:spPr>
            <a:xfrm>
              <a:off x="1619672" y="1322184"/>
              <a:ext cx="4572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s-MX" sz="1400" b="1" dirty="0">
                  <a:latin typeface="Calibri" panose="020F0502020204030204" pitchFamily="34" charset="0"/>
                </a:rPr>
                <a:t>Control del sistema de información</a:t>
              </a:r>
              <a:r>
                <a:rPr lang="es-MX" sz="1400" dirty="0">
                  <a:latin typeface="Calibri" panose="020F0502020204030204" pitchFamily="34" charset="0"/>
                </a:rPr>
                <a:t>. Actividades de control en los procesos en la generación de documentos fuente, hasta la obtención de los reportes o informes.</a:t>
              </a:r>
            </a:p>
          </p:txBody>
        </p:sp>
        <p:sp>
          <p:nvSpPr>
            <p:cNvPr id="5" name="4 Rectángulo"/>
            <p:cNvSpPr/>
            <p:nvPr/>
          </p:nvSpPr>
          <p:spPr>
            <a:xfrm>
              <a:off x="1691680" y="2420888"/>
              <a:ext cx="4572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MX" sz="1400" b="1" dirty="0">
                  <a:latin typeface="Calibri" panose="020F0502020204030204" pitchFamily="34" charset="0"/>
                </a:rPr>
                <a:t>Indicadores de desempeño</a:t>
              </a:r>
              <a:r>
                <a:rPr lang="es-MX" sz="1400" dirty="0">
                  <a:latin typeface="Calibri" panose="020F0502020204030204" pitchFamily="34" charset="0"/>
                </a:rPr>
                <a:t>. Establecer medidas e indicadores de desempeño para permitir la comparación entre diferentes fuentes de información.</a:t>
              </a: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1728192" y="3625860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s-MX" sz="1400" b="1" dirty="0">
                  <a:latin typeface="Calibri" panose="020F0502020204030204" pitchFamily="34" charset="0"/>
                </a:rPr>
                <a:t>Atención a entes fiscalizadores</a:t>
              </a:r>
              <a:r>
                <a:rPr lang="es-MX" sz="1400" dirty="0">
                  <a:latin typeface="Calibri" panose="020F0502020204030204" pitchFamily="34" charset="0"/>
                </a:rPr>
                <a:t>. Definir o fortalecer los mecanismos de atención a órganos de fiscalización.</a:t>
              </a: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1691680" y="4725144"/>
              <a:ext cx="4572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MX" sz="1400" b="1" dirty="0">
                  <a:latin typeface="Calibri" panose="020F0502020204030204" pitchFamily="34" charset="0"/>
                </a:rPr>
                <a:t>Funciones de Contraloría Interna</a:t>
              </a:r>
              <a:r>
                <a:rPr lang="es-MX" sz="1400" dirty="0">
                  <a:latin typeface="Calibri" panose="020F0502020204030204" pitchFamily="34" charset="0"/>
                </a:rPr>
                <a:t>. La Contraloría Interna verificará el adecuado funcionamiento del sistema de control interno.</a:t>
              </a: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899592" y="1484784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b="1" dirty="0" smtClean="0"/>
                <a:t>h)</a:t>
              </a:r>
              <a:endParaRPr lang="es-MX" b="1" dirty="0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971600" y="2564904"/>
              <a:ext cx="3353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b="1" dirty="0"/>
                <a:t>i</a:t>
              </a:r>
              <a:r>
                <a:rPr lang="es-MX" b="1" dirty="0" smtClean="0"/>
                <a:t>)</a:t>
              </a:r>
              <a:endParaRPr lang="es-MX" b="1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971600" y="3717032"/>
              <a:ext cx="3353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b="1" dirty="0" smtClean="0"/>
                <a:t>j)</a:t>
              </a:r>
              <a:endParaRPr lang="es-MX" b="1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924284" y="4869160"/>
              <a:ext cx="3994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b="1" dirty="0" smtClean="0"/>
                <a:t>k)</a:t>
              </a:r>
              <a:endParaRPr lang="es-MX" b="1" dirty="0"/>
            </a:p>
          </p:txBody>
        </p:sp>
      </p:grpSp>
      <p:pic>
        <p:nvPicPr>
          <p:cNvPr id="15" name="Imagen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96336" y="4869160"/>
            <a:ext cx="908118" cy="908118"/>
          </a:xfrm>
          <a:prstGeom prst="rect">
            <a:avLst/>
          </a:prstGeom>
        </p:spPr>
      </p:pic>
      <p:pic>
        <p:nvPicPr>
          <p:cNvPr id="16" name="Imagen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96336" y="1498670"/>
            <a:ext cx="818033" cy="818033"/>
          </a:xfrm>
          <a:prstGeom prst="rect">
            <a:avLst/>
          </a:prstGeom>
        </p:spPr>
      </p:pic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805" y="2598381"/>
            <a:ext cx="847678" cy="84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396" y="3789040"/>
            <a:ext cx="757028" cy="75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8341074" y="6300609"/>
            <a:ext cx="6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16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7492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ctor recto 20"/>
          <p:cNvCxnSpPr/>
          <p:nvPr/>
        </p:nvCxnSpPr>
        <p:spPr>
          <a:xfrm flipV="1">
            <a:off x="3050379" y="2556357"/>
            <a:ext cx="2871077" cy="1224136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rot="15480000" flipV="1">
            <a:off x="2521914" y="2313246"/>
            <a:ext cx="3158185" cy="1224136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8" name="Grupo 17"/>
          <p:cNvGrpSpPr/>
          <p:nvPr/>
        </p:nvGrpSpPr>
        <p:grpSpPr>
          <a:xfrm>
            <a:off x="-22930" y="3645024"/>
            <a:ext cx="3680921" cy="2457662"/>
            <a:chOff x="170999" y="3389317"/>
            <a:chExt cx="3680921" cy="2457662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0999" y="3389317"/>
              <a:ext cx="3680921" cy="2457662"/>
            </a:xfrm>
            <a:prstGeom prst="rect">
              <a:avLst/>
            </a:prstGeom>
          </p:spPr>
        </p:pic>
        <p:sp>
          <p:nvSpPr>
            <p:cNvPr id="4" name="3 CuadroTexto"/>
            <p:cNvSpPr txBox="1"/>
            <p:nvPr/>
          </p:nvSpPr>
          <p:spPr>
            <a:xfrm>
              <a:off x="769780" y="3817929"/>
              <a:ext cx="2917789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latin typeface="Calibri" panose="020F0502020204030204" pitchFamily="34" charset="0"/>
                </a:rPr>
                <a:t>Evaluaciones </a:t>
              </a:r>
              <a:r>
                <a:rPr lang="es-MX" sz="1400" b="1" dirty="0">
                  <a:latin typeface="Calibri" panose="020F0502020204030204" pitchFamily="34" charset="0"/>
                </a:rPr>
                <a:t>externas</a:t>
              </a:r>
              <a:r>
                <a:rPr lang="es-MX" sz="1400" dirty="0" smtClean="0">
                  <a:latin typeface="Calibri" panose="020F0502020204030204" pitchFamily="34" charset="0"/>
                </a:rPr>
                <a:t>.</a:t>
              </a:r>
            </a:p>
            <a:p>
              <a:r>
                <a:rPr lang="es-MX" sz="1400" dirty="0" smtClean="0">
                  <a:latin typeface="Calibri" panose="020F0502020204030204" pitchFamily="34" charset="0"/>
                </a:rPr>
                <a:t> Se llevarán </a:t>
              </a:r>
              <a:r>
                <a:rPr lang="es-MX" sz="1400" dirty="0">
                  <a:latin typeface="Calibri" panose="020F0502020204030204" pitchFamily="34" charset="0"/>
                </a:rPr>
                <a:t>a cabo por las Contralorías Internas y por </a:t>
              </a:r>
              <a:r>
                <a:rPr lang="es-MX" sz="1400" dirty="0" smtClean="0">
                  <a:latin typeface="Calibri" panose="020F0502020204030204" pitchFamily="34" charset="0"/>
                </a:rPr>
                <a:t>otras instancias fiscalizadoras, las </a:t>
              </a:r>
              <a:r>
                <a:rPr lang="es-MX" sz="1400" dirty="0">
                  <a:latin typeface="Calibri" panose="020F0502020204030204" pitchFamily="34" charset="0"/>
                </a:rPr>
                <a:t>deficiencias que se determinen deben ser conocidas por el responsable de </a:t>
              </a:r>
              <a:r>
                <a:rPr lang="es-MX" sz="1400" dirty="0" smtClean="0">
                  <a:latin typeface="Calibri" panose="020F0502020204030204" pitchFamily="34" charset="0"/>
                </a:rPr>
                <a:t>las funciones.</a:t>
              </a:r>
              <a:endParaRPr lang="es-MX" sz="14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5573495" y="964041"/>
            <a:ext cx="3096344" cy="1924169"/>
            <a:chOff x="3851920" y="928767"/>
            <a:chExt cx="3096344" cy="192416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51920" y="928767"/>
              <a:ext cx="3096344" cy="1924169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>
              <a:off x="4301632" y="1306075"/>
              <a:ext cx="219692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400" b="1" dirty="0">
                  <a:latin typeface="Calibri" panose="020F0502020204030204" pitchFamily="34" charset="0"/>
                </a:rPr>
                <a:t>Reporte de deficiencias</a:t>
              </a:r>
              <a:r>
                <a:rPr lang="es-MX" sz="1400" dirty="0">
                  <a:latin typeface="Calibri" panose="020F0502020204030204" pitchFamily="34" charset="0"/>
                </a:rPr>
                <a:t>. Deben estar dirigidos hacia quienes son los responsables directos de los procesos.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4799017" y="3699381"/>
            <a:ext cx="4115353" cy="2457662"/>
            <a:chOff x="4788024" y="3089114"/>
            <a:chExt cx="4115353" cy="2457662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88024" y="3089114"/>
              <a:ext cx="4115353" cy="2457662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5353095" y="3557968"/>
              <a:ext cx="308655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400" b="1" dirty="0">
                  <a:latin typeface="Calibri" panose="020F0502020204030204" pitchFamily="34" charset="0"/>
                </a:rPr>
                <a:t>Participantes y </a:t>
              </a:r>
              <a:r>
                <a:rPr lang="es-MX" sz="1400" b="1" dirty="0" smtClean="0">
                  <a:latin typeface="Calibri" panose="020F0502020204030204" pitchFamily="34" charset="0"/>
                </a:rPr>
                <a:t>sus responsabilidades</a:t>
              </a:r>
              <a:r>
                <a:rPr lang="es-MX" sz="1400" dirty="0">
                  <a:latin typeface="Calibri" panose="020F0502020204030204" pitchFamily="34" charset="0"/>
                </a:rPr>
                <a:t>. </a:t>
              </a:r>
              <a:endParaRPr lang="es-MX" sz="1400" dirty="0" smtClean="0">
                <a:latin typeface="Calibri" panose="020F0502020204030204" pitchFamily="34" charset="0"/>
              </a:endParaRPr>
            </a:p>
            <a:p>
              <a:r>
                <a:rPr lang="es-MX" sz="1400" dirty="0" smtClean="0">
                  <a:latin typeface="Calibri" panose="020F0502020204030204" pitchFamily="34" charset="0"/>
                </a:rPr>
                <a:t>Los </a:t>
              </a:r>
              <a:r>
                <a:rPr lang="es-MX" sz="1400" dirty="0">
                  <a:latin typeface="Calibri" panose="020F0502020204030204" pitchFamily="34" charset="0"/>
                </a:rPr>
                <a:t>titulares de las Unidades de Gobierno asumen las responsabilidades de conducir y coordinar las acciones necesarias para garantizar la instrumentación y operación eficaz del control interno.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0" y="921776"/>
            <a:ext cx="3275856" cy="2177740"/>
            <a:chOff x="0" y="1052736"/>
            <a:chExt cx="3275856" cy="217774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1052736"/>
              <a:ext cx="3275856" cy="2177740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467544" y="1341387"/>
              <a:ext cx="2437622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400" b="1" dirty="0">
                  <a:latin typeface="Calibri" panose="020F0502020204030204" pitchFamily="34" charset="0"/>
                </a:rPr>
                <a:t>Evaluaciones independientes</a:t>
              </a:r>
              <a:r>
                <a:rPr lang="es-MX" sz="1400" dirty="0">
                  <a:latin typeface="Calibri" panose="020F0502020204030204" pitchFamily="34" charset="0"/>
                </a:rPr>
                <a:t>. Proporcionar información sobre la efectividad de los controles internos. Son ejecutadas por el personal responsable de los propios procesos.</a:t>
              </a:r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66" y="2010646"/>
            <a:ext cx="1871566" cy="1846722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207833" y="116632"/>
            <a:ext cx="349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IX. SUPERVISIÓN</a:t>
            </a:r>
            <a:endParaRPr lang="es-MX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8341074" y="6300609"/>
            <a:ext cx="6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17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2127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23728" y="4077072"/>
            <a:ext cx="4471131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400" dirty="0" smtClean="0">
                <a:latin typeface="Calibri" panose="020F0502020204030204" pitchFamily="34" charset="0"/>
              </a:rPr>
              <a:t>La Ley Orgánica de la Administración Pública del Distrito Federal y su reglamento interior, así como los Lineamientos Generales de Intervenciones, etc.; confieren facultades de vigilancia, control, revisión, inspección entre otras, para intervenir en cualquier momento o etapa en los procedimientos que realizan las áreas de la APDF, para prevenir o detectar inconsistencias..</a:t>
            </a:r>
            <a:endParaRPr lang="es-MX" sz="1400" dirty="0">
              <a:latin typeface="Calibri" panose="020F05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123728" y="1412776"/>
            <a:ext cx="45720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MX" sz="1400" dirty="0">
                <a:latin typeface="Calibri" panose="020F0502020204030204" pitchFamily="34" charset="0"/>
              </a:rPr>
              <a:t>La Administración Pública del Distrito Federal (</a:t>
            </a:r>
            <a:r>
              <a:rPr lang="es-MX" sz="1400" dirty="0" err="1">
                <a:latin typeface="Calibri" panose="020F0502020204030204" pitchFamily="34" charset="0"/>
              </a:rPr>
              <a:t>APDF</a:t>
            </a:r>
            <a:r>
              <a:rPr lang="es-MX" sz="1400" dirty="0">
                <a:latin typeface="Calibri" panose="020F0502020204030204" pitchFamily="34" charset="0"/>
              </a:rPr>
              <a:t>), a través del presupuesto basado en resultados, indicadores, contralorías ciudadanas, transparencia y acceso a la información, comités y subcomités, así como diversas leyes, reglamentos y demás normatividad cumple con los objetivos y recibe beneficios de control interno.</a:t>
            </a:r>
          </a:p>
        </p:txBody>
      </p:sp>
      <p:sp>
        <p:nvSpPr>
          <p:cNvPr id="5" name="AutoShape 4" descr="data:image/png;base64,iVBORw0KGgoAAAANSUhEUgAAALQAAADwCAMAAACe2r56AAAAVFBMVEXM8v////8Av/8Avf/5/v/P8/8AwP8Auv/h+P/J8f/U9f8Nw//s+v/2/P/o+P/x+/8yxf/F7f9l0f+o5/+J3P+e4v9w1/8iyP8Zx/+p5//V9v/i+P/t7KqNAAAFD0lEQVR4nOXdiVbiQBRFUSKggBHnodv//8/uRgyVpIZ3K5E+T/mAuBcr4XoYF+3bRfXtbtN0t9V6UX1brxrptlg9LavRl8/Bkd639eq9iG7ur6vRy4f2dKTbCXf1Jg2Mo9uH+rv6+j441K4evb4V0c3zZf1d/RScjW09evuuojd31eiL6+BsXE25q6VL8S+6eak/P64eg2Nt6i/FbZsCptDrq/q7+jU41s2Ex4+dim5e69FX6+BgE86P7Y2Kfqy/q5cvwcHaCeeH8qh3QO/rH6pnW8WdcCke0IhVFC7FA7rZAlZRuBQ/0LOt4qYeLaziB3q2VdzXo4VVPKInrWJwfpznUjyifa3iJ3rnaRU/0ZNWMfxr51jFDu1pFTv0bK14hn9QOzRiFY2t2KE9teIJ7agVT2hHrRig/bRigPaziiHaTSuGaDet2EN7WcUe2ksr9tCIVTRcij20l1bso520Yh/tpBUH6Cmr+Ha2VhygfaziEO2iFYdoF604QntYxRHaQyuO0IhVLLTiCO2hFcfoSau4DQ70da04RjtoxQia34oRNH8VY2h8K8bQ+FaMoumrGEXTWzGKRqxi5lKMoumtGEfDWzGOhrdiAs1uxQSavYopNLoVU2h0KybR5FVMosmtmEQjVjHRikk0uRXTaHArptHgVsygua2YQXNXMYfGtmIOjW3FLJq6ilk0tRWzaMQqRi7FLJraink0tBXzaGgrFtDMViygmatYQiNbsYRGtmIRTVzFIrqdaxVn/Ae1iEas4qAVi2hiK5bRwFYso4GtaEDzWtGA5q2iBY1rRQsa14omNG0VTWhaK5rQiFUMLkUTGrGKwaVoQ8Na0YaGtaIRzWpFI5q1ilY0qhWtaFQrmtGkVTSjSa1oRiNWcS+iEau4UdGgVrSjQa0ooDmtKKA5q6igMa2ooDGtKKEpqyihKa0ooRGr2IpoxCruVDSkFTU0pBVFNKMVRTRjFVU0ohVVNKEVFzL6sf78mGsVfwja4+nxe8KF+BYcZ3XOC9HjQ57LcfE44y7/YUK85W31AyLAZW798hi2Hp9CcPlkzYQ1XP6vp8XePT4B6fGpXpdPqhOeqFFfvkCsofpCEemjft/7xU9AG8ovMyPa8PMg3/mtE4w2FNGMNtTQkDbU0JA2lNCINVTfTEhpQwlNaUMJTWlDBY1pQwWNaUMBzWlDAc1pQzsa1IZ2NKgNzWjEGqofOCO1oRlNakMzmtSGVjSqDa1oVBsa0aw2NKJZbWhDw9rQhiasYeRbSb7fl5LQ2tCEprWhCU1rQwsa14YWNHINC2jOBxcENK8Ny2hgG5bRhDVUv04RsYbqF1eSPspnRhPbsIgmtmEJPdebu2dtwxIau4YZNLMNC2hmG+bR0DbMowlrmPl1gygasYbqjxtQ2zCLprZhFk1twxwa24Y5NHoNE2huG2bQ3DZMo8FtmEYT1lD9WTbEGqo/gEduwySa3IZJNLkNU2h0G6bQ+DWMoNltmECz2zCOhrdhHE1YQ8OvpPfQiDVUfySd3oZRNL0No2h6G8bQ+DaMoV2s4QDNb8MImt+GY7SDNhyjCWtoebwL0Yg1LLThCO2hDUdoD204QntowyEa8aVQRnOHdrOGAdpHGw7QPtqwj3bShn00YQ3Nl+ERjVhD82V4RHtpwx7a0xp2aC9tGKLdtGGIdrWGR7SfNgzQftrwhHbUhic0YQ2Vx7t/aMQaGtuwQ8/WhhPuaO0ybJo/hHHwy5qOGgk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7" descr="arr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9" descr="arr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11" descr="arro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1771177" cy="236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59718"/>
            <a:ext cx="1771177" cy="236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5" descr="Imagen relacionad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6" y="980728"/>
            <a:ext cx="974941" cy="97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13" y="1660165"/>
            <a:ext cx="832731" cy="83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042" y="2492896"/>
            <a:ext cx="1025691" cy="102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26050"/>
            <a:ext cx="947166" cy="94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054" y="3789548"/>
            <a:ext cx="1007604" cy="100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084" y="5073530"/>
            <a:ext cx="1108364" cy="110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201777" y="128072"/>
            <a:ext cx="349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X. FISCALIZACIÓN</a:t>
            </a:r>
            <a:endParaRPr lang="es-MX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8341074" y="6300609"/>
            <a:ext cx="6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18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8006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/>
          <p:cNvSpPr/>
          <p:nvPr/>
        </p:nvSpPr>
        <p:spPr>
          <a:xfrm>
            <a:off x="2593980" y="1124744"/>
            <a:ext cx="4153657" cy="733911"/>
          </a:xfrm>
          <a:prstGeom prst="roundRect">
            <a:avLst/>
          </a:prstGeom>
          <a:solidFill>
            <a:srgbClr val="FFB515">
              <a:alpha val="20000"/>
            </a:srgbClr>
          </a:solidFill>
          <a:ln w="38100">
            <a:solidFill>
              <a:srgbClr val="FFB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redondeado 11"/>
          <p:cNvSpPr/>
          <p:nvPr/>
        </p:nvSpPr>
        <p:spPr>
          <a:xfrm>
            <a:off x="379056" y="3385916"/>
            <a:ext cx="3433718" cy="2071855"/>
          </a:xfrm>
          <a:prstGeom prst="roundRect">
            <a:avLst/>
          </a:prstGeom>
          <a:solidFill>
            <a:srgbClr val="C90016">
              <a:alpha val="20000"/>
            </a:srgbClr>
          </a:solidFill>
          <a:ln w="38100">
            <a:solidFill>
              <a:srgbClr val="C90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/>
          <p:cNvSpPr/>
          <p:nvPr/>
        </p:nvSpPr>
        <p:spPr>
          <a:xfrm>
            <a:off x="5451620" y="3492500"/>
            <a:ext cx="3342965" cy="2199754"/>
          </a:xfrm>
          <a:prstGeom prst="roundRect">
            <a:avLst/>
          </a:prstGeom>
          <a:solidFill>
            <a:srgbClr val="FF6309">
              <a:alpha val="20000"/>
            </a:srgbClr>
          </a:solidFill>
          <a:ln w="38100">
            <a:solidFill>
              <a:srgbClr val="FF63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8602" y="1604087"/>
            <a:ext cx="2110812" cy="244827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399359" y="3789561"/>
            <a:ext cx="3452701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>
                <a:latin typeface="Calibri" panose="020F0502020204030204" pitchFamily="34" charset="0"/>
              </a:defRPr>
            </a:lvl1pPr>
          </a:lstStyle>
          <a:p>
            <a:r>
              <a:rPr lang="es-MX" sz="1200" dirty="0" smtClean="0"/>
              <a:t>Realizar </a:t>
            </a:r>
            <a:r>
              <a:rPr lang="es-MX" sz="1200" dirty="0"/>
              <a:t>un análisis detallado de las acciones que llevan a cabo las Unidades Ejecutoras de Gasto, para determinar indicadores y procedimientos adecuados que permitan la fiscalización a través de Control Interno, ocasionando que las Contralorías Internas dejarían de dar cumplimento a sus Programas de Auditoría, lo que implicaría una nula fiscalización a las Unidades Ejecutoras de Gasto.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599795" y="1197275"/>
            <a:ext cx="4118013" cy="57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latin typeface="Calibri" panose="020F0502020204030204" pitchFamily="34" charset="0"/>
              </a:rPr>
              <a:t>Falta </a:t>
            </a:r>
            <a:r>
              <a:rPr lang="es-MX" sz="1400" dirty="0">
                <a:latin typeface="Calibri" panose="020F0502020204030204" pitchFamily="34" charset="0"/>
              </a:rPr>
              <a:t>de facultades de la Contraloría General en materia de Control Interno.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11724" y="3858600"/>
            <a:ext cx="3275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 smtClean="0">
                <a:latin typeface="Calibri" panose="020F0502020204030204" pitchFamily="34" charset="0"/>
              </a:rPr>
              <a:t>Fuerza </a:t>
            </a:r>
            <a:r>
              <a:rPr lang="es-MX" sz="1600" dirty="0">
                <a:latin typeface="Calibri" panose="020F0502020204030204" pitchFamily="34" charset="0"/>
              </a:rPr>
              <a:t>de trabajo insuficiente, ya que las Contralorías Internas emplean su fuerza de trabajo en el cumplimiento del Programa de Auditoría.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508970" y="178602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24742" y="33078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495046" y="33078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676" y="5465324"/>
            <a:ext cx="916004" cy="91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24" y="1772816"/>
            <a:ext cx="1007604" cy="100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10" y="5128948"/>
            <a:ext cx="1108364" cy="110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159863" y="116632"/>
            <a:ext cx="463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XI. PROBLEMÁTICA  </a:t>
            </a:r>
            <a:endParaRPr lang="es-MX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8341074" y="6300609"/>
            <a:ext cx="6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19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16348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104900"/>
            <a:ext cx="87725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51520" y="21235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I. INTRODUCCIÓN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51520" y="26996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II. OBJETIVOS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1520" y="33477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III. DEFINICIONES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51520" y="38517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IV. CARACTERÍSTICAS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51520" y="4427820"/>
            <a:ext cx="349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V. PRINCIPIOS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54469" y="5003884"/>
            <a:ext cx="349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VI. OBLIGACIONES</a:t>
            </a:r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38689" y="12687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ÍNDICE</a:t>
            </a:r>
            <a:endParaRPr lang="es-MX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948586" y="2015842"/>
            <a:ext cx="6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4</a:t>
            </a:r>
            <a:endParaRPr lang="es-MX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220072" y="2556193"/>
            <a:ext cx="6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5</a:t>
            </a:r>
            <a:endParaRPr lang="es-MX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804248" y="3145036"/>
            <a:ext cx="6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6</a:t>
            </a:r>
            <a:endParaRPr lang="es-MX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589240" y="3707988"/>
            <a:ext cx="6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7</a:t>
            </a:r>
            <a:endParaRPr lang="es-MX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367934" y="4343693"/>
            <a:ext cx="6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8</a:t>
            </a:r>
            <a:endParaRPr lang="es-MX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215716"/>
            <a:ext cx="10287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6492541" y="4928468"/>
            <a:ext cx="6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13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87574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B6CDCE"/>
              </a:clrFrom>
              <a:clrTo>
                <a:srgbClr val="B6CD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" r="54773" b="51467"/>
          <a:stretch/>
        </p:blipFill>
        <p:spPr>
          <a:xfrm>
            <a:off x="342844" y="882912"/>
            <a:ext cx="8225386" cy="511511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492229" y="2348880"/>
            <a:ext cx="1896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Considerar </a:t>
            </a:r>
            <a:r>
              <a:rPr lang="es-MX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la integración </a:t>
            </a:r>
            <a:r>
              <a:rPr lang="es-MX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de  </a:t>
            </a:r>
            <a:r>
              <a:rPr lang="es-MX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tecnologías de  información a los procesos  </a:t>
            </a:r>
            <a:r>
              <a:rPr lang="es-MX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institucionales.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95536" y="2188021"/>
            <a:ext cx="19702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Adecuaciones normativas integrales en materia de Control Interno, generando estrategias en los tres órdenes de gobierno, para homologar la normativa en dicha materia.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483768" y="3031851"/>
            <a:ext cx="16710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Realizar las previsiones presupuestales correspondientes para contar con los recursos humanos para la aplicación de Control Interno.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499992" y="3068960"/>
            <a:ext cx="176270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Priorizar los rubros en donde sea necesario la aplicación de Control Interno, derivado de la detección de irregularidades recurrentes.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54469"/>
            <a:ext cx="1008671" cy="1190853"/>
          </a:xfrm>
          <a:prstGeom prst="rect">
            <a:avLst/>
          </a:prstGeom>
        </p:spPr>
      </p:pic>
      <p:pic>
        <p:nvPicPr>
          <p:cNvPr id="1029" name="Picture 5" descr="Dedo de la mano presionando un botón anillo circula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230" y="958514"/>
            <a:ext cx="886310" cy="8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Ordenador portátil abierto con cajas de píxele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96" y="821136"/>
            <a:ext cx="1072435" cy="107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755576" y="1357353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</a:rPr>
              <a:t>1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196352" y="2204864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</a:rPr>
              <a:t>2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148064" y="2204864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</a:rPr>
              <a:t>3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228800" y="141277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</a:rPr>
              <a:t>4</a:t>
            </a:r>
            <a:endParaRPr lang="es-MX" b="1" dirty="0">
              <a:solidFill>
                <a:schemeClr val="bg1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 rot="16200000" flipH="1">
            <a:off x="990824" y="1600659"/>
            <a:ext cx="121" cy="6324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rot="16200000" flipH="1">
            <a:off x="3448014" y="2464755"/>
            <a:ext cx="121" cy="6324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rot="16200000" flipH="1">
            <a:off x="5407833" y="2464755"/>
            <a:ext cx="121" cy="6324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rot="16200000" flipH="1">
            <a:off x="7480462" y="1672545"/>
            <a:ext cx="121" cy="6324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323528" y="11663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XII. ALTERNATIVAS</a:t>
            </a:r>
            <a:endParaRPr lang="es-MX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8341074" y="6300609"/>
            <a:ext cx="6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2</a:t>
            </a:r>
            <a:r>
              <a:rPr lang="es-MX" sz="3200" b="1" dirty="0" smtClean="0"/>
              <a:t>0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6509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8426" r="9100" b="-2406"/>
          <a:stretch/>
        </p:blipFill>
        <p:spPr>
          <a:xfrm>
            <a:off x="1787302" y="2319814"/>
            <a:ext cx="5760640" cy="391749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020"/>
          <a:stretch/>
        </p:blipFill>
        <p:spPr>
          <a:xfrm rot="293799">
            <a:off x="-4735" y="789522"/>
            <a:ext cx="7382054" cy="121203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732240" y="3504253"/>
            <a:ext cx="1896195" cy="716835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5.-Salvaguardar, </a:t>
            </a:r>
            <a:r>
              <a:rPr lang="es-MX" sz="1400" dirty="0" smtClean="0">
                <a:latin typeface="Calibri" panose="020F0502020204030204" pitchFamily="34" charset="0"/>
              </a:rPr>
              <a:t>reservar</a:t>
            </a:r>
            <a:r>
              <a:rPr lang="es-MX" sz="1400" dirty="0" smtClean="0"/>
              <a:t> y mantener los recursos públicos.</a:t>
            </a:r>
          </a:p>
          <a:p>
            <a:pPr marL="457200" indent="-457200" algn="just">
              <a:buFont typeface="+mj-lt"/>
              <a:buAutoNum type="arabicPeriod"/>
            </a:pPr>
            <a:endParaRPr lang="es-MX" sz="1400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1259632" y="1124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Rumbo a la implementación del Sistema Nacional de Fiscalización y del Plan Anticorrupción en gobiernos locales, de implementarse el Control Interno, se pretende alcanzar: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120856" y="4941168"/>
            <a:ext cx="1938976" cy="9459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es-MX" sz="1400" dirty="0" smtClean="0"/>
              <a:t>1.-Promover </a:t>
            </a:r>
            <a:r>
              <a:rPr lang="es-MX" sz="1400" dirty="0"/>
              <a:t>la eficacia, eficiencia, y </a:t>
            </a:r>
            <a:r>
              <a:rPr lang="es-MX" sz="1400" dirty="0">
                <a:latin typeface="Calibri" panose="020F0502020204030204" pitchFamily="34" charset="0"/>
              </a:rPr>
              <a:t>economía</a:t>
            </a:r>
            <a:r>
              <a:rPr lang="es-MX" sz="1400" dirty="0"/>
              <a:t> de las operaciones, programas y proyectos.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66919" y="3284984"/>
            <a:ext cx="2132873" cy="1600438"/>
          </a:xfrm>
          <a:prstGeom prst="rect">
            <a:avLst/>
          </a:prstGeom>
          <a:solidFill>
            <a:srgbClr val="FFB515"/>
          </a:solidFill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just"/>
            <a:r>
              <a:rPr lang="es-MX" sz="1400" dirty="0" smtClean="0">
                <a:latin typeface="Calibri" panose="020F0502020204030204" pitchFamily="34" charset="0"/>
              </a:rPr>
              <a:t>2.-Medir </a:t>
            </a:r>
            <a:r>
              <a:rPr lang="es-MX" sz="1400" dirty="0">
                <a:latin typeface="Calibri" panose="020F0502020204030204" pitchFamily="34" charset="0"/>
              </a:rPr>
              <a:t>la eficacia en el cumplimiento de los objetivos, prevenir desviaciones y promover la adecuada y transparente aplicación de los recursos.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915816" y="2883753"/>
            <a:ext cx="2346159" cy="54524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MX" sz="1400" dirty="0" smtClean="0">
                <a:latin typeface="Calibri" panose="020F0502020204030204" pitchFamily="34" charset="0"/>
              </a:rPr>
              <a:t>3.-Obtener </a:t>
            </a:r>
            <a:r>
              <a:rPr lang="es-MX" sz="1400" dirty="0">
                <a:latin typeface="Calibri" panose="020F0502020204030204" pitchFamily="34" charset="0"/>
              </a:rPr>
              <a:t>información verás, confiable y oportuna.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148064" y="2185700"/>
            <a:ext cx="2838853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es-MX" sz="1400" dirty="0" smtClean="0"/>
              <a:t>4.-Propiciar </a:t>
            </a:r>
            <a:r>
              <a:rPr lang="es-MX" sz="1400" dirty="0"/>
              <a:t>el cumplimento del marco legal y normativo.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5724128" y="4293096"/>
            <a:ext cx="2580775" cy="10409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es-MX" sz="1200" dirty="0" smtClean="0">
                <a:latin typeface="Calibri" panose="020F0502020204030204" pitchFamily="34" charset="0"/>
              </a:rPr>
              <a:t>6.-Contar </a:t>
            </a:r>
            <a:r>
              <a:rPr lang="es-MX" sz="1200" dirty="0">
                <a:latin typeface="Calibri" panose="020F0502020204030204" pitchFamily="34" charset="0"/>
              </a:rPr>
              <a:t>con una herramienta que promueva la consecución de objetivos institucionales, minimizar riesgos, reducir la ocurrencia de actos de corrupción y fraudes.</a:t>
            </a: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02" y="1196752"/>
            <a:ext cx="2008454" cy="961310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264253" y="138172"/>
            <a:ext cx="440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XIII. CONCLUSIÓN</a:t>
            </a:r>
            <a:endParaRPr lang="es-MX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8341074" y="6300609"/>
            <a:ext cx="6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21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7993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RESPALDO DGCIE\CONTROL INTERNO\34791-O0FR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04401"/>
            <a:ext cx="8784976" cy="584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72225" y="2060848"/>
            <a:ext cx="349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VII. BENEFICIOS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267281" y="2636912"/>
            <a:ext cx="349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VIII. APLICACIÓN 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266290" y="3267228"/>
            <a:ext cx="349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IX. SUPERVISIÓN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283065" y="3789040"/>
            <a:ext cx="349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X. FISCALIZACIÓN 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294901" y="4356983"/>
            <a:ext cx="463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XI. PROBLEMÁTICA  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323528" y="494116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XII. ALTERNATIVAS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312646" y="5517232"/>
            <a:ext cx="440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XIII. CONCLUSIÓN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238689" y="12687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ÍNDICE</a:t>
            </a:r>
            <a:endParaRPr lang="es-MX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860167" y="1953126"/>
            <a:ext cx="6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14</a:t>
            </a:r>
            <a:endParaRPr lang="es-MX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220072" y="2537901"/>
            <a:ext cx="6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15</a:t>
            </a:r>
            <a:endParaRPr lang="es-MX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732240" y="3067813"/>
            <a:ext cx="6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17</a:t>
            </a:r>
            <a:endParaRPr lang="es-MX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508733" y="3652588"/>
            <a:ext cx="6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18</a:t>
            </a:r>
            <a:endParaRPr lang="es-MX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308626" y="4237363"/>
            <a:ext cx="6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19</a:t>
            </a:r>
            <a:endParaRPr lang="es-MX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420533" y="4833446"/>
            <a:ext cx="6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19</a:t>
            </a:r>
            <a:endParaRPr lang="es-MX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838093" y="5354032"/>
            <a:ext cx="6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21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6829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9512" y="1166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I. INTRODUCCIÓN</a:t>
            </a:r>
            <a:endParaRPr lang="es-MX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204170" y="1431357"/>
            <a:ext cx="8594608" cy="3384376"/>
            <a:chOff x="204170" y="836712"/>
            <a:chExt cx="8594608" cy="3384376"/>
          </a:xfrm>
        </p:grpSpPr>
        <p:pic>
          <p:nvPicPr>
            <p:cNvPr id="2050" name="Picture 2" descr="C:\RESPALDO DGCIE\CONTROL INTERNO\infographics4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9" b="18563"/>
            <a:stretch/>
          </p:blipFill>
          <p:spPr bwMode="auto">
            <a:xfrm>
              <a:off x="204170" y="836712"/>
              <a:ext cx="8064896" cy="338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2750105" y="2763505"/>
              <a:ext cx="584989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es-MX" sz="1400" dirty="0" smtClean="0"/>
                <a:t>Se </a:t>
              </a:r>
              <a:r>
                <a:rPr lang="es-MX" sz="1400" dirty="0"/>
                <a:t>considera que este </a:t>
              </a:r>
              <a:r>
                <a:rPr lang="es-MX" sz="1400" i="1" dirty="0"/>
                <a:t>Marco </a:t>
              </a:r>
              <a:r>
                <a:rPr lang="es-MX" sz="1400" dirty="0"/>
                <a:t>permitirá a la Administración Pública desarrollar y mantener de una manera eficiente y efectiva, sistemas de control interno </a:t>
              </a:r>
              <a:r>
                <a:rPr lang="es-MX" sz="1400" dirty="0" smtClean="0"/>
                <a:t>que aumenten </a:t>
              </a:r>
              <a:r>
                <a:rPr lang="es-MX" sz="1400" dirty="0"/>
                <a:t>la probabilidad de cumplimiento de los objetivos de las Unidades de Gobierno y adaptarse </a:t>
              </a:r>
              <a:r>
                <a:rPr lang="es-MX" sz="1400" dirty="0" smtClean="0"/>
                <a:t>a su </a:t>
              </a:r>
              <a:r>
                <a:rPr lang="es-MX" sz="1400" dirty="0"/>
                <a:t>entorno operativo y de gestión</a:t>
              </a:r>
              <a:r>
                <a:rPr lang="es-MX" sz="1400" dirty="0" smtClean="0"/>
                <a:t>.</a:t>
              </a:r>
              <a:endParaRPr lang="es-MX" sz="1400" dirty="0"/>
            </a:p>
          </p:txBody>
        </p:sp>
        <p:sp>
          <p:nvSpPr>
            <p:cNvPr id="4" name="3 Rectángulo"/>
            <p:cNvSpPr/>
            <p:nvPr/>
          </p:nvSpPr>
          <p:spPr>
            <a:xfrm>
              <a:off x="2750106" y="1196752"/>
              <a:ext cx="604867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es-MX" sz="1400" dirty="0" smtClean="0"/>
                <a:t>El </a:t>
              </a:r>
              <a:r>
                <a:rPr lang="es-MX" sz="1400" i="1" dirty="0" err="1" smtClean="0"/>
                <a:t>Committee</a:t>
              </a:r>
              <a:r>
                <a:rPr lang="es-MX" sz="1400" i="1" dirty="0" smtClean="0"/>
                <a:t> of </a:t>
              </a:r>
              <a:r>
                <a:rPr lang="es-MX" sz="1400" i="1" dirty="0" err="1" smtClean="0"/>
                <a:t>Sponsoring</a:t>
              </a:r>
              <a:r>
                <a:rPr lang="es-MX" sz="1400" i="1" dirty="0" smtClean="0"/>
                <a:t> </a:t>
              </a:r>
              <a:r>
                <a:rPr lang="es-MX" sz="1400" i="1" dirty="0" err="1" smtClean="0"/>
                <a:t>Organizations</a:t>
              </a:r>
              <a:r>
                <a:rPr lang="es-MX" sz="1400" i="1" dirty="0" smtClean="0"/>
                <a:t> of </a:t>
              </a:r>
              <a:r>
                <a:rPr lang="es-MX" sz="1400" i="1" dirty="0" err="1" smtClean="0"/>
                <a:t>the</a:t>
              </a:r>
              <a:r>
                <a:rPr lang="es-MX" sz="1400" i="1" dirty="0" smtClean="0"/>
                <a:t> </a:t>
              </a:r>
              <a:r>
                <a:rPr lang="es-MX" sz="1400" i="1" dirty="0" err="1" smtClean="0"/>
                <a:t>Treadway</a:t>
              </a:r>
              <a:r>
                <a:rPr lang="es-MX" sz="1400" i="1" dirty="0" smtClean="0"/>
                <a:t> </a:t>
              </a:r>
              <a:r>
                <a:rPr lang="es-MX" sz="1400" i="1" dirty="0" err="1" smtClean="0"/>
                <a:t>Commission</a:t>
              </a:r>
              <a:r>
                <a:rPr lang="es-MX" sz="1400" i="1" dirty="0" smtClean="0"/>
                <a:t> (COSO</a:t>
              </a:r>
              <a:r>
                <a:rPr lang="es-MX" sz="1400" dirty="0" smtClean="0"/>
                <a:t>), publicó el </a:t>
              </a:r>
              <a:r>
                <a:rPr lang="es-MX" sz="1400" i="1" dirty="0" smtClean="0"/>
                <a:t>Marco integrado de Control Interno, el cual </a:t>
              </a:r>
              <a:r>
                <a:rPr lang="es-MX" sz="1400" dirty="0" smtClean="0"/>
                <a:t>ha obtenido una gran aceptación y es ampliamente utilizado en todo el mundo, para diseñar,  implementar y desarrollar el control interno y evaluar su efectividad.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89" y="1799450"/>
            <a:ext cx="937429" cy="102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003" y="3529058"/>
            <a:ext cx="855749" cy="82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341074" y="6300609"/>
            <a:ext cx="6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4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26485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RESPALDO DGCIE\CONTROL INTERNO\IMAGENES\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91218"/>
            <a:ext cx="5472608" cy="551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151812" y="4572501"/>
            <a:ext cx="3754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es-MX" sz="2000" dirty="0"/>
          </a:p>
          <a:p>
            <a:pPr lvl="0" algn="just"/>
            <a:r>
              <a:rPr lang="es-ES" sz="2000" dirty="0" smtClean="0"/>
              <a:t>2.- Es el </a:t>
            </a:r>
            <a:r>
              <a:rPr lang="es-ES" sz="2000" dirty="0"/>
              <a:t>cumplimiento de leyes y regulaciones a las que se sujeta la entidad.</a:t>
            </a:r>
            <a:endParaRPr lang="es-MX" sz="2000" dirty="0"/>
          </a:p>
        </p:txBody>
      </p:sp>
      <p:sp>
        <p:nvSpPr>
          <p:cNvPr id="3" name="2 Rectángulo"/>
          <p:cNvSpPr/>
          <p:nvPr/>
        </p:nvSpPr>
        <p:spPr>
          <a:xfrm>
            <a:off x="179512" y="2686560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 smtClean="0"/>
              <a:t>3.- Es la efectividad y eficiencia de las operaciones de la entidad, incluido </a:t>
            </a:r>
            <a:r>
              <a:rPr lang="es-ES" dirty="0" smtClean="0"/>
              <a:t> </a:t>
            </a:r>
            <a:r>
              <a:rPr lang="es-ES" dirty="0" smtClean="0"/>
              <a:t>sus objetivos de rendimiento financiero y operacional.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355976" y="1142742"/>
            <a:ext cx="4042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 smtClean="0"/>
              <a:t>1.- Es la información financiera y no financiera interna y externa. Puede abarcar aspectos de confiabilidad, oportunidad y transparencia u otros conceptos establecidos reguladores, organismos reconocidos o políticas de la propia entidad.</a:t>
            </a:r>
          </a:p>
          <a:p>
            <a:pPr lvl="0" algn="just"/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3563888" y="347139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1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 rot="16200000">
            <a:off x="2762421" y="1899763"/>
            <a:ext cx="17272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OBJETIVOS DE </a:t>
            </a:r>
          </a:p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INFORMACIÓN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959932" y="411083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2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229979" y="4110835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3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979299" y="3861048"/>
            <a:ext cx="1842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OBJETIVOS DE </a:t>
            </a:r>
          </a:p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CUMPLIMIENTO.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7 Rectángulo"/>
          <p:cNvSpPr/>
          <p:nvPr/>
        </p:nvSpPr>
        <p:spPr>
          <a:xfrm rot="19794881">
            <a:off x="2010606" y="4911054"/>
            <a:ext cx="1508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OBJETIVOS </a:t>
            </a:r>
          </a:p>
          <a:p>
            <a:pPr lvl="0" algn="ctr"/>
            <a:r>
              <a:rPr lang="es-ES" b="1" dirty="0" smtClean="0">
                <a:solidFill>
                  <a:schemeClr val="bg1"/>
                </a:solidFill>
              </a:rPr>
              <a:t>OPERATIVOS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79512" y="1166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II. OBJETIVOS</a:t>
            </a:r>
            <a:endParaRPr lang="es-MX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8341074" y="6309320"/>
            <a:ext cx="6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5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0180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RESPALDO DGCIE\CONTROL INTERNO\IMAGENES\35172-NZULN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16832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79512" y="1052736"/>
            <a:ext cx="32147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/>
              <a:t>Control Interno:</a:t>
            </a:r>
            <a:r>
              <a:rPr lang="es-MX" sz="1600" dirty="0" smtClean="0"/>
              <a:t> el proceso que tiene como fin proporcionar un grado de seguridad razonable en la consecución de los objetivos de la institución 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724128" y="4504119"/>
            <a:ext cx="29858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/>
              <a:t>Control correctivo: </a:t>
            </a:r>
            <a:r>
              <a:rPr lang="es-MX" sz="1600" dirty="0" smtClean="0"/>
              <a:t>el mecanismo específico de control que opera en la etapa final de un proceso, el cual permite identificar y corregir o subsanar en algún grado, omisiones o desviaciones.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9512" y="4061390"/>
            <a:ext cx="30963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/>
              <a:t>Control </a:t>
            </a:r>
            <a:r>
              <a:rPr lang="es-MX" sz="1600" b="1" dirty="0" err="1" smtClean="0"/>
              <a:t>Detectivo</a:t>
            </a:r>
            <a:r>
              <a:rPr lang="es-MX" sz="1600" b="1" dirty="0" smtClean="0"/>
              <a:t>: </a:t>
            </a:r>
            <a:r>
              <a:rPr lang="es-MX" sz="1600" dirty="0" smtClean="0"/>
              <a:t>el mecanismo específico de control que opera en el momento en que los eventos o transacciones están ocurriendo, e identifican las omisiones o desviaciones antes de que concluya un proceso determinado.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084168" y="1124744"/>
            <a:ext cx="27500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/>
              <a:t>Control Preventivo: </a:t>
            </a:r>
            <a:r>
              <a:rPr lang="es-MX" sz="1600" dirty="0" smtClean="0"/>
              <a:t>el mecanismo específico de control que tiene el propósito de anticiparse a la posibilidad de que ocurran situaciones no deseadas o inesperadas que pudieran afectar al logro de los objetivos y metas.</a:t>
            </a:r>
            <a:endParaRPr lang="es-MX" sz="1600" dirty="0"/>
          </a:p>
        </p:txBody>
      </p:sp>
      <p:cxnSp>
        <p:nvCxnSpPr>
          <p:cNvPr id="9" name="8 Conector angular"/>
          <p:cNvCxnSpPr/>
          <p:nvPr/>
        </p:nvCxnSpPr>
        <p:spPr>
          <a:xfrm>
            <a:off x="4716016" y="4969331"/>
            <a:ext cx="1008112" cy="864096"/>
          </a:xfrm>
          <a:prstGeom prst="bentConnector3">
            <a:avLst>
              <a:gd name="adj1" fmla="val 50000"/>
            </a:avLst>
          </a:prstGeom>
          <a:ln w="38100">
            <a:solidFill>
              <a:srgbClr val="B342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angular"/>
          <p:cNvCxnSpPr/>
          <p:nvPr/>
        </p:nvCxnSpPr>
        <p:spPr>
          <a:xfrm flipV="1">
            <a:off x="5308366" y="1765647"/>
            <a:ext cx="858667" cy="302369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angular"/>
          <p:cNvCxnSpPr/>
          <p:nvPr/>
        </p:nvCxnSpPr>
        <p:spPr>
          <a:xfrm rot="10800000">
            <a:off x="1942221" y="2155795"/>
            <a:ext cx="1296144" cy="596010"/>
          </a:xfrm>
          <a:prstGeom prst="bentConnector3">
            <a:avLst>
              <a:gd name="adj1" fmla="val 50000"/>
            </a:avLst>
          </a:prstGeom>
          <a:ln w="38100">
            <a:solidFill>
              <a:srgbClr val="0011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724" y="2096360"/>
            <a:ext cx="569789" cy="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31" y="3160462"/>
            <a:ext cx="531381" cy="50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211" y="4247723"/>
            <a:ext cx="403132" cy="45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234" y="3195220"/>
            <a:ext cx="696330" cy="43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35 Conector angular"/>
          <p:cNvCxnSpPr/>
          <p:nvPr/>
        </p:nvCxnSpPr>
        <p:spPr>
          <a:xfrm rot="10800000" flipV="1">
            <a:off x="1067780" y="3419961"/>
            <a:ext cx="1992052" cy="612068"/>
          </a:xfrm>
          <a:prstGeom prst="bentConnector3">
            <a:avLst>
              <a:gd name="adj1" fmla="val 50000"/>
            </a:avLst>
          </a:prstGeom>
          <a:ln w="38100">
            <a:solidFill>
              <a:srgbClr val="009AD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57 CuadroTexto"/>
          <p:cNvSpPr txBox="1"/>
          <p:nvPr/>
        </p:nvSpPr>
        <p:spPr>
          <a:xfrm>
            <a:off x="323528" y="1166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III. DEFINICIONES</a:t>
            </a:r>
            <a:endParaRPr lang="es-MX" b="1" dirty="0"/>
          </a:p>
        </p:txBody>
      </p:sp>
      <p:sp>
        <p:nvSpPr>
          <p:cNvPr id="59" name="58 CuadroTexto"/>
          <p:cNvSpPr txBox="1"/>
          <p:nvPr/>
        </p:nvSpPr>
        <p:spPr>
          <a:xfrm>
            <a:off x="8341074" y="6300609"/>
            <a:ext cx="6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6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8474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RESPALDO DGCIE\CONTROL INTERNO\IMAGENES\35705-O05H1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8" y="2526882"/>
            <a:ext cx="7774930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9478" y="1281534"/>
            <a:ext cx="7753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Se establece al interior de la institución como una parte de la estructura organizacional, siendo el titular el responsable de asegurar que se cuente con el control interno apropiado, estableciendo responsabilidades y responsables.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808312" y="270020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1600" dirty="0" smtClean="0"/>
              <a:t>Acorde con el tamaño, estructura, circunstancias específicas y mandato legal del ente público.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160240" y="379194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1600" dirty="0" smtClean="0"/>
              <a:t>Contribuye de manera eficaz, eficiente y económica a alcanzar  las tres categorías  de objetivos institucionales (operaciones, información y cumplimiento).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691680" y="5102196"/>
            <a:ext cx="4032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 smtClean="0"/>
              <a:t>Asegurar la salvaguarda de los recursos  públicos, la actuación honesta de todo el personal y la prevención de actos de corrupción.</a:t>
            </a:r>
            <a:endParaRPr lang="es-MX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11560" y="278092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1</a:t>
            </a:r>
            <a:endParaRPr lang="es-MX" sz="36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23528" y="400506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2</a:t>
            </a:r>
            <a:endParaRPr lang="es-MX" sz="36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5496" y="530120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3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34876" y="1166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IV. CARACTERÍSTICAS</a:t>
            </a:r>
            <a:endParaRPr lang="es-MX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8322346" y="6300609"/>
            <a:ext cx="6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7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829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498112" y="179348"/>
            <a:ext cx="724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V. PRINCIPIOS</a:t>
            </a:r>
            <a:endParaRPr lang="es-MX" b="1" dirty="0"/>
          </a:p>
        </p:txBody>
      </p:sp>
      <p:grpSp>
        <p:nvGrpSpPr>
          <p:cNvPr id="7" name="6 Grupo"/>
          <p:cNvGrpSpPr/>
          <p:nvPr/>
        </p:nvGrpSpPr>
        <p:grpSpPr>
          <a:xfrm>
            <a:off x="75744" y="882389"/>
            <a:ext cx="8384688" cy="5420113"/>
            <a:chOff x="75744" y="882389"/>
            <a:chExt cx="8384688" cy="5420113"/>
          </a:xfrm>
        </p:grpSpPr>
        <p:pic>
          <p:nvPicPr>
            <p:cNvPr id="7178" name="Picture 10" descr="C:\RESPALDO DGCIE\CONTROL INTERNO\IMAGENES\14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882389"/>
              <a:ext cx="7848872" cy="5420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611560" y="1242120"/>
              <a:ext cx="44644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400" b="1" dirty="0" smtClean="0">
                  <a:solidFill>
                    <a:schemeClr val="bg1"/>
                  </a:solidFill>
                </a:rPr>
                <a:t>La organización demuestra compromiso con la integridad y los valores éticos.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2 Rectángulo"/>
            <p:cNvSpPr/>
            <p:nvPr/>
          </p:nvSpPr>
          <p:spPr>
            <a:xfrm>
              <a:off x="3923928" y="2599572"/>
              <a:ext cx="43924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400" b="1" dirty="0" smtClean="0">
                  <a:solidFill>
                    <a:schemeClr val="bg1"/>
                  </a:solidFill>
                </a:rPr>
                <a:t>El consejo de administración demuestra independencia de la dirección y ejerce la supervisión del desempeño del sistema de control interno.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Rectángulo"/>
            <p:cNvSpPr/>
            <p:nvPr/>
          </p:nvSpPr>
          <p:spPr>
            <a:xfrm>
              <a:off x="618208" y="4013560"/>
              <a:ext cx="4572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s-ES" sz="1400" b="1" dirty="0" smtClean="0">
                  <a:solidFill>
                    <a:schemeClr val="bg1"/>
                  </a:solidFill>
                </a:rPr>
                <a:t>La dirección se establece con la supervisión del consejo, las estructuras, las líneas de reporte, los niveles de autoridad y responsabilidad apropiados  para consecución de objetivos.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>
              <a:off x="3728268" y="5426640"/>
              <a:ext cx="4572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s-ES" sz="1400" b="1" dirty="0" smtClean="0">
                  <a:solidFill>
                    <a:schemeClr val="bg1"/>
                  </a:solidFill>
                </a:rPr>
                <a:t>La organización demuestra el compromiso para atraer, desarrollar y retener a profesionales competentes, en la alineación de los objetivos de la organización.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 rot="16200000">
              <a:off x="-2249708" y="3378188"/>
              <a:ext cx="51125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400" b="1" dirty="0" smtClean="0"/>
                <a:t>ENTORNO DE CONTROL</a:t>
              </a:r>
              <a:endParaRPr lang="es-MX" sz="2400" b="1" dirty="0"/>
            </a:p>
          </p:txBody>
        </p:sp>
      </p:grpSp>
      <p:sp>
        <p:nvSpPr>
          <p:cNvPr id="19" name="18 CuadroTexto"/>
          <p:cNvSpPr txBox="1"/>
          <p:nvPr/>
        </p:nvSpPr>
        <p:spPr>
          <a:xfrm>
            <a:off x="8341074" y="6300609"/>
            <a:ext cx="6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8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3574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75744" y="965311"/>
            <a:ext cx="8384688" cy="5199995"/>
            <a:chOff x="75744" y="965311"/>
            <a:chExt cx="8384688" cy="5199995"/>
          </a:xfrm>
        </p:grpSpPr>
        <p:pic>
          <p:nvPicPr>
            <p:cNvPr id="8194" name="Picture 2" descr="C:\RESPALDO DGCIE\CONTROL INTERNO\IMAGENES\14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965311"/>
              <a:ext cx="7632848" cy="5199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755576" y="1192560"/>
              <a:ext cx="4572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s-ES" sz="1400" b="1" dirty="0" smtClean="0">
                  <a:solidFill>
                    <a:schemeClr val="bg1"/>
                  </a:solidFill>
                </a:rPr>
                <a:t>La organización define las responsabilidades de las personas a nivel control interno para la consecución de los objetivos.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Rectángulo"/>
            <p:cNvSpPr/>
            <p:nvPr/>
          </p:nvSpPr>
          <p:spPr>
            <a:xfrm>
              <a:off x="3779912" y="2564904"/>
              <a:ext cx="46805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1400" b="1" dirty="0" smtClean="0">
                  <a:solidFill>
                    <a:schemeClr val="bg1"/>
                  </a:solidFill>
                </a:rPr>
                <a:t>La organización define los objetivos  con suficiente claridad para permitir la identificación y evaluación de riesgos relacionados.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>
              <a:off x="804788" y="4006805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s-ES" sz="1200" b="1" dirty="0" smtClean="0">
                  <a:solidFill>
                    <a:schemeClr val="bg1"/>
                  </a:solidFill>
                </a:rPr>
                <a:t>La organización identifica los riesgos para consecución de los objetivos en todos los niveles de la entidad y los analiza como base sobre la cual determinar cómo se deben de gestionar.</a:t>
              </a:r>
              <a:endParaRPr lang="es-MX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3805188" y="5322639"/>
              <a:ext cx="4572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s-ES" sz="1400" b="1" dirty="0" smtClean="0">
                  <a:solidFill>
                    <a:schemeClr val="bg1"/>
                  </a:solidFill>
                </a:rPr>
                <a:t>La organización considera la probabilidad de actos de corrupción al evaluar los riesgos para consecución de objetivos.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 rot="16200000">
              <a:off x="-2249708" y="3378188"/>
              <a:ext cx="51125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400" b="1" dirty="0" smtClean="0"/>
                <a:t>EVALUACIÓN DE RIESGOS</a:t>
              </a:r>
              <a:endParaRPr lang="es-MX" sz="2400" b="1" dirty="0"/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8341074" y="6372617"/>
            <a:ext cx="62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9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2993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uadrícul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1898</Words>
  <Application>Microsoft Office PowerPoint</Application>
  <PresentationFormat>Presentación en pantalla (4:3)</PresentationFormat>
  <Paragraphs>179</Paragraphs>
  <Slides>21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DGCIE</dc:creator>
  <cp:lastModifiedBy>Usuario</cp:lastModifiedBy>
  <cp:revision>29</cp:revision>
  <dcterms:created xsi:type="dcterms:W3CDTF">2016-01-15T18:38:30Z</dcterms:created>
  <dcterms:modified xsi:type="dcterms:W3CDTF">2016-01-18T15:16:24Z</dcterms:modified>
</cp:coreProperties>
</file>